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80" d="100"/>
          <a:sy n="180" d="100"/>
        </p:scale>
        <p:origin x="-96" y="-126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31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328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1979"/>
            <a:ext cx="2057400" cy="365654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1979"/>
            <a:ext cx="6019800" cy="36565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514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00125"/>
            <a:ext cx="4038600" cy="28283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00125"/>
            <a:ext cx="4038600" cy="28283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53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4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35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88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90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3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2A8D0-BBDC-3540-B7DC-78B933C1B706}" type="datetimeFigureOut">
              <a:rPr lang="en-US" smtClean="0"/>
              <a:t>7/2/15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C4610-4751-A54F-8948-52A4C51B7A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5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       Monte Carlo simulation in radiation therapy: Geant4 and </a:t>
            </a:r>
            <a:r>
              <a:rPr lang="en-US" sz="3200" dirty="0" err="1"/>
              <a:t>EGSnrc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600" dirty="0" smtClean="0"/>
              <a:t>Bruce Faddegon</a:t>
            </a:r>
          </a:p>
          <a:p>
            <a:r>
              <a:rPr lang="en-US" sz="2600" dirty="0" smtClean="0"/>
              <a:t>Jose Ramos</a:t>
            </a:r>
          </a:p>
          <a:p>
            <a:r>
              <a:rPr lang="en-US" sz="2600" dirty="0" smtClean="0"/>
              <a:t>University of California San Francisco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063230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793"/>
            <a:ext cx="8229600" cy="6562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Course structure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616325"/>
              </p:ext>
            </p:extLst>
          </p:nvPr>
        </p:nvGraphicFramePr>
        <p:xfrm>
          <a:off x="142434" y="885152"/>
          <a:ext cx="8866548" cy="4706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7770"/>
                <a:gridCol w="1826121"/>
                <a:gridCol w="1877424"/>
                <a:gridCol w="1437932"/>
                <a:gridCol w="1219543"/>
                <a:gridCol w="1477758"/>
              </a:tblGrid>
              <a:tr h="408694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Tuesday </a:t>
                      </a:r>
                    </a:p>
                    <a:p>
                      <a:r>
                        <a:rPr lang="en-US" sz="1200" dirty="0" smtClean="0"/>
                        <a:t>Nov. 3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Wednesday </a:t>
                      </a:r>
                    </a:p>
                    <a:p>
                      <a:r>
                        <a:rPr lang="en-US" sz="1200" dirty="0" smtClean="0"/>
                        <a:t>Nov. 4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Thursday </a:t>
                      </a:r>
                    </a:p>
                    <a:p>
                      <a:r>
                        <a:rPr lang="en-US" sz="1200" baseline="0" dirty="0" smtClean="0"/>
                        <a:t>Nov. 5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Friday</a:t>
                      </a:r>
                    </a:p>
                    <a:p>
                      <a:r>
                        <a:rPr lang="en-US" sz="1200" dirty="0" smtClean="0"/>
                        <a:t>Nov. 6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Saturday</a:t>
                      </a:r>
                    </a:p>
                    <a:p>
                      <a:r>
                        <a:rPr lang="en-US" sz="1200" dirty="0" smtClean="0"/>
                        <a:t>Nov. 7</a:t>
                      </a:r>
                      <a:endParaRPr lang="en-US" sz="1200" dirty="0"/>
                    </a:p>
                  </a:txBody>
                  <a:tcPr marT="38100" marB="38100"/>
                </a:tc>
              </a:tr>
              <a:tr h="142905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9:00 am</a:t>
                      </a:r>
                    </a:p>
                    <a:p>
                      <a:r>
                        <a:rPr lang="en-US" sz="1200" dirty="0" smtClean="0"/>
                        <a:t>to</a:t>
                      </a:r>
                    </a:p>
                    <a:p>
                      <a:r>
                        <a:rPr lang="en-US" sz="1200" dirty="0" smtClean="0"/>
                        <a:t>10:30</a:t>
                      </a:r>
                      <a:r>
                        <a:rPr lang="en-US" sz="1200" baseline="0" dirty="0" smtClean="0"/>
                        <a:t> am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en-US" sz="1200" dirty="0" smtClean="0"/>
                        <a:t>Overview (J.</a:t>
                      </a:r>
                      <a:r>
                        <a:rPr lang="en-US" sz="1200" baseline="0" dirty="0" smtClean="0"/>
                        <a:t> R.)</a:t>
                      </a:r>
                      <a:endParaRPr lang="en-US" sz="1200" dirty="0" smtClean="0"/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200" dirty="0" smtClean="0"/>
                        <a:t>Introduction</a:t>
                      </a:r>
                      <a:r>
                        <a:rPr lang="en-US" sz="1200" baseline="0" dirty="0" smtClean="0"/>
                        <a:t> to radiotherapy physics and radiobiology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1200" baseline="0" dirty="0" smtClean="0"/>
                        <a:t>       (B.F.)</a:t>
                      </a:r>
                      <a:endParaRPr lang="en-US" sz="1200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The A-B-C’s of Monte Carlo in Radiation Radiotherapy:</a:t>
                      </a:r>
                      <a:r>
                        <a:rPr lang="en-US" sz="1200" baseline="0" dirty="0" smtClean="0"/>
                        <a:t> Applications Benchmarks and Clinical Validation (B.F.)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 smtClean="0"/>
                        <a:t>Geant4 setup from templates.</a:t>
                      </a:r>
                      <a:r>
                        <a:rPr lang="en-US" sz="1200" baseline="0" dirty="0" smtClean="0"/>
                        <a:t> (J. R.)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baseline="0" dirty="0" smtClean="0"/>
                        <a:t>Geant4 Hands On: Generic LINAC setup (J.R.)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Monte Carlo simulation of medical accelerators (B.F)</a:t>
                      </a:r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r>
                        <a:rPr lang="en-US" sz="1200" dirty="0" smtClean="0"/>
                        <a:t>30-60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minute </a:t>
                      </a:r>
                      <a:r>
                        <a:rPr lang="en-US" sz="1200" baseline="0" dirty="0" smtClean="0"/>
                        <a:t>slots available to be booked by individual attendees (faculty with students and post-docs) to help with their particular projects or for individual discussion</a:t>
                      </a:r>
                      <a:endParaRPr lang="en-US" sz="1200" dirty="0"/>
                    </a:p>
                  </a:txBody>
                  <a:tcPr marT="38100" marB="38100"/>
                </a:tc>
              </a:tr>
              <a:tr h="85387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10:45 am</a:t>
                      </a:r>
                    </a:p>
                    <a:p>
                      <a:r>
                        <a:rPr lang="en-US" sz="1200" dirty="0" smtClean="0"/>
                        <a:t>to</a:t>
                      </a:r>
                    </a:p>
                    <a:p>
                      <a:r>
                        <a:rPr lang="en-US" sz="1200" dirty="0" smtClean="0"/>
                        <a:t>12:15</a:t>
                      </a:r>
                      <a:r>
                        <a:rPr lang="en-US" sz="1200" baseline="0" dirty="0" smtClean="0"/>
                        <a:t> pm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 smtClean="0"/>
                        <a:t>Basics of Monte Carlo simulation  (J. R.)</a:t>
                      </a:r>
                    </a:p>
                    <a:p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</a:t>
                      </a:r>
                      <a:r>
                        <a:rPr lang="en-US" sz="1200" baseline="0" dirty="0" smtClean="0"/>
                        <a:t>ntroduction to Geant4: Essentials and jargon (J. R.)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Lab: Geant4 – Scintillator detectors (J. R.)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Treatment head simulation</a:t>
                      </a:r>
                      <a:r>
                        <a:rPr lang="en-US" sz="1200" baseline="0" dirty="0" smtClean="0"/>
                        <a:t> with </a:t>
                      </a:r>
                      <a:r>
                        <a:rPr lang="en-US" sz="1200" baseline="0" dirty="0" err="1" smtClean="0"/>
                        <a:t>EGSnrc</a:t>
                      </a:r>
                      <a:r>
                        <a:rPr lang="en-US" sz="1200" baseline="0" dirty="0" smtClean="0"/>
                        <a:t>/BEAM</a:t>
                      </a:r>
                    </a:p>
                    <a:p>
                      <a:r>
                        <a:rPr lang="en-US" sz="1200" baseline="0" dirty="0" smtClean="0"/>
                        <a:t> (B.F.)</a:t>
                      </a:r>
                      <a:endParaRPr lang="en-US" sz="1200" dirty="0"/>
                    </a:p>
                  </a:txBody>
                  <a:tcPr marT="38100" marB="38100"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8100" marB="38100"/>
                </a:tc>
              </a:tr>
              <a:tr h="95159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14:00</a:t>
                      </a:r>
                      <a:r>
                        <a:rPr lang="en-US" sz="1200" baseline="0" dirty="0" smtClean="0"/>
                        <a:t> pm</a:t>
                      </a:r>
                    </a:p>
                    <a:p>
                      <a:r>
                        <a:rPr lang="en-US" sz="1200" baseline="0" dirty="0" smtClean="0"/>
                        <a:t>to</a:t>
                      </a:r>
                    </a:p>
                    <a:p>
                      <a:r>
                        <a:rPr lang="en-US" sz="1200" baseline="0" dirty="0" smtClean="0"/>
                        <a:t>15:30 pm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Lab: Setup</a:t>
                      </a:r>
                      <a:r>
                        <a:rPr lang="en-US" sz="1200" baseline="0" dirty="0" smtClean="0"/>
                        <a:t> of Software and run simple simulations with </a:t>
                      </a:r>
                      <a:r>
                        <a:rPr lang="en-US" sz="1200" baseline="0" dirty="0" err="1" smtClean="0"/>
                        <a:t>EGSnrc</a:t>
                      </a:r>
                      <a:r>
                        <a:rPr lang="en-US" sz="1200" baseline="0" dirty="0" smtClean="0"/>
                        <a:t> (B.F.)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Lab: Running Geant4 applications</a:t>
                      </a:r>
                      <a:r>
                        <a:rPr lang="en-US" sz="1200" baseline="0" dirty="0" smtClean="0"/>
                        <a:t> - </a:t>
                      </a:r>
                      <a:r>
                        <a:rPr lang="en-US" sz="1200" dirty="0" smtClean="0"/>
                        <a:t>The</a:t>
                      </a:r>
                      <a:r>
                        <a:rPr lang="en-US" sz="1200" baseline="0" dirty="0" smtClean="0"/>
                        <a:t> command line and parallelism (J. R.)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Lab: Geant4 – Parallel world for brachytherapy setups (J. R.)</a:t>
                      </a:r>
                      <a:endParaRPr lang="en-US" sz="1200" dirty="0" smtClean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Lab: Running BEAM</a:t>
                      </a:r>
                      <a:r>
                        <a:rPr lang="en-US" sz="1200" baseline="0" dirty="0" smtClean="0"/>
                        <a:t> and MCRTP (B.F.)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8100" marB="38100">
                    <a:noFill/>
                  </a:tcPr>
                </a:tc>
              </a:tr>
              <a:tr h="95159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15:45 pm</a:t>
                      </a:r>
                    </a:p>
                    <a:p>
                      <a:r>
                        <a:rPr lang="en-US" sz="1200" dirty="0" smtClean="0"/>
                        <a:t>to</a:t>
                      </a:r>
                    </a:p>
                    <a:p>
                      <a:r>
                        <a:rPr lang="en-US" sz="1200" dirty="0" smtClean="0"/>
                        <a:t>17:15</a:t>
                      </a:r>
                      <a:r>
                        <a:rPr lang="en-US" sz="1200" baseline="0" dirty="0" smtClean="0"/>
                        <a:t> pm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Lab: Setup</a:t>
                      </a:r>
                      <a:r>
                        <a:rPr lang="en-US" sz="1200" baseline="0" dirty="0" smtClean="0"/>
                        <a:t> of Software and run simple simulations with Geant4 (J.R.)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Informal social</a:t>
                      </a:r>
                      <a:r>
                        <a:rPr lang="en-US" sz="1200" baseline="0" dirty="0" smtClean="0"/>
                        <a:t> gathering for networking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Lab: Running </a:t>
                      </a:r>
                      <a:r>
                        <a:rPr lang="en-US" sz="1200" dirty="0" err="1" smtClean="0"/>
                        <a:t>EGSnrc</a:t>
                      </a:r>
                      <a:r>
                        <a:rPr lang="en-US" sz="1200" dirty="0" smtClean="0"/>
                        <a:t> applications (B.F.)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Questions? (J.R. and B.F.)</a:t>
                      </a:r>
                      <a:endParaRPr lang="en-US" sz="1200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8100" marB="3810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1046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312</Words>
  <Application>Microsoft Macintosh PowerPoint</Application>
  <PresentationFormat>On-screen Show (16:10)</PresentationFormat>
  <Paragraphs>48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       Monte Carlo simulation in radiation therapy: Geant4 and EGSnrc</vt:lpstr>
      <vt:lpstr>Course structure</vt:lpstr>
    </vt:vector>
  </TitlesOfParts>
  <Company>GPC &amp; JRM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Monte Carlo simulations in radiation therapy: Geant4 and Beam (tentative)</dc:title>
  <dc:creator>Jose Ramos</dc:creator>
  <cp:lastModifiedBy>Jose Ramos</cp:lastModifiedBy>
  <cp:revision>21</cp:revision>
  <dcterms:created xsi:type="dcterms:W3CDTF">2015-07-02T00:23:30Z</dcterms:created>
  <dcterms:modified xsi:type="dcterms:W3CDTF">2015-07-02T21:37:20Z</dcterms:modified>
</cp:coreProperties>
</file>