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63" r:id="rId4"/>
    <p:sldId id="258" r:id="rId5"/>
    <p:sldId id="301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6" r:id="rId14"/>
    <p:sldId id="268" r:id="rId15"/>
    <p:sldId id="269" r:id="rId16"/>
    <p:sldId id="302" r:id="rId17"/>
    <p:sldId id="303" r:id="rId18"/>
    <p:sldId id="304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4" r:id="rId29"/>
    <p:sldId id="295" r:id="rId30"/>
    <p:sldId id="296" r:id="rId31"/>
    <p:sldId id="297" r:id="rId32"/>
    <p:sldId id="298" r:id="rId33"/>
    <p:sldId id="305" r:id="rId34"/>
    <p:sldId id="306" r:id="rId35"/>
    <p:sldId id="307" r:id="rId36"/>
    <p:sldId id="279" r:id="rId37"/>
    <p:sldId id="280" r:id="rId38"/>
    <p:sldId id="281" r:id="rId39"/>
    <p:sldId id="282" r:id="rId40"/>
    <p:sldId id="283" r:id="rId41"/>
    <p:sldId id="284" r:id="rId42"/>
    <p:sldId id="290" r:id="rId43"/>
    <p:sldId id="291" r:id="rId44"/>
    <p:sldId id="292" r:id="rId45"/>
    <p:sldId id="293" r:id="rId46"/>
    <p:sldId id="299" r:id="rId47"/>
    <p:sldId id="300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4FF"/>
    <a:srgbClr val="14F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6BD6C-D878-6C41-B041-DF6ECFD5C08D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945C2257-232B-3C4B-B60A-2A0263B3EFC7}">
      <dgm:prSet phldrT="[Text]"/>
      <dgm:spPr/>
      <dgm:t>
        <a:bodyPr/>
        <a:lstStyle/>
        <a:p>
          <a:r>
            <a:rPr lang="en-US" dirty="0" smtClean="0"/>
            <a:t>G4Isotope</a:t>
          </a:r>
          <a:endParaRPr lang="en-US" dirty="0"/>
        </a:p>
      </dgm:t>
    </dgm:pt>
    <dgm:pt modelId="{18421C22-0F85-B045-A086-D04A620BAFC9}" type="parTrans" cxnId="{35B7285B-4EA3-E748-8E6F-5A0C42F918B6}">
      <dgm:prSet/>
      <dgm:spPr/>
      <dgm:t>
        <a:bodyPr/>
        <a:lstStyle/>
        <a:p>
          <a:endParaRPr lang="en-US"/>
        </a:p>
      </dgm:t>
    </dgm:pt>
    <dgm:pt modelId="{FC21BCBC-FD64-974B-97D4-7D523D78A6DA}" type="sibTrans" cxnId="{35B7285B-4EA3-E748-8E6F-5A0C42F918B6}">
      <dgm:prSet/>
      <dgm:spPr/>
      <dgm:t>
        <a:bodyPr/>
        <a:lstStyle/>
        <a:p>
          <a:endParaRPr lang="en-US"/>
        </a:p>
      </dgm:t>
    </dgm:pt>
    <dgm:pt modelId="{B8753E86-97E0-6E43-AFBE-6072F7F97F8F}">
      <dgm:prSet phldrT="[Text]"/>
      <dgm:spPr/>
      <dgm:t>
        <a:bodyPr/>
        <a:lstStyle/>
        <a:p>
          <a:r>
            <a:rPr lang="en-US" dirty="0" smtClean="0"/>
            <a:t>G4Element</a:t>
          </a:r>
          <a:endParaRPr lang="en-US" dirty="0"/>
        </a:p>
      </dgm:t>
    </dgm:pt>
    <dgm:pt modelId="{2C796971-8EE8-F445-B12E-74958D59870D}" type="parTrans" cxnId="{0097BD47-5259-D642-8F14-8B082B41B55F}">
      <dgm:prSet/>
      <dgm:spPr/>
      <dgm:t>
        <a:bodyPr/>
        <a:lstStyle/>
        <a:p>
          <a:endParaRPr lang="en-US"/>
        </a:p>
      </dgm:t>
    </dgm:pt>
    <dgm:pt modelId="{6B7045DA-96E7-0A47-9074-DBEAA2B3955B}" type="sibTrans" cxnId="{0097BD47-5259-D642-8F14-8B082B41B55F}">
      <dgm:prSet/>
      <dgm:spPr/>
      <dgm:t>
        <a:bodyPr/>
        <a:lstStyle/>
        <a:p>
          <a:endParaRPr lang="en-US"/>
        </a:p>
      </dgm:t>
    </dgm:pt>
    <dgm:pt modelId="{9DDE97B2-FBB7-E24E-9F3E-E59141CB3F10}">
      <dgm:prSet phldrT="[Text]"/>
      <dgm:spPr/>
      <dgm:t>
        <a:bodyPr/>
        <a:lstStyle/>
        <a:p>
          <a:r>
            <a:rPr lang="en-US" dirty="0" smtClean="0"/>
            <a:t>G4Material</a:t>
          </a:r>
          <a:endParaRPr lang="en-US" dirty="0"/>
        </a:p>
      </dgm:t>
    </dgm:pt>
    <dgm:pt modelId="{7151F06E-7267-B641-91ED-59F47EEE7E65}" type="parTrans" cxnId="{5543E822-6FD4-F84E-834E-7DA8E0C5AB88}">
      <dgm:prSet/>
      <dgm:spPr/>
      <dgm:t>
        <a:bodyPr/>
        <a:lstStyle/>
        <a:p>
          <a:endParaRPr lang="en-US"/>
        </a:p>
      </dgm:t>
    </dgm:pt>
    <dgm:pt modelId="{9DA2DEB2-E5A6-F84F-ABDA-546E2207B8EB}" type="sibTrans" cxnId="{5543E822-6FD4-F84E-834E-7DA8E0C5AB88}">
      <dgm:prSet/>
      <dgm:spPr/>
      <dgm:t>
        <a:bodyPr/>
        <a:lstStyle/>
        <a:p>
          <a:endParaRPr lang="en-US"/>
        </a:p>
      </dgm:t>
    </dgm:pt>
    <dgm:pt modelId="{ECB08CA3-B611-7D46-9B36-81AB7A325CC3}" type="pres">
      <dgm:prSet presAssocID="{8346BD6C-D878-6C41-B041-DF6ECFD5C08D}" presName="Name0" presStyleCnt="0">
        <dgm:presLayoutVars>
          <dgm:dir/>
          <dgm:resizeHandles val="exact"/>
        </dgm:presLayoutVars>
      </dgm:prSet>
      <dgm:spPr/>
    </dgm:pt>
    <dgm:pt modelId="{58597990-A03C-CB4B-96C2-D5517C886B9A}" type="pres">
      <dgm:prSet presAssocID="{945C2257-232B-3C4B-B60A-2A0263B3EF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A389C-CBDF-9F4C-AF38-EC02CC72C97A}" type="pres">
      <dgm:prSet presAssocID="{FC21BCBC-FD64-974B-97D4-7D523D78A6D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5EE586A-D993-FE46-9BB8-CA89067E418D}" type="pres">
      <dgm:prSet presAssocID="{FC21BCBC-FD64-974B-97D4-7D523D78A6D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2566203-D49E-3342-BA66-FFAE04A1B6B3}" type="pres">
      <dgm:prSet presAssocID="{B8753E86-97E0-6E43-AFBE-6072F7F97F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68AAE-1C08-5F49-8543-83DEB2C8F37D}" type="pres">
      <dgm:prSet presAssocID="{6B7045DA-96E7-0A47-9074-DBEAA2B3955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107BA79-9BD3-9048-B716-059DC86A32B5}" type="pres">
      <dgm:prSet presAssocID="{6B7045DA-96E7-0A47-9074-DBEAA2B3955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9FADADE-89B6-CA41-AD3C-D9F17290B837}" type="pres">
      <dgm:prSet presAssocID="{9DDE97B2-FBB7-E24E-9F3E-E59141CB3F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A34838-474C-DE4E-9071-00F0D41F355C}" type="presOf" srcId="{8346BD6C-D878-6C41-B041-DF6ECFD5C08D}" destId="{ECB08CA3-B611-7D46-9B36-81AB7A325CC3}" srcOrd="0" destOrd="0" presId="urn:microsoft.com/office/officeart/2005/8/layout/process1"/>
    <dgm:cxn modelId="{0097BD47-5259-D642-8F14-8B082B41B55F}" srcId="{8346BD6C-D878-6C41-B041-DF6ECFD5C08D}" destId="{B8753E86-97E0-6E43-AFBE-6072F7F97F8F}" srcOrd="1" destOrd="0" parTransId="{2C796971-8EE8-F445-B12E-74958D59870D}" sibTransId="{6B7045DA-96E7-0A47-9074-DBEAA2B3955B}"/>
    <dgm:cxn modelId="{DE412664-0886-8245-A90F-D77276A2F875}" type="presOf" srcId="{B8753E86-97E0-6E43-AFBE-6072F7F97F8F}" destId="{72566203-D49E-3342-BA66-FFAE04A1B6B3}" srcOrd="0" destOrd="0" presId="urn:microsoft.com/office/officeart/2005/8/layout/process1"/>
    <dgm:cxn modelId="{3D7F4DAB-DC51-0346-B4F5-DA3F37EC3090}" type="presOf" srcId="{6B7045DA-96E7-0A47-9074-DBEAA2B3955B}" destId="{3F068AAE-1C08-5F49-8543-83DEB2C8F37D}" srcOrd="0" destOrd="0" presId="urn:microsoft.com/office/officeart/2005/8/layout/process1"/>
    <dgm:cxn modelId="{35B7285B-4EA3-E748-8E6F-5A0C42F918B6}" srcId="{8346BD6C-D878-6C41-B041-DF6ECFD5C08D}" destId="{945C2257-232B-3C4B-B60A-2A0263B3EFC7}" srcOrd="0" destOrd="0" parTransId="{18421C22-0F85-B045-A086-D04A620BAFC9}" sibTransId="{FC21BCBC-FD64-974B-97D4-7D523D78A6DA}"/>
    <dgm:cxn modelId="{5543E822-6FD4-F84E-834E-7DA8E0C5AB88}" srcId="{8346BD6C-D878-6C41-B041-DF6ECFD5C08D}" destId="{9DDE97B2-FBB7-E24E-9F3E-E59141CB3F10}" srcOrd="2" destOrd="0" parTransId="{7151F06E-7267-B641-91ED-59F47EEE7E65}" sibTransId="{9DA2DEB2-E5A6-F84F-ABDA-546E2207B8EB}"/>
    <dgm:cxn modelId="{A8FEA38F-832A-4345-900C-4ED34CD9692F}" type="presOf" srcId="{FC21BCBC-FD64-974B-97D4-7D523D78A6DA}" destId="{182A389C-CBDF-9F4C-AF38-EC02CC72C97A}" srcOrd="0" destOrd="0" presId="urn:microsoft.com/office/officeart/2005/8/layout/process1"/>
    <dgm:cxn modelId="{87B32927-CCD7-0246-A0AB-6351F125CB3A}" type="presOf" srcId="{6B7045DA-96E7-0A47-9074-DBEAA2B3955B}" destId="{D107BA79-9BD3-9048-B716-059DC86A32B5}" srcOrd="1" destOrd="0" presId="urn:microsoft.com/office/officeart/2005/8/layout/process1"/>
    <dgm:cxn modelId="{D87A8344-C04B-B148-BA69-9021041EC5E8}" type="presOf" srcId="{FC21BCBC-FD64-974B-97D4-7D523D78A6DA}" destId="{05EE586A-D993-FE46-9BB8-CA89067E418D}" srcOrd="1" destOrd="0" presId="urn:microsoft.com/office/officeart/2005/8/layout/process1"/>
    <dgm:cxn modelId="{6589B7FE-CECF-164C-BF08-7E552063B37C}" type="presOf" srcId="{945C2257-232B-3C4B-B60A-2A0263B3EFC7}" destId="{58597990-A03C-CB4B-96C2-D5517C886B9A}" srcOrd="0" destOrd="0" presId="urn:microsoft.com/office/officeart/2005/8/layout/process1"/>
    <dgm:cxn modelId="{1B8D81AF-761B-BB4A-B988-6203E1DD0FB3}" type="presOf" srcId="{9DDE97B2-FBB7-E24E-9F3E-E59141CB3F10}" destId="{E9FADADE-89B6-CA41-AD3C-D9F17290B837}" srcOrd="0" destOrd="0" presId="urn:microsoft.com/office/officeart/2005/8/layout/process1"/>
    <dgm:cxn modelId="{93635452-C01B-7A46-9E67-8437F087DB84}" type="presParOf" srcId="{ECB08CA3-B611-7D46-9B36-81AB7A325CC3}" destId="{58597990-A03C-CB4B-96C2-D5517C886B9A}" srcOrd="0" destOrd="0" presId="urn:microsoft.com/office/officeart/2005/8/layout/process1"/>
    <dgm:cxn modelId="{E42C3E24-884C-CA42-9B7E-F5CB02DA9C92}" type="presParOf" srcId="{ECB08CA3-B611-7D46-9B36-81AB7A325CC3}" destId="{182A389C-CBDF-9F4C-AF38-EC02CC72C97A}" srcOrd="1" destOrd="0" presId="urn:microsoft.com/office/officeart/2005/8/layout/process1"/>
    <dgm:cxn modelId="{B16331F8-484D-3446-A3BF-7EA86309D090}" type="presParOf" srcId="{182A389C-CBDF-9F4C-AF38-EC02CC72C97A}" destId="{05EE586A-D993-FE46-9BB8-CA89067E418D}" srcOrd="0" destOrd="0" presId="urn:microsoft.com/office/officeart/2005/8/layout/process1"/>
    <dgm:cxn modelId="{3F7C680B-03FF-A74F-A16D-8A8F71E6DD4E}" type="presParOf" srcId="{ECB08CA3-B611-7D46-9B36-81AB7A325CC3}" destId="{72566203-D49E-3342-BA66-FFAE04A1B6B3}" srcOrd="2" destOrd="0" presId="urn:microsoft.com/office/officeart/2005/8/layout/process1"/>
    <dgm:cxn modelId="{0D5D5ACA-C3EA-244E-A09B-B53D2A3F1B58}" type="presParOf" srcId="{ECB08CA3-B611-7D46-9B36-81AB7A325CC3}" destId="{3F068AAE-1C08-5F49-8543-83DEB2C8F37D}" srcOrd="3" destOrd="0" presId="urn:microsoft.com/office/officeart/2005/8/layout/process1"/>
    <dgm:cxn modelId="{9E0A31BF-1AB9-0843-8484-496ABCF018BD}" type="presParOf" srcId="{3F068AAE-1C08-5F49-8543-83DEB2C8F37D}" destId="{D107BA79-9BD3-9048-B716-059DC86A32B5}" srcOrd="0" destOrd="0" presId="urn:microsoft.com/office/officeart/2005/8/layout/process1"/>
    <dgm:cxn modelId="{70186D0B-B92E-784E-A0E1-87B43CF0E7AB}" type="presParOf" srcId="{ECB08CA3-B611-7D46-9B36-81AB7A325CC3}" destId="{E9FADADE-89B6-CA41-AD3C-D9F17290B83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97990-A03C-CB4B-96C2-D5517C886B9A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G4Isotope</a:t>
          </a:r>
          <a:endParaRPr lang="en-US" sz="2300" kern="1200" dirty="0"/>
        </a:p>
      </dsp:txBody>
      <dsp:txXfrm>
        <a:off x="33499" y="1579724"/>
        <a:ext cx="1545106" cy="904550"/>
      </dsp:txXfrm>
    </dsp:sp>
    <dsp:sp modelId="{182A389C-CBDF-9F4C-AF38-EC02CC72C97A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87" y="1912856"/>
        <a:ext cx="237646" cy="238286"/>
      </dsp:txXfrm>
    </dsp:sp>
    <dsp:sp modelId="{72566203-D49E-3342-BA66-FFAE04A1B6B3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G4Element</a:t>
          </a:r>
          <a:endParaRPr lang="en-US" sz="2300" kern="1200" dirty="0"/>
        </a:p>
      </dsp:txBody>
      <dsp:txXfrm>
        <a:off x="2275446" y="1579724"/>
        <a:ext cx="1545106" cy="904550"/>
      </dsp:txXfrm>
    </dsp:sp>
    <dsp:sp modelId="{3F068AAE-1C08-5F49-8543-83DEB2C8F37D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34" y="1912856"/>
        <a:ext cx="237646" cy="238286"/>
      </dsp:txXfrm>
    </dsp:sp>
    <dsp:sp modelId="{E9FADADE-89B6-CA41-AD3C-D9F17290B837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G4Material</a:t>
          </a:r>
          <a:endParaRPr lang="en-US" sz="2300" kern="1200" dirty="0"/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E91B8E-70E4-6444-AA9C-0EBEBA19C454}" type="datetime1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BDDCFD-ED7A-2D4A-BBE0-A1D559FD3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12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79D443-BA93-D641-9E9F-6670BC059AF4}" type="datetime1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DDB4D2-5CC0-6E4A-934E-846F52012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7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F95995F-9DBC-7B4C-AA17-C7A538E3B091}" type="slidenum">
              <a:rPr lang="en-US">
                <a:latin typeface="Arial" charset="0"/>
              </a:rPr>
              <a:pPr eaLnBrk="1" hangingPunct="1"/>
              <a:t>6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218A175-1F95-564F-A431-906E689DF9C4}" type="slidenum">
              <a:rPr lang="ja-JP" altLang="en-US">
                <a:latin typeface="Arial" charset="0"/>
              </a:rPr>
              <a:pPr eaLnBrk="1" hangingPunct="1"/>
              <a:t>17</a:t>
            </a:fld>
            <a:endParaRPr lang="en-US" altLang="ja-JP">
              <a:latin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A19DE35-FDB6-BE47-8311-17F3C8E32F6C}" type="slidenum">
              <a:rPr lang="ja-JP" altLang="en-US">
                <a:latin typeface="Arial" charset="0"/>
              </a:rPr>
              <a:pPr eaLnBrk="1" hangingPunct="1"/>
              <a:t>18</a:t>
            </a:fld>
            <a:endParaRPr lang="en-US" altLang="ja-JP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C9117B0-C4FB-C34C-B017-39B8187B2491}" type="slidenum">
              <a:rPr lang="ja-JP" altLang="en-US">
                <a:latin typeface="Arial" charset="0"/>
              </a:rPr>
              <a:pPr eaLnBrk="1" hangingPunct="1"/>
              <a:t>19</a:t>
            </a:fld>
            <a:endParaRPr lang="en-US" altLang="ja-JP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004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C90A-97B0-494B-BD30-51D202BBF5BE}" type="datetime1">
              <a:rPr lang="en-US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FCFM-BUAP, Puebla, Pue.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89A6-48C6-5E4B-9701-BA588519E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378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368D-556C-7D4B-B6DF-AAB6FB568CA8}" type="datetime1">
              <a:rPr lang="en-US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FCFM-BUAP, Puebla, Pue.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153D-FB78-C34F-BFA4-C43C11AAF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300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1211-C176-1A43-A137-556E1FB3EBF3}" type="datetime1">
              <a:rPr lang="en-US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FCFM-BUAP, Puebla, Pue.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E777-56C0-C843-B5A3-3152998CD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2688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5F62-9BCC-D247-9E0D-B47479B6305B}" type="datetime1">
              <a:rPr lang="en-US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FCFM-BUAP, Puebla, Pue.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BD1E-390F-6649-B9E2-DE8E5231F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4617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9274-DF58-F94C-8AE9-7502DD34FFDA}" type="datetime1">
              <a:rPr lang="en-US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FCFM-BUAP, Puebla, Pue.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CD6C-3CD2-CC4E-AE75-1D6CD3188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723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E8273-55BC-A446-8529-230DA029527B}" type="datetime1">
              <a:rPr lang="en-US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FCFM-BUAP, Puebla, Pue.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1321-30B8-9F42-B56A-A3D8A9117C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379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7CF5-3997-4247-B336-52321BDCA135}" type="datetime1">
              <a:rPr lang="en-US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FCFM-BUAP, Puebla, Pue.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C574-FAA2-B347-BC94-EFB3F834C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05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7737-DD12-0243-82BB-2A2FC4690C8D}" type="datetime1">
              <a:rPr lang="en-US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FCFM-BUAP, Puebla, Pue.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9395-E4F0-384C-B918-4202BC33F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8934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FCCB-6D8D-3142-87F1-B2D06D16FE00}" type="datetime1">
              <a:rPr lang="en-US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FCFM-BUAP, Puebla, Pue.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960E-3F7A-A44A-BE64-6F21A34D7F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7587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83FC1-C386-7C4F-9B52-695CBD22910C}" type="datetime1">
              <a:rPr lang="en-US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FCFM-BUAP, Puebla, Pue.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C9FD-3DB7-1C4E-8FA1-EAF871BCB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22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n>
                  <a:solidFill>
                    <a:schemeClr val="bg1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F490BE-421F-1349-81BA-2273D2E41D96}" type="datetime1">
              <a:rPr lang="en-US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n>
                  <a:solidFill>
                    <a:srgbClr val="FFFFFF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FCFM-BUAP, Puebla, Pue.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FF4E94-68C6-BA44-8D3F-E6A91C083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aramond"/>
          <a:ea typeface="ＭＳ Ｐゴシック" charset="0"/>
          <a:cs typeface="Garamond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aramond"/>
          <a:ea typeface="ＭＳ Ｐゴシック" charset="0"/>
          <a:cs typeface="Garamond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/>
          <a:ea typeface="ＭＳ Ｐゴシック" charset="0"/>
          <a:cs typeface="Garamond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aramond"/>
          <a:ea typeface="ＭＳ Ｐゴシック" charset="0"/>
          <a:cs typeface="Garamon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aramond"/>
          <a:ea typeface="ＭＳ Ｐゴシック" charset="0"/>
          <a:cs typeface="Garamon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aramond"/>
          <a:ea typeface="ＭＳ Ｐゴシック" charset="0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at.space.qinetiq.com/gp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A very general introduction to Geant4: Essentials and Jargon</a:t>
            </a:r>
            <a:endParaRPr lang="en-US" dirty="0">
              <a:latin typeface="Garamon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José A. Ramos Méndez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University of California San Francisco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Kernel: a general description.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C5F62-9BCC-D247-9E0D-B47479B6305B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CBD1E-390F-6649-B9E2-DE8E5231F37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214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Jargon: G4Event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49880" y="1410027"/>
            <a:ext cx="6183697" cy="3151413"/>
            <a:chOff x="1180354" y="1374588"/>
            <a:chExt cx="7857104" cy="4004235"/>
          </a:xfrm>
        </p:grpSpPr>
        <p:sp>
          <p:nvSpPr>
            <p:cNvPr id="8" name="Rectangle 7"/>
            <p:cNvSpPr/>
            <p:nvPr/>
          </p:nvSpPr>
          <p:spPr>
            <a:xfrm>
              <a:off x="1180354" y="2913529"/>
              <a:ext cx="224117" cy="92635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6200000">
              <a:off x="1897529" y="3227295"/>
              <a:ext cx="1389530" cy="28388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/>
          </p:nvSpPr>
          <p:spPr>
            <a:xfrm rot="15300000">
              <a:off x="1927412" y="1822824"/>
              <a:ext cx="1045882" cy="672352"/>
            </a:xfrm>
            <a:prstGeom prst="parallelogram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/>
          </p:nvSpPr>
          <p:spPr>
            <a:xfrm rot="6300000" flipH="1">
              <a:off x="1873625" y="4319956"/>
              <a:ext cx="1045882" cy="672352"/>
            </a:xfrm>
            <a:prstGeom prst="parallelogram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56281" y="2674470"/>
              <a:ext cx="45719" cy="13895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6610" y="2674470"/>
              <a:ext cx="45719" cy="13895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24729" y="2674470"/>
              <a:ext cx="45719" cy="13895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01776" y="1374588"/>
              <a:ext cx="1060824" cy="15389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01776" y="3839882"/>
              <a:ext cx="1060824" cy="15389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iley Face 16"/>
            <p:cNvSpPr/>
            <p:nvPr/>
          </p:nvSpPr>
          <p:spPr>
            <a:xfrm>
              <a:off x="7724588" y="2751131"/>
              <a:ext cx="1312870" cy="1312870"/>
            </a:xfrm>
            <a:prstGeom prst="smileyFac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 bwMode="auto">
          <a:xfrm>
            <a:off x="0" y="4974846"/>
            <a:ext cx="904119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500" dirty="0" smtClean="0"/>
              <a:t>Event: it is a history. In Geant4, the primary particle is transported first, then all the associate secondary particles in order of creation.</a:t>
            </a:r>
          </a:p>
          <a:p>
            <a:r>
              <a:rPr lang="en-US" sz="2500" dirty="0" smtClean="0"/>
              <a:t>G4UserEventAction.</a:t>
            </a:r>
            <a:endParaRPr lang="en-US" sz="25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44748" y="2759833"/>
            <a:ext cx="3436602" cy="1533629"/>
            <a:chOff x="554893" y="3077232"/>
            <a:chExt cx="3436602" cy="1533629"/>
          </a:xfrm>
          <a:solidFill>
            <a:srgbClr val="FFFF00"/>
          </a:solidFill>
        </p:grpSpPr>
        <p:cxnSp>
          <p:nvCxnSpPr>
            <p:cNvPr id="60" name="Straight Arrow Connector 59"/>
            <p:cNvCxnSpPr/>
            <p:nvPr/>
          </p:nvCxnSpPr>
          <p:spPr>
            <a:xfrm>
              <a:off x="1118456" y="3125332"/>
              <a:ext cx="1054359" cy="49278"/>
            </a:xfrm>
            <a:prstGeom prst="straightConnector1">
              <a:avLst/>
            </a:prstGeom>
            <a:grpFill/>
            <a:ln w="28575" cmpd="sng">
              <a:solidFill>
                <a:srgbClr val="3444FF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16" idx="0"/>
            </p:cNvCxnSpPr>
            <p:nvPr/>
          </p:nvCxnSpPr>
          <p:spPr>
            <a:xfrm>
              <a:off x="2173615" y="3173434"/>
              <a:ext cx="1817880" cy="494228"/>
            </a:xfrm>
            <a:prstGeom prst="straightConnector1">
              <a:avLst/>
            </a:prstGeom>
            <a:grpFill/>
            <a:ln w="28575" cmpd="sng">
              <a:solidFill>
                <a:srgbClr val="3444FF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172815" y="3174610"/>
              <a:ext cx="1746782" cy="1436251"/>
            </a:xfrm>
            <a:prstGeom prst="straightConnector1">
              <a:avLst/>
            </a:prstGeom>
            <a:grpFill/>
            <a:ln w="28575" cmpd="sng">
              <a:solidFill>
                <a:srgbClr val="3444FF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554893" y="3077232"/>
              <a:ext cx="521983" cy="96202"/>
              <a:chOff x="1045882" y="4761196"/>
              <a:chExt cx="521983" cy="96202"/>
            </a:xfrm>
            <a:grpFill/>
          </p:grpSpPr>
          <p:sp>
            <p:nvSpPr>
              <p:cNvPr id="64" name="Oval 63"/>
              <p:cNvSpPr/>
              <p:nvPr/>
            </p:nvSpPr>
            <p:spPr>
              <a:xfrm>
                <a:off x="1045882" y="4761196"/>
                <a:ext cx="122061" cy="96202"/>
              </a:xfrm>
              <a:prstGeom prst="ellipse">
                <a:avLst/>
              </a:prstGeom>
              <a:grpFill/>
              <a:ln w="28575" cmpd="sng">
                <a:solidFill>
                  <a:srgbClr val="3444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1087833" y="4797937"/>
                <a:ext cx="480032" cy="11360"/>
              </a:xfrm>
              <a:prstGeom prst="straightConnector1">
                <a:avLst/>
              </a:prstGeom>
              <a:grpFill/>
              <a:ln w="28575" cmpd="sng">
                <a:solidFill>
                  <a:srgbClr val="3444FF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8" name="Straight Arrow Connector 67"/>
          <p:cNvCxnSpPr>
            <a:stCxn id="16" idx="0"/>
          </p:cNvCxnSpPr>
          <p:nvPr/>
        </p:nvCxnSpPr>
        <p:spPr>
          <a:xfrm flipV="1">
            <a:off x="3981350" y="3132121"/>
            <a:ext cx="2222008" cy="218142"/>
          </a:xfrm>
          <a:prstGeom prst="straightConnector1">
            <a:avLst/>
          </a:prstGeom>
          <a:solidFill>
            <a:srgbClr val="FFFF00"/>
          </a:solidFill>
          <a:ln w="28575" cmpd="sng">
            <a:solidFill>
              <a:srgbClr val="3444FF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909452" y="4115105"/>
            <a:ext cx="193556" cy="178357"/>
          </a:xfrm>
          <a:prstGeom prst="straightConnector1">
            <a:avLst/>
          </a:prstGeom>
          <a:solidFill>
            <a:srgbClr val="FFFF00"/>
          </a:solidFill>
          <a:ln w="28575" cmpd="sng">
            <a:solidFill>
              <a:srgbClr val="3444FF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8923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Jargon: G4Run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49880" y="1410027"/>
            <a:ext cx="6183697" cy="3151413"/>
            <a:chOff x="1180354" y="1374588"/>
            <a:chExt cx="7857104" cy="4004235"/>
          </a:xfrm>
        </p:grpSpPr>
        <p:sp>
          <p:nvSpPr>
            <p:cNvPr id="8" name="Rectangle 7"/>
            <p:cNvSpPr/>
            <p:nvPr/>
          </p:nvSpPr>
          <p:spPr>
            <a:xfrm>
              <a:off x="1180354" y="2913529"/>
              <a:ext cx="224117" cy="92635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6200000">
              <a:off x="1897529" y="3227295"/>
              <a:ext cx="1389530" cy="28388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/>
          </p:nvSpPr>
          <p:spPr>
            <a:xfrm rot="15300000">
              <a:off x="1927412" y="1822824"/>
              <a:ext cx="1045882" cy="672352"/>
            </a:xfrm>
            <a:prstGeom prst="parallelogram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/>
          </p:nvSpPr>
          <p:spPr>
            <a:xfrm rot="6300000" flipH="1">
              <a:off x="1873625" y="4319956"/>
              <a:ext cx="1045882" cy="672352"/>
            </a:xfrm>
            <a:prstGeom prst="parallelogram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56281" y="2674470"/>
              <a:ext cx="45719" cy="13895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6610" y="2674470"/>
              <a:ext cx="45719" cy="13895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24729" y="2674470"/>
              <a:ext cx="45719" cy="13895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01776" y="1374588"/>
              <a:ext cx="1060824" cy="15389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01776" y="3839882"/>
              <a:ext cx="1060824" cy="15389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iley Face 16"/>
            <p:cNvSpPr/>
            <p:nvPr/>
          </p:nvSpPr>
          <p:spPr>
            <a:xfrm>
              <a:off x="7724588" y="2751131"/>
              <a:ext cx="1312870" cy="1312870"/>
            </a:xfrm>
            <a:prstGeom prst="smileyFac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 bwMode="auto">
          <a:xfrm>
            <a:off x="0" y="4974846"/>
            <a:ext cx="904119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500" dirty="0" smtClean="0"/>
              <a:t>RUN: collection of events that share the same geometry setup and physical conditions.</a:t>
            </a:r>
          </a:p>
          <a:p>
            <a:r>
              <a:rPr lang="en-US" sz="2500" dirty="0" smtClean="0"/>
              <a:t>“/run/</a:t>
            </a:r>
            <a:r>
              <a:rPr lang="en-US" sz="2500" dirty="0" err="1" smtClean="0"/>
              <a:t>beamOn</a:t>
            </a:r>
            <a:r>
              <a:rPr lang="en-US" sz="2500" dirty="0" smtClean="0"/>
              <a:t> 4”</a:t>
            </a:r>
          </a:p>
          <a:p>
            <a:r>
              <a:rPr lang="en-US" sz="2500" dirty="0" smtClean="0"/>
              <a:t>G4UserRunAction.</a:t>
            </a:r>
            <a:endParaRPr lang="en-US" sz="25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543003" y="1543603"/>
            <a:ext cx="5610585" cy="3067259"/>
            <a:chOff x="543003" y="1543603"/>
            <a:chExt cx="5610585" cy="3067259"/>
          </a:xfrm>
        </p:grpSpPr>
        <p:grpSp>
          <p:nvGrpSpPr>
            <p:cNvPr id="35" name="Group 34"/>
            <p:cNvGrpSpPr/>
            <p:nvPr/>
          </p:nvGrpSpPr>
          <p:grpSpPr>
            <a:xfrm>
              <a:off x="554893" y="3077232"/>
              <a:ext cx="5598695" cy="1533630"/>
              <a:chOff x="554893" y="3077232"/>
              <a:chExt cx="5598695" cy="153363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1118456" y="3125333"/>
                <a:ext cx="2071495" cy="198653"/>
              </a:xfrm>
              <a:prstGeom prst="straightConnector1">
                <a:avLst/>
              </a:prstGeom>
              <a:ln w="28575" cmpd="sng">
                <a:solidFill>
                  <a:srgbClr val="14FF0E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3189951" y="3221536"/>
                <a:ext cx="2963637" cy="119942"/>
              </a:xfrm>
              <a:prstGeom prst="straightConnector1">
                <a:avLst/>
              </a:prstGeom>
              <a:ln w="28575" cmpd="sng">
                <a:solidFill>
                  <a:srgbClr val="14FF0E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189951" y="3351473"/>
                <a:ext cx="729646" cy="1259389"/>
              </a:xfrm>
              <a:prstGeom prst="straightConnector1">
                <a:avLst/>
              </a:prstGeom>
              <a:ln w="28575" cmpd="sng">
                <a:solidFill>
                  <a:srgbClr val="14FF0E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554893" y="3077232"/>
                <a:ext cx="521983" cy="96202"/>
                <a:chOff x="1045882" y="4761196"/>
                <a:chExt cx="521983" cy="96202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1045882" y="4761196"/>
                  <a:ext cx="122061" cy="96202"/>
                </a:xfrm>
                <a:prstGeom prst="ellipse">
                  <a:avLst/>
                </a:prstGeom>
                <a:ln w="28575" cmpd="sng">
                  <a:solidFill>
                    <a:srgbClr val="14FF0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1087833" y="4797937"/>
                  <a:ext cx="480032" cy="11360"/>
                </a:xfrm>
                <a:prstGeom prst="straightConnector1">
                  <a:avLst/>
                </a:prstGeom>
                <a:ln w="28575" cmpd="sng">
                  <a:solidFill>
                    <a:srgbClr val="14FF0E"/>
                  </a:solidFill>
                  <a:prstDash val="sysDash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35"/>
            <p:cNvGrpSpPr/>
            <p:nvPr/>
          </p:nvGrpSpPr>
          <p:grpSpPr>
            <a:xfrm flipV="1">
              <a:off x="554893" y="1543603"/>
              <a:ext cx="3533297" cy="1533629"/>
              <a:chOff x="554893" y="3077232"/>
              <a:chExt cx="3533297" cy="1533629"/>
            </a:xfrm>
          </p:grpSpPr>
          <p:cxnSp>
            <p:nvCxnSpPr>
              <p:cNvPr id="37" name="Straight Arrow Connector 36"/>
              <p:cNvCxnSpPr>
                <a:endCxn id="9" idx="3"/>
              </p:cNvCxnSpPr>
              <p:nvPr/>
            </p:nvCxnSpPr>
            <p:spPr>
              <a:xfrm>
                <a:off x="1118456" y="3125332"/>
                <a:ext cx="1054359" cy="49278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2173615" y="3173434"/>
                <a:ext cx="1914575" cy="44103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9" idx="3"/>
              </p:cNvCxnSpPr>
              <p:nvPr/>
            </p:nvCxnSpPr>
            <p:spPr>
              <a:xfrm>
                <a:off x="2172815" y="3174610"/>
                <a:ext cx="1746782" cy="1436251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Group 39"/>
              <p:cNvGrpSpPr/>
              <p:nvPr/>
            </p:nvGrpSpPr>
            <p:grpSpPr>
              <a:xfrm>
                <a:off x="554893" y="3077232"/>
                <a:ext cx="521983" cy="96202"/>
                <a:chOff x="1045882" y="4761196"/>
                <a:chExt cx="521983" cy="96202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1045882" y="4761196"/>
                  <a:ext cx="122061" cy="96202"/>
                </a:xfrm>
                <a:prstGeom prst="ellipse">
                  <a:avLst/>
                </a:prstGeom>
                <a:ln w="28575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1087833" y="4797937"/>
                  <a:ext cx="480032" cy="11360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prstDash val="sysDash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7" name="Group 46"/>
            <p:cNvGrpSpPr/>
            <p:nvPr/>
          </p:nvGrpSpPr>
          <p:grpSpPr>
            <a:xfrm>
              <a:off x="543003" y="2364620"/>
              <a:ext cx="5598695" cy="640411"/>
              <a:chOff x="554893" y="2581125"/>
              <a:chExt cx="5598695" cy="640411"/>
            </a:xfrm>
            <a:solidFill>
              <a:srgbClr val="3366FF"/>
            </a:solidFill>
          </p:grpSpPr>
          <p:cxnSp>
            <p:nvCxnSpPr>
              <p:cNvPr id="48" name="Straight Arrow Connector 47"/>
              <p:cNvCxnSpPr>
                <a:endCxn id="14" idx="1"/>
              </p:cNvCxnSpPr>
              <p:nvPr/>
            </p:nvCxnSpPr>
            <p:spPr>
              <a:xfrm>
                <a:off x="1118456" y="3125333"/>
                <a:ext cx="1767086" cy="71027"/>
              </a:xfrm>
              <a:prstGeom prst="straightConnector1">
                <a:avLst/>
              </a:prstGeom>
              <a:grpFill/>
              <a:ln w="28575" cmpd="sng">
                <a:solidFill>
                  <a:srgbClr val="660066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14" idx="1"/>
              </p:cNvCxnSpPr>
              <p:nvPr/>
            </p:nvCxnSpPr>
            <p:spPr>
              <a:xfrm>
                <a:off x="2885542" y="3196360"/>
                <a:ext cx="3268046" cy="25176"/>
              </a:xfrm>
              <a:prstGeom prst="straightConnector1">
                <a:avLst/>
              </a:prstGeom>
              <a:grpFill/>
              <a:ln w="28575" cmpd="sng">
                <a:solidFill>
                  <a:srgbClr val="660066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14" idx="3"/>
              </p:cNvCxnSpPr>
              <p:nvPr/>
            </p:nvCxnSpPr>
            <p:spPr>
              <a:xfrm flipV="1">
                <a:off x="2921524" y="2581125"/>
                <a:ext cx="773366" cy="615235"/>
              </a:xfrm>
              <a:prstGeom prst="straightConnector1">
                <a:avLst/>
              </a:prstGeom>
              <a:grpFill/>
              <a:ln w="28575" cmpd="sng">
                <a:solidFill>
                  <a:srgbClr val="660066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554893" y="3077232"/>
                <a:ext cx="521983" cy="96202"/>
                <a:chOff x="1045882" y="4761196"/>
                <a:chExt cx="521983" cy="96202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1045882" y="4761196"/>
                  <a:ext cx="122061" cy="96202"/>
                </a:xfrm>
                <a:prstGeom prst="ellipse">
                  <a:avLst/>
                </a:prstGeom>
                <a:grpFill/>
                <a:ln w="28575" cmpd="sng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1087833" y="4797937"/>
                  <a:ext cx="480032" cy="11360"/>
                </a:xfrm>
                <a:prstGeom prst="straightConnector1">
                  <a:avLst/>
                </a:prstGeom>
                <a:grpFill/>
                <a:ln w="28575" cmpd="sng">
                  <a:solidFill>
                    <a:srgbClr val="660066"/>
                  </a:solidFill>
                  <a:prstDash val="sysDash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/>
            <p:cNvGrpSpPr/>
            <p:nvPr/>
          </p:nvGrpSpPr>
          <p:grpSpPr>
            <a:xfrm>
              <a:off x="544748" y="2759833"/>
              <a:ext cx="3533297" cy="1533629"/>
              <a:chOff x="554893" y="3077232"/>
              <a:chExt cx="3533297" cy="1533629"/>
            </a:xfrm>
            <a:solidFill>
              <a:srgbClr val="FFFF00"/>
            </a:solidFill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1118456" y="3125332"/>
                <a:ext cx="1054359" cy="49278"/>
              </a:xfrm>
              <a:prstGeom prst="straightConnector1">
                <a:avLst/>
              </a:prstGeom>
              <a:grpFill/>
              <a:ln w="28575" cmpd="sng">
                <a:solidFill>
                  <a:srgbClr val="3444FF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2173615" y="3173434"/>
                <a:ext cx="1914575" cy="441030"/>
              </a:xfrm>
              <a:prstGeom prst="straightConnector1">
                <a:avLst/>
              </a:prstGeom>
              <a:grpFill/>
              <a:ln w="28575" cmpd="sng">
                <a:solidFill>
                  <a:srgbClr val="3444FF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172815" y="3174610"/>
                <a:ext cx="1746782" cy="1436251"/>
              </a:xfrm>
              <a:prstGeom prst="straightConnector1">
                <a:avLst/>
              </a:prstGeom>
              <a:grpFill/>
              <a:ln w="28575" cmpd="sng">
                <a:solidFill>
                  <a:srgbClr val="3444FF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554893" y="3077232"/>
                <a:ext cx="521983" cy="96202"/>
                <a:chOff x="1045882" y="4761196"/>
                <a:chExt cx="521983" cy="96202"/>
              </a:xfrm>
              <a:grpFill/>
            </p:grpSpPr>
            <p:sp>
              <p:nvSpPr>
                <p:cNvPr id="64" name="Oval 63"/>
                <p:cNvSpPr/>
                <p:nvPr/>
              </p:nvSpPr>
              <p:spPr>
                <a:xfrm>
                  <a:off x="1045882" y="4761196"/>
                  <a:ext cx="122061" cy="96202"/>
                </a:xfrm>
                <a:prstGeom prst="ellipse">
                  <a:avLst/>
                </a:prstGeom>
                <a:grpFill/>
                <a:ln w="28575" cmpd="sng">
                  <a:solidFill>
                    <a:srgbClr val="3444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087833" y="4797937"/>
                  <a:ext cx="480032" cy="11360"/>
                </a:xfrm>
                <a:prstGeom prst="straightConnector1">
                  <a:avLst/>
                </a:prstGeom>
                <a:grpFill/>
                <a:ln w="28575" cmpd="sng">
                  <a:solidFill>
                    <a:srgbClr val="3444FF"/>
                  </a:solidFill>
                  <a:prstDash val="sysDash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1349155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Jargon: G4Run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49880" y="1615810"/>
            <a:ext cx="6183697" cy="2816904"/>
            <a:chOff x="1180354" y="1636059"/>
            <a:chExt cx="7857104" cy="3579202"/>
          </a:xfrm>
        </p:grpSpPr>
        <p:sp>
          <p:nvSpPr>
            <p:cNvPr id="8" name="Rectangle 7"/>
            <p:cNvSpPr/>
            <p:nvPr/>
          </p:nvSpPr>
          <p:spPr>
            <a:xfrm>
              <a:off x="1180354" y="2913529"/>
              <a:ext cx="224117" cy="92635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6200000">
              <a:off x="1897529" y="3227295"/>
              <a:ext cx="1389530" cy="28388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/>
          </p:nvSpPr>
          <p:spPr>
            <a:xfrm rot="15300000">
              <a:off x="1927412" y="1822824"/>
              <a:ext cx="1045882" cy="672352"/>
            </a:xfrm>
            <a:prstGeom prst="parallelogram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/>
          </p:nvSpPr>
          <p:spPr>
            <a:xfrm rot="6300000" flipH="1">
              <a:off x="1873625" y="4319956"/>
              <a:ext cx="1045882" cy="672352"/>
            </a:xfrm>
            <a:prstGeom prst="parallelogram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56281" y="2674470"/>
              <a:ext cx="45719" cy="13895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6610" y="2674470"/>
              <a:ext cx="45719" cy="13895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24729" y="2674470"/>
              <a:ext cx="45719" cy="13895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01776" y="1674462"/>
              <a:ext cx="1060825" cy="15389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01776" y="3676320"/>
              <a:ext cx="1060825" cy="15389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iley Face 16"/>
            <p:cNvSpPr/>
            <p:nvPr/>
          </p:nvSpPr>
          <p:spPr>
            <a:xfrm rot="17579104">
              <a:off x="7724588" y="2751131"/>
              <a:ext cx="1312870" cy="1312870"/>
            </a:xfrm>
            <a:prstGeom prst="smileyFac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 bwMode="auto">
          <a:xfrm>
            <a:off x="0" y="4974846"/>
            <a:ext cx="904119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500" b="1" dirty="0" smtClean="0"/>
              <a:t>RUN</a:t>
            </a:r>
            <a:r>
              <a:rPr lang="en-US" sz="2500" dirty="0" smtClean="0"/>
              <a:t>: collection of events that share the same geometry setup and physical conditions.</a:t>
            </a:r>
          </a:p>
          <a:p>
            <a:r>
              <a:rPr lang="en-US" sz="2500" dirty="0" smtClean="0"/>
              <a:t>“/run/</a:t>
            </a:r>
            <a:r>
              <a:rPr lang="en-US" sz="2500" dirty="0" err="1" smtClean="0"/>
              <a:t>beamOn</a:t>
            </a:r>
            <a:r>
              <a:rPr lang="en-US" sz="2500" dirty="0" smtClean="0"/>
              <a:t> 4”</a:t>
            </a:r>
          </a:p>
          <a:p>
            <a:r>
              <a:rPr lang="en-US" sz="2500" dirty="0" smtClean="0"/>
              <a:t>G4UserRunAction.</a:t>
            </a:r>
            <a:endParaRPr lang="en-US" sz="2500" dirty="0"/>
          </a:p>
        </p:txBody>
      </p:sp>
      <p:grpSp>
        <p:nvGrpSpPr>
          <p:cNvPr id="67" name="Group 66"/>
          <p:cNvGrpSpPr/>
          <p:nvPr/>
        </p:nvGrpSpPr>
        <p:grpSpPr>
          <a:xfrm flipV="1">
            <a:off x="596844" y="2165048"/>
            <a:ext cx="5598695" cy="1729619"/>
            <a:chOff x="543003" y="2107623"/>
            <a:chExt cx="5598695" cy="1729619"/>
          </a:xfrm>
        </p:grpSpPr>
        <p:grpSp>
          <p:nvGrpSpPr>
            <p:cNvPr id="35" name="Group 34"/>
            <p:cNvGrpSpPr/>
            <p:nvPr/>
          </p:nvGrpSpPr>
          <p:grpSpPr>
            <a:xfrm>
              <a:off x="554893" y="2778167"/>
              <a:ext cx="5529258" cy="518898"/>
              <a:chOff x="554893" y="2778167"/>
              <a:chExt cx="5529258" cy="518898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1118456" y="2807934"/>
                <a:ext cx="2667941" cy="317398"/>
              </a:xfrm>
              <a:prstGeom prst="straightConnector1">
                <a:avLst/>
              </a:prstGeom>
              <a:ln w="28575" cmpd="sng">
                <a:solidFill>
                  <a:srgbClr val="14FF0E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17" idx="1"/>
              </p:cNvCxnSpPr>
              <p:nvPr/>
            </p:nvCxnSpPr>
            <p:spPr>
              <a:xfrm>
                <a:off x="3786397" y="2796574"/>
                <a:ext cx="2297754" cy="2038"/>
              </a:xfrm>
              <a:prstGeom prst="straightConnector1">
                <a:avLst/>
              </a:prstGeom>
              <a:ln w="28575" cmpd="sng">
                <a:solidFill>
                  <a:srgbClr val="14FF0E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776570" y="2778167"/>
                <a:ext cx="451303" cy="518898"/>
              </a:xfrm>
              <a:prstGeom prst="straightConnector1">
                <a:avLst/>
              </a:prstGeom>
              <a:ln w="28575" cmpd="sng">
                <a:solidFill>
                  <a:srgbClr val="14FF0E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554893" y="3077232"/>
                <a:ext cx="521983" cy="96202"/>
                <a:chOff x="1045882" y="4761196"/>
                <a:chExt cx="521983" cy="96202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1045882" y="4761196"/>
                  <a:ext cx="122061" cy="96202"/>
                </a:xfrm>
                <a:prstGeom prst="ellipse">
                  <a:avLst/>
                </a:prstGeom>
                <a:ln w="28575" cmpd="sng">
                  <a:solidFill>
                    <a:srgbClr val="14FF0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1087833" y="4797937"/>
                  <a:ext cx="480032" cy="11360"/>
                </a:xfrm>
                <a:prstGeom prst="straightConnector1">
                  <a:avLst/>
                </a:prstGeom>
                <a:ln w="28575" cmpd="sng">
                  <a:solidFill>
                    <a:srgbClr val="14FF0E"/>
                  </a:solidFill>
                  <a:prstDash val="sysDash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35"/>
            <p:cNvGrpSpPr/>
            <p:nvPr/>
          </p:nvGrpSpPr>
          <p:grpSpPr>
            <a:xfrm flipV="1">
              <a:off x="554893" y="2107623"/>
              <a:ext cx="3533297" cy="969609"/>
              <a:chOff x="554893" y="3077232"/>
              <a:chExt cx="3533297" cy="969609"/>
            </a:xfrm>
          </p:grpSpPr>
          <p:cxnSp>
            <p:nvCxnSpPr>
              <p:cNvPr id="37" name="Straight Arrow Connector 36"/>
              <p:cNvCxnSpPr>
                <a:endCxn id="9" idx="3"/>
              </p:cNvCxnSpPr>
              <p:nvPr/>
            </p:nvCxnSpPr>
            <p:spPr>
              <a:xfrm>
                <a:off x="1118456" y="3125332"/>
                <a:ext cx="1054359" cy="49278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2173615" y="3173434"/>
                <a:ext cx="1914575" cy="44103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9" idx="3"/>
              </p:cNvCxnSpPr>
              <p:nvPr/>
            </p:nvCxnSpPr>
            <p:spPr>
              <a:xfrm>
                <a:off x="2118974" y="3132029"/>
                <a:ext cx="1564026" cy="914812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Group 39"/>
              <p:cNvGrpSpPr/>
              <p:nvPr/>
            </p:nvGrpSpPr>
            <p:grpSpPr>
              <a:xfrm>
                <a:off x="554893" y="3077232"/>
                <a:ext cx="521983" cy="96202"/>
                <a:chOff x="1045882" y="4761196"/>
                <a:chExt cx="521983" cy="96202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1045882" y="4761196"/>
                  <a:ext cx="122061" cy="96202"/>
                </a:xfrm>
                <a:prstGeom prst="ellipse">
                  <a:avLst/>
                </a:prstGeom>
                <a:ln w="28575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1087833" y="4797937"/>
                  <a:ext cx="480032" cy="11360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prstDash val="sysDash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7" name="Group 46"/>
            <p:cNvGrpSpPr/>
            <p:nvPr/>
          </p:nvGrpSpPr>
          <p:grpSpPr>
            <a:xfrm>
              <a:off x="543003" y="2364620"/>
              <a:ext cx="5598695" cy="640411"/>
              <a:chOff x="554893" y="2581125"/>
              <a:chExt cx="5598695" cy="640411"/>
            </a:xfrm>
            <a:solidFill>
              <a:srgbClr val="3366FF"/>
            </a:solidFill>
          </p:grpSpPr>
          <p:cxnSp>
            <p:nvCxnSpPr>
              <p:cNvPr id="48" name="Straight Arrow Connector 47"/>
              <p:cNvCxnSpPr>
                <a:endCxn id="14" idx="1"/>
              </p:cNvCxnSpPr>
              <p:nvPr/>
            </p:nvCxnSpPr>
            <p:spPr>
              <a:xfrm>
                <a:off x="1118456" y="3125333"/>
                <a:ext cx="1767086" cy="71027"/>
              </a:xfrm>
              <a:prstGeom prst="straightConnector1">
                <a:avLst/>
              </a:prstGeom>
              <a:grpFill/>
              <a:ln w="28575" cmpd="sng">
                <a:solidFill>
                  <a:srgbClr val="660066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14" idx="1"/>
              </p:cNvCxnSpPr>
              <p:nvPr/>
            </p:nvCxnSpPr>
            <p:spPr>
              <a:xfrm>
                <a:off x="2885542" y="3196360"/>
                <a:ext cx="3268046" cy="25176"/>
              </a:xfrm>
              <a:prstGeom prst="straightConnector1">
                <a:avLst/>
              </a:prstGeom>
              <a:grpFill/>
              <a:ln w="28575" cmpd="sng">
                <a:solidFill>
                  <a:srgbClr val="660066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14" idx="3"/>
              </p:cNvCxnSpPr>
              <p:nvPr/>
            </p:nvCxnSpPr>
            <p:spPr>
              <a:xfrm flipV="1">
                <a:off x="2921524" y="2581125"/>
                <a:ext cx="773366" cy="615235"/>
              </a:xfrm>
              <a:prstGeom prst="straightConnector1">
                <a:avLst/>
              </a:prstGeom>
              <a:grpFill/>
              <a:ln w="28575" cmpd="sng">
                <a:solidFill>
                  <a:srgbClr val="660066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554893" y="3077232"/>
                <a:ext cx="521983" cy="96202"/>
                <a:chOff x="1045882" y="4761196"/>
                <a:chExt cx="521983" cy="96202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1045882" y="4761196"/>
                  <a:ext cx="122061" cy="96202"/>
                </a:xfrm>
                <a:prstGeom prst="ellipse">
                  <a:avLst/>
                </a:prstGeom>
                <a:grpFill/>
                <a:ln w="28575" cmpd="sng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1087833" y="4797937"/>
                  <a:ext cx="480032" cy="11360"/>
                </a:xfrm>
                <a:prstGeom prst="straightConnector1">
                  <a:avLst/>
                </a:prstGeom>
                <a:grpFill/>
                <a:ln w="28575" cmpd="sng">
                  <a:solidFill>
                    <a:srgbClr val="660066"/>
                  </a:solidFill>
                  <a:prstDash val="sysDash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/>
            <p:cNvGrpSpPr/>
            <p:nvPr/>
          </p:nvGrpSpPr>
          <p:grpSpPr>
            <a:xfrm>
              <a:off x="544748" y="2759833"/>
              <a:ext cx="3533297" cy="1077409"/>
              <a:chOff x="554893" y="3077232"/>
              <a:chExt cx="3533297" cy="1077409"/>
            </a:xfrm>
            <a:solidFill>
              <a:srgbClr val="FFFF00"/>
            </a:solidFill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1118456" y="3125332"/>
                <a:ext cx="1054359" cy="49278"/>
              </a:xfrm>
              <a:prstGeom prst="straightConnector1">
                <a:avLst/>
              </a:prstGeom>
              <a:grpFill/>
              <a:ln w="28575" cmpd="sng">
                <a:solidFill>
                  <a:srgbClr val="3444FF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2173615" y="3173434"/>
                <a:ext cx="1914575" cy="441030"/>
              </a:xfrm>
              <a:prstGeom prst="straightConnector1">
                <a:avLst/>
              </a:prstGeom>
              <a:grpFill/>
              <a:ln w="28575" cmpd="sng">
                <a:solidFill>
                  <a:srgbClr val="3444FF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172815" y="3174609"/>
                <a:ext cx="1520330" cy="980032"/>
              </a:xfrm>
              <a:prstGeom prst="straightConnector1">
                <a:avLst/>
              </a:prstGeom>
              <a:grpFill/>
              <a:ln w="28575" cmpd="sng">
                <a:solidFill>
                  <a:srgbClr val="3444FF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554893" y="3077232"/>
                <a:ext cx="521983" cy="96202"/>
                <a:chOff x="1045882" y="4761196"/>
                <a:chExt cx="521983" cy="96202"/>
              </a:xfrm>
              <a:grpFill/>
            </p:grpSpPr>
            <p:sp>
              <p:nvSpPr>
                <p:cNvPr id="64" name="Oval 63"/>
                <p:cNvSpPr/>
                <p:nvPr/>
              </p:nvSpPr>
              <p:spPr>
                <a:xfrm>
                  <a:off x="1045882" y="4761196"/>
                  <a:ext cx="122061" cy="96202"/>
                </a:xfrm>
                <a:prstGeom prst="ellipse">
                  <a:avLst/>
                </a:prstGeom>
                <a:grpFill/>
                <a:ln w="28575" cmpd="sng">
                  <a:solidFill>
                    <a:srgbClr val="3444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087833" y="4797937"/>
                  <a:ext cx="480032" cy="11360"/>
                </a:xfrm>
                <a:prstGeom prst="straightConnector1">
                  <a:avLst/>
                </a:prstGeom>
                <a:grpFill/>
                <a:ln w="28575" cmpd="sng">
                  <a:solidFill>
                    <a:srgbClr val="3444FF"/>
                  </a:solidFill>
                  <a:prstDash val="sysDash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8801476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Jargon: Track and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49880" y="1410027"/>
            <a:ext cx="6183697" cy="3151413"/>
            <a:chOff x="1180354" y="1374588"/>
            <a:chExt cx="7857104" cy="4004235"/>
          </a:xfrm>
        </p:grpSpPr>
        <p:sp>
          <p:nvSpPr>
            <p:cNvPr id="8" name="Rectangle 7"/>
            <p:cNvSpPr/>
            <p:nvPr/>
          </p:nvSpPr>
          <p:spPr>
            <a:xfrm>
              <a:off x="1180354" y="2913529"/>
              <a:ext cx="224117" cy="92635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6200000">
              <a:off x="1897529" y="3227295"/>
              <a:ext cx="1389530" cy="28388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/>
          </p:nvSpPr>
          <p:spPr>
            <a:xfrm rot="15300000">
              <a:off x="1927412" y="1822824"/>
              <a:ext cx="1045882" cy="672352"/>
            </a:xfrm>
            <a:prstGeom prst="parallelogram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/>
          </p:nvSpPr>
          <p:spPr>
            <a:xfrm rot="6300000" flipH="1">
              <a:off x="1873625" y="4319956"/>
              <a:ext cx="1045882" cy="672352"/>
            </a:xfrm>
            <a:prstGeom prst="parallelogram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01776" y="1374588"/>
              <a:ext cx="1060824" cy="15389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01776" y="3839882"/>
              <a:ext cx="1060824" cy="15389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iley Face 16"/>
            <p:cNvSpPr/>
            <p:nvPr/>
          </p:nvSpPr>
          <p:spPr>
            <a:xfrm>
              <a:off x="7724588" y="2751131"/>
              <a:ext cx="1312870" cy="1312870"/>
            </a:xfrm>
            <a:prstGeom prst="smileyFac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1108311" y="2807933"/>
            <a:ext cx="1054359" cy="49278"/>
          </a:xfrm>
          <a:prstGeom prst="straightConnector1">
            <a:avLst/>
          </a:prstGeom>
          <a:solidFill>
            <a:srgbClr val="FFFF00"/>
          </a:solidFill>
          <a:ln w="28575" cmpd="sng">
            <a:solidFill>
              <a:srgbClr val="3444FF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>
            <a:off x="2163470" y="2856035"/>
            <a:ext cx="1817880" cy="494228"/>
          </a:xfrm>
          <a:prstGeom prst="straightConnector1">
            <a:avLst/>
          </a:prstGeom>
          <a:solidFill>
            <a:srgbClr val="FFFF00"/>
          </a:solidFill>
          <a:ln w="28575" cmpd="sng">
            <a:solidFill>
              <a:srgbClr val="3444FF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62670" y="2857211"/>
            <a:ext cx="1746782" cy="1436251"/>
          </a:xfrm>
          <a:prstGeom prst="straightConnector1">
            <a:avLst/>
          </a:prstGeom>
          <a:solidFill>
            <a:srgbClr val="FFFF00"/>
          </a:solidFill>
          <a:ln w="28575" cmpd="sng">
            <a:solidFill>
              <a:srgbClr val="3444FF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44748" y="2759833"/>
            <a:ext cx="521983" cy="96202"/>
            <a:chOff x="1045882" y="4761196"/>
            <a:chExt cx="521983" cy="96202"/>
          </a:xfrm>
          <a:solidFill>
            <a:srgbClr val="FFFF00"/>
          </a:solidFill>
        </p:grpSpPr>
        <p:sp>
          <p:nvSpPr>
            <p:cNvPr id="23" name="Oval 22"/>
            <p:cNvSpPr/>
            <p:nvPr/>
          </p:nvSpPr>
          <p:spPr>
            <a:xfrm>
              <a:off x="1045882" y="4761196"/>
              <a:ext cx="122061" cy="96202"/>
            </a:xfrm>
            <a:prstGeom prst="ellipse">
              <a:avLst/>
            </a:prstGeom>
            <a:grpFill/>
            <a:ln w="28575" cmpd="sng">
              <a:solidFill>
                <a:srgbClr val="3444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087833" y="4797937"/>
              <a:ext cx="480032" cy="11360"/>
            </a:xfrm>
            <a:prstGeom prst="straightConnector1">
              <a:avLst/>
            </a:prstGeom>
            <a:grpFill/>
            <a:ln w="28575" cmpd="sng">
              <a:solidFill>
                <a:srgbClr val="3444FF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>
            <a:stCxn id="16" idx="0"/>
          </p:cNvCxnSpPr>
          <p:nvPr/>
        </p:nvCxnSpPr>
        <p:spPr>
          <a:xfrm flipV="1">
            <a:off x="3981350" y="3132121"/>
            <a:ext cx="2222008" cy="218142"/>
          </a:xfrm>
          <a:prstGeom prst="straightConnector1">
            <a:avLst/>
          </a:prstGeom>
          <a:solidFill>
            <a:srgbClr val="FFFF00"/>
          </a:solidFill>
          <a:ln w="28575" cmpd="sng">
            <a:solidFill>
              <a:srgbClr val="3444FF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09452" y="4115105"/>
            <a:ext cx="193556" cy="178357"/>
          </a:xfrm>
          <a:prstGeom prst="straightConnector1">
            <a:avLst/>
          </a:prstGeom>
          <a:solidFill>
            <a:srgbClr val="FFFF00"/>
          </a:solidFill>
          <a:ln w="28575" cmpd="sng">
            <a:solidFill>
              <a:srgbClr val="3444FF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71984" y="2438602"/>
            <a:ext cx="118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G4PreStep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96815" y="2867705"/>
            <a:ext cx="127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G4PostStep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90803" y="2621204"/>
            <a:ext cx="8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G4Step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753933" y="335114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G4Track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79287" y="4953000"/>
            <a:ext cx="7136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G4Step</a:t>
            </a:r>
            <a:r>
              <a:rPr lang="en-US" dirty="0" smtClean="0"/>
              <a:t>: stores the transient information of a step - G4UserSteppingAction. The step it is limited not only for the physical interaction but for the geometry as well.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G4Track</a:t>
            </a:r>
            <a:r>
              <a:rPr lang="en-US" dirty="0" smtClean="0"/>
              <a:t>: keeps information on the final status of the particle after the completion of a step - G4UserTrackingAction.</a:t>
            </a:r>
          </a:p>
        </p:txBody>
      </p:sp>
      <p:sp>
        <p:nvSpPr>
          <p:cNvPr id="32" name="Oval 31"/>
          <p:cNvSpPr/>
          <p:nvPr/>
        </p:nvSpPr>
        <p:spPr>
          <a:xfrm>
            <a:off x="2110619" y="2796574"/>
            <a:ext cx="62196" cy="711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38583" y="3279132"/>
            <a:ext cx="62196" cy="711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5-11-03 at 11.0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027"/>
            <a:ext cx="9144000" cy="3436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4942" y="4293462"/>
            <a:ext cx="498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Luciano </a:t>
            </a:r>
            <a:r>
              <a:rPr lang="en-US" dirty="0" err="1" smtClean="0"/>
              <a:t>Pandola</a:t>
            </a:r>
            <a:r>
              <a:rPr lang="en-US" dirty="0" smtClean="0"/>
              <a:t> at INFN-LNGS and LNS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948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 animBg="1"/>
      <p:bldP spid="33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52" y="271086"/>
            <a:ext cx="4842934" cy="1143000"/>
          </a:xfrm>
        </p:spPr>
        <p:txBody>
          <a:bodyPr/>
          <a:lstStyle/>
          <a:p>
            <a:r>
              <a:rPr lang="en-US" dirty="0" smtClean="0"/>
              <a:t>Jargon: Track and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4990" cy="4525963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en-US" sz="2000" dirty="0" smtClean="0"/>
              <a:t>G4Track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(</a:t>
            </a:r>
            <a:r>
              <a:rPr lang="en-US" sz="1600" dirty="0" err="1" smtClean="0"/>
              <a:t>x,y,z</a:t>
            </a:r>
            <a:r>
              <a:rPr lang="en-US" sz="1600" dirty="0" smtClean="0"/>
              <a:t>)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Global time (time since the event was created)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Proper time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Momentum direction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Kinetic energy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Accumulate geometrical track length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Accumulate true track length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Pointer to dynamic particle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Pointer to physical volume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Track ID number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Track ID number of parent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Current step number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Track status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Vertex information (position, momentum and kinetic energy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Pointer to the process with created the current track.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63886" y="590247"/>
            <a:ext cx="38849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charset="0"/>
              <a:buNone/>
            </a:pPr>
            <a:r>
              <a:rPr lang="en-US" sz="2000" dirty="0" smtClean="0"/>
              <a:t>G4Step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Pointer to </a:t>
            </a:r>
            <a:r>
              <a:rPr lang="en-US" sz="1600" dirty="0" err="1" smtClean="0"/>
              <a:t>PreStepPoint</a:t>
            </a:r>
            <a:r>
              <a:rPr lang="en-US" sz="1600" dirty="0" smtClean="0"/>
              <a:t> and </a:t>
            </a:r>
            <a:r>
              <a:rPr lang="en-US" sz="1600" dirty="0" err="1" smtClean="0"/>
              <a:t>PostStepPoint</a:t>
            </a:r>
            <a:endParaRPr lang="en-US" sz="1600" dirty="0" smtClean="0"/>
          </a:p>
          <a:p>
            <a:pPr>
              <a:lnSpc>
                <a:spcPct val="70000"/>
              </a:lnSpc>
            </a:pPr>
            <a:r>
              <a:rPr lang="en-US" sz="1600" dirty="0" smtClean="0"/>
              <a:t>Geometrical step length (before MSC)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True step length (after MSC)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Increment of position between Pre and Post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Increment of momentum end energy(delta energy) between Pre and Post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Pointer to G4Track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Total energy deposited during the step: </a:t>
            </a:r>
            <a:r>
              <a:rPr lang="en-US" sz="1600" dirty="0" err="1" smtClean="0"/>
              <a:t>Edep</a:t>
            </a:r>
            <a:r>
              <a:rPr lang="en-US" sz="1600" dirty="0" smtClean="0"/>
              <a:t> by energy loss process + energy lost of </a:t>
            </a:r>
            <a:r>
              <a:rPr lang="en-US" sz="1600" dirty="0" err="1" smtClean="0"/>
              <a:t>secondaries</a:t>
            </a:r>
            <a:r>
              <a:rPr lang="en-US" sz="1600" dirty="0" smtClean="0"/>
              <a:t> which were not generated because production cut.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 smtClean="0"/>
              <a:t>Info in G4StepPoint (pre and post)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(</a:t>
            </a:r>
            <a:r>
              <a:rPr lang="en-US" sz="1600" dirty="0" err="1" smtClean="0"/>
              <a:t>x,y,z,t</a:t>
            </a:r>
            <a:r>
              <a:rPr lang="en-US" sz="1600" dirty="0" smtClean="0"/>
              <a:t>)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(</a:t>
            </a:r>
            <a:r>
              <a:rPr lang="en-US" sz="1600" dirty="0" err="1" smtClean="0"/>
              <a:t>px,py,pz,Ek</a:t>
            </a:r>
            <a:r>
              <a:rPr lang="en-US" sz="1600" dirty="0" smtClean="0"/>
              <a:t>)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Momentum direction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Pointer to Physical Volumes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Safety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Beta, gamma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Polarization, Step status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Pointer to physics process that defined the step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Global (as in Track) and Local (when the current track was created) time</a:t>
            </a:r>
          </a:p>
          <a:p>
            <a:pPr>
              <a:lnSpc>
                <a:spcPct val="70000"/>
              </a:lnSpc>
            </a:pPr>
            <a:r>
              <a:rPr lang="en-US" sz="1600" dirty="0" smtClean="0"/>
              <a:t>Proper time.</a:t>
            </a:r>
          </a:p>
        </p:txBody>
      </p:sp>
    </p:spTree>
    <p:extLst>
      <p:ext uri="{BB962C8B-B14F-4D97-AF65-F5344CB8AC3E}">
        <p14:creationId xmlns:p14="http://schemas.microsoft.com/office/powerpoint/2010/main" val="18920426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ja-JP" sz="3600">
                <a:latin typeface="Arial" charset="0"/>
                <a:cs typeface="ＭＳ Ｐゴシック" charset="0"/>
              </a:rPr>
              <a:t>Geant4 kernel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ja-JP" altLang="en-US">
                <a:solidFill>
                  <a:schemeClr val="bg1"/>
                </a:solidFill>
              </a:rPr>
              <a:t>Kernel I - M.Asai (SLAC)</a:t>
            </a:r>
            <a:endParaRPr lang="en-US" altLang="ja-JP">
              <a:solidFill>
                <a:schemeClr val="bg1"/>
              </a:solidFill>
            </a:endParaRP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4B75838-9FC1-5246-A839-5CB136E46F33}" type="slidenum">
              <a:rPr lang="ja-JP" altLang="en-US">
                <a:solidFill>
                  <a:schemeClr val="bg1"/>
                </a:solidFill>
              </a:rPr>
              <a:pPr/>
              <a:t>17</a:t>
            </a:fld>
            <a:endParaRPr lang="en-US" altLang="ja-JP">
              <a:solidFill>
                <a:schemeClr val="bg1"/>
              </a:solidFill>
            </a:endParaRPr>
          </a:p>
        </p:txBody>
      </p:sp>
      <p:sp>
        <p:nvSpPr>
          <p:cNvPr id="63493" name="Rectangle 2"/>
          <p:cNvSpPr>
            <a:spLocks noChangeArrowheads="1"/>
          </p:cNvSpPr>
          <p:nvPr/>
        </p:nvSpPr>
        <p:spPr bwMode="auto">
          <a:xfrm>
            <a:off x="5410200" y="762000"/>
            <a:ext cx="3733800" cy="586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76200" y="76200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ebdings" charset="0"/>
              <a:buChar char="4"/>
            </a:pPr>
            <a:r>
              <a:rPr lang="en-US" altLang="ja-JP">
                <a:cs typeface="ＭＳ Ｐゴシック" charset="0"/>
              </a:rPr>
              <a:t>Geant4 consists of 17 categories.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ebdings" charset="0"/>
              <a:buChar char="4"/>
            </a:pPr>
            <a:r>
              <a:rPr lang="en-US" altLang="ja-JP">
                <a:cs typeface="ＭＳ Ｐゴシック" charset="0"/>
              </a:rPr>
              <a:t>Independently developed and maintained by WG(s) responsible to each category.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ebdings" charset="0"/>
              <a:buChar char="4"/>
            </a:pPr>
            <a:r>
              <a:rPr lang="en-US" altLang="ja-JP">
                <a:cs typeface="ＭＳ Ｐゴシック" charset="0"/>
              </a:rPr>
              <a:t>Interfaces between categories (e.g. top level design) are maintained by the global architecture WG.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ebdings" charset="0"/>
              <a:buChar char="4"/>
            </a:pPr>
            <a:r>
              <a:rPr lang="en-US" altLang="ja-JP">
                <a:cs typeface="ＭＳ Ｐゴシック" charset="0"/>
              </a:rPr>
              <a:t>Geant4 Kernel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ebdings" charset="0"/>
              <a:buChar char="4"/>
            </a:pPr>
            <a:r>
              <a:rPr lang="en-US" altLang="ja-JP">
                <a:cs typeface="ＭＳ Ｐゴシック" charset="0"/>
              </a:rPr>
              <a:t>Handles run, event, track, step, hit, trajectory.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ebdings" charset="0"/>
              <a:buChar char="4"/>
            </a:pPr>
            <a:r>
              <a:rPr lang="en-US" altLang="ja-JP">
                <a:cs typeface="ＭＳ Ｐゴシック" charset="0"/>
              </a:rPr>
              <a:t>Provides frameworks of geometrical representation and physics processes.</a:t>
            </a:r>
          </a:p>
        </p:txBody>
      </p:sp>
      <p:sp>
        <p:nvSpPr>
          <p:cNvPr id="63495" name="AutoShape 5"/>
          <p:cNvSpPr>
            <a:spLocks noChangeAspect="1" noChangeArrowheads="1" noTextEdit="1"/>
          </p:cNvSpPr>
          <p:nvPr/>
        </p:nvSpPr>
        <p:spPr bwMode="auto">
          <a:xfrm>
            <a:off x="5338763" y="685800"/>
            <a:ext cx="388143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Rectangle 6"/>
          <p:cNvSpPr>
            <a:spLocks noChangeArrowheads="1"/>
          </p:cNvSpPr>
          <p:nvPr/>
        </p:nvSpPr>
        <p:spPr bwMode="auto">
          <a:xfrm>
            <a:off x="6543675" y="1084263"/>
            <a:ext cx="658813" cy="398462"/>
          </a:xfrm>
          <a:prstGeom prst="rect">
            <a:avLst/>
          </a:prstGeom>
          <a:solidFill>
            <a:srgbClr val="FFFF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6543675" y="962025"/>
            <a:ext cx="260350" cy="122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498" name="Freeform 8"/>
          <p:cNvSpPr>
            <a:spLocks/>
          </p:cNvSpPr>
          <p:nvPr/>
        </p:nvSpPr>
        <p:spPr bwMode="auto">
          <a:xfrm>
            <a:off x="6543675" y="962025"/>
            <a:ext cx="260350" cy="122238"/>
          </a:xfrm>
          <a:custGeom>
            <a:avLst/>
            <a:gdLst>
              <a:gd name="T0" fmla="*/ 0 w 32"/>
              <a:gd name="T1" fmla="*/ 122238 h 15"/>
              <a:gd name="T2" fmla="*/ 0 w 32"/>
              <a:gd name="T3" fmla="*/ 0 h 15"/>
              <a:gd name="T4" fmla="*/ 260350 w 32"/>
              <a:gd name="T5" fmla="*/ 0 h 15"/>
              <a:gd name="T6" fmla="*/ 260350 w 32"/>
              <a:gd name="T7" fmla="*/ 122238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5"/>
              <a:gd name="T14" fmla="*/ 32 w 32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5">
                <a:moveTo>
                  <a:pt x="0" y="15"/>
                </a:moveTo>
                <a:lnTo>
                  <a:pt x="0" y="0"/>
                </a:lnTo>
                <a:lnTo>
                  <a:pt x="32" y="0"/>
                </a:lnTo>
                <a:lnTo>
                  <a:pt x="32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Rectangle 9"/>
          <p:cNvSpPr>
            <a:spLocks noChangeArrowheads="1"/>
          </p:cNvSpPr>
          <p:nvPr/>
        </p:nvSpPr>
        <p:spPr bwMode="auto">
          <a:xfrm>
            <a:off x="6673850" y="1100138"/>
            <a:ext cx="342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Geant4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00" name="Rectangle 10"/>
          <p:cNvSpPr>
            <a:spLocks noChangeArrowheads="1"/>
          </p:cNvSpPr>
          <p:nvPr/>
        </p:nvSpPr>
        <p:spPr bwMode="auto">
          <a:xfrm>
            <a:off x="6543675" y="1719263"/>
            <a:ext cx="658813" cy="398462"/>
          </a:xfrm>
          <a:prstGeom prst="rect">
            <a:avLst/>
          </a:prstGeom>
          <a:solidFill>
            <a:srgbClr val="FF00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01" name="Rectangle 11"/>
          <p:cNvSpPr>
            <a:spLocks noChangeArrowheads="1"/>
          </p:cNvSpPr>
          <p:nvPr/>
        </p:nvSpPr>
        <p:spPr bwMode="auto">
          <a:xfrm>
            <a:off x="6543675" y="1597025"/>
            <a:ext cx="260350" cy="1222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02" name="Freeform 12"/>
          <p:cNvSpPr>
            <a:spLocks/>
          </p:cNvSpPr>
          <p:nvPr/>
        </p:nvSpPr>
        <p:spPr bwMode="auto">
          <a:xfrm>
            <a:off x="6543675" y="1597025"/>
            <a:ext cx="260350" cy="122238"/>
          </a:xfrm>
          <a:custGeom>
            <a:avLst/>
            <a:gdLst>
              <a:gd name="T0" fmla="*/ 0 w 32"/>
              <a:gd name="T1" fmla="*/ 122238 h 15"/>
              <a:gd name="T2" fmla="*/ 0 w 32"/>
              <a:gd name="T3" fmla="*/ 0 h 15"/>
              <a:gd name="T4" fmla="*/ 260350 w 32"/>
              <a:gd name="T5" fmla="*/ 0 h 15"/>
              <a:gd name="T6" fmla="*/ 260350 w 32"/>
              <a:gd name="T7" fmla="*/ 122238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5"/>
              <a:gd name="T14" fmla="*/ 32 w 32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5">
                <a:moveTo>
                  <a:pt x="0" y="15"/>
                </a:moveTo>
                <a:lnTo>
                  <a:pt x="0" y="0"/>
                </a:lnTo>
                <a:lnTo>
                  <a:pt x="32" y="0"/>
                </a:lnTo>
                <a:lnTo>
                  <a:pt x="32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Rectangle 13"/>
          <p:cNvSpPr>
            <a:spLocks noChangeArrowheads="1"/>
          </p:cNvSpPr>
          <p:nvPr/>
        </p:nvSpPr>
        <p:spPr bwMode="auto">
          <a:xfrm>
            <a:off x="6640513" y="1735138"/>
            <a:ext cx="4000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Readout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04" name="Rectangle 14"/>
          <p:cNvSpPr>
            <a:spLocks noChangeArrowheads="1"/>
          </p:cNvSpPr>
          <p:nvPr/>
        </p:nvSpPr>
        <p:spPr bwMode="auto">
          <a:xfrm>
            <a:off x="5510213" y="1719263"/>
            <a:ext cx="666750" cy="398462"/>
          </a:xfrm>
          <a:prstGeom prst="rect">
            <a:avLst/>
          </a:prstGeom>
          <a:solidFill>
            <a:srgbClr val="FFFF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05" name="Rectangle 15"/>
          <p:cNvSpPr>
            <a:spLocks noChangeArrowheads="1"/>
          </p:cNvSpPr>
          <p:nvPr/>
        </p:nvSpPr>
        <p:spPr bwMode="auto">
          <a:xfrm>
            <a:off x="5510213" y="1597025"/>
            <a:ext cx="268287" cy="122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06" name="Freeform 16"/>
          <p:cNvSpPr>
            <a:spLocks/>
          </p:cNvSpPr>
          <p:nvPr/>
        </p:nvSpPr>
        <p:spPr bwMode="auto">
          <a:xfrm>
            <a:off x="5510213" y="1597025"/>
            <a:ext cx="268287" cy="122238"/>
          </a:xfrm>
          <a:custGeom>
            <a:avLst/>
            <a:gdLst>
              <a:gd name="T0" fmla="*/ 0 w 33"/>
              <a:gd name="T1" fmla="*/ 122238 h 15"/>
              <a:gd name="T2" fmla="*/ 0 w 33"/>
              <a:gd name="T3" fmla="*/ 0 h 15"/>
              <a:gd name="T4" fmla="*/ 268287 w 33"/>
              <a:gd name="T5" fmla="*/ 0 h 15"/>
              <a:gd name="T6" fmla="*/ 268287 w 33"/>
              <a:gd name="T7" fmla="*/ 122238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5"/>
              <a:gd name="T14" fmla="*/ 33 w 33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5">
                <a:moveTo>
                  <a:pt x="0" y="15"/>
                </a:moveTo>
                <a:lnTo>
                  <a:pt x="0" y="0"/>
                </a:lnTo>
                <a:lnTo>
                  <a:pt x="33" y="0"/>
                </a:lnTo>
                <a:lnTo>
                  <a:pt x="33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Rectangle 17"/>
          <p:cNvSpPr>
            <a:spLocks noChangeArrowheads="1"/>
          </p:cNvSpPr>
          <p:nvPr/>
        </p:nvSpPr>
        <p:spPr bwMode="auto">
          <a:xfrm>
            <a:off x="5583238" y="1735138"/>
            <a:ext cx="457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Visuali 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08" name="Rectangle 18"/>
          <p:cNvSpPr>
            <a:spLocks noChangeArrowheads="1"/>
          </p:cNvSpPr>
          <p:nvPr/>
        </p:nvSpPr>
        <p:spPr bwMode="auto">
          <a:xfrm>
            <a:off x="5648325" y="1849438"/>
            <a:ext cx="342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zation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09" name="Rectangle 19"/>
          <p:cNvSpPr>
            <a:spLocks noChangeArrowheads="1"/>
          </p:cNvSpPr>
          <p:nvPr/>
        </p:nvSpPr>
        <p:spPr bwMode="auto">
          <a:xfrm>
            <a:off x="7739063" y="2352675"/>
            <a:ext cx="666750" cy="398463"/>
          </a:xfrm>
          <a:prstGeom prst="rect">
            <a:avLst/>
          </a:prstGeom>
          <a:solidFill>
            <a:srgbClr val="FFFF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10" name="Rectangle 20"/>
          <p:cNvSpPr>
            <a:spLocks noChangeArrowheads="1"/>
          </p:cNvSpPr>
          <p:nvPr/>
        </p:nvSpPr>
        <p:spPr bwMode="auto">
          <a:xfrm>
            <a:off x="7739063" y="2238375"/>
            <a:ext cx="268287" cy="11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11" name="Freeform 21"/>
          <p:cNvSpPr>
            <a:spLocks/>
          </p:cNvSpPr>
          <p:nvPr/>
        </p:nvSpPr>
        <p:spPr bwMode="auto">
          <a:xfrm>
            <a:off x="7739063" y="2238375"/>
            <a:ext cx="268287" cy="114300"/>
          </a:xfrm>
          <a:custGeom>
            <a:avLst/>
            <a:gdLst>
              <a:gd name="T0" fmla="*/ 0 w 33"/>
              <a:gd name="T1" fmla="*/ 114300 h 14"/>
              <a:gd name="T2" fmla="*/ 0 w 33"/>
              <a:gd name="T3" fmla="*/ 0 h 14"/>
              <a:gd name="T4" fmla="*/ 268287 w 33"/>
              <a:gd name="T5" fmla="*/ 0 h 14"/>
              <a:gd name="T6" fmla="*/ 268287 w 33"/>
              <a:gd name="T7" fmla="*/ 11430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4"/>
              <a:gd name="T14" fmla="*/ 33 w 33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4">
                <a:moveTo>
                  <a:pt x="0" y="14"/>
                </a:moveTo>
                <a:lnTo>
                  <a:pt x="0" y="0"/>
                </a:lnTo>
                <a:lnTo>
                  <a:pt x="33" y="0"/>
                </a:lnTo>
                <a:lnTo>
                  <a:pt x="33" y="14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Rectangle 22"/>
          <p:cNvSpPr>
            <a:spLocks noChangeArrowheads="1"/>
          </p:cNvSpPr>
          <p:nvPr/>
        </p:nvSpPr>
        <p:spPr bwMode="auto">
          <a:xfrm>
            <a:off x="7845425" y="2368550"/>
            <a:ext cx="4000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Persis 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13" name="Rectangle 23"/>
          <p:cNvSpPr>
            <a:spLocks noChangeArrowheads="1"/>
          </p:cNvSpPr>
          <p:nvPr/>
        </p:nvSpPr>
        <p:spPr bwMode="auto">
          <a:xfrm>
            <a:off x="7910513" y="2482850"/>
            <a:ext cx="285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tency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14" name="Rectangle 24"/>
          <p:cNvSpPr>
            <a:spLocks noChangeArrowheads="1"/>
          </p:cNvSpPr>
          <p:nvPr/>
        </p:nvSpPr>
        <p:spPr bwMode="auto">
          <a:xfrm>
            <a:off x="6218238" y="2352675"/>
            <a:ext cx="666750" cy="398463"/>
          </a:xfrm>
          <a:prstGeom prst="rect">
            <a:avLst/>
          </a:prstGeom>
          <a:solidFill>
            <a:srgbClr val="FF00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15" name="Rectangle 25"/>
          <p:cNvSpPr>
            <a:spLocks noChangeArrowheads="1"/>
          </p:cNvSpPr>
          <p:nvPr/>
        </p:nvSpPr>
        <p:spPr bwMode="auto">
          <a:xfrm>
            <a:off x="6218238" y="2238375"/>
            <a:ext cx="268287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16" name="Freeform 26"/>
          <p:cNvSpPr>
            <a:spLocks/>
          </p:cNvSpPr>
          <p:nvPr/>
        </p:nvSpPr>
        <p:spPr bwMode="auto">
          <a:xfrm>
            <a:off x="6218238" y="2238375"/>
            <a:ext cx="268287" cy="114300"/>
          </a:xfrm>
          <a:custGeom>
            <a:avLst/>
            <a:gdLst>
              <a:gd name="T0" fmla="*/ 0 w 33"/>
              <a:gd name="T1" fmla="*/ 114300 h 14"/>
              <a:gd name="T2" fmla="*/ 0 w 33"/>
              <a:gd name="T3" fmla="*/ 0 h 14"/>
              <a:gd name="T4" fmla="*/ 268287 w 33"/>
              <a:gd name="T5" fmla="*/ 0 h 14"/>
              <a:gd name="T6" fmla="*/ 268287 w 33"/>
              <a:gd name="T7" fmla="*/ 11430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4"/>
              <a:gd name="T14" fmla="*/ 33 w 33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4">
                <a:moveTo>
                  <a:pt x="0" y="14"/>
                </a:moveTo>
                <a:lnTo>
                  <a:pt x="0" y="0"/>
                </a:lnTo>
                <a:lnTo>
                  <a:pt x="33" y="0"/>
                </a:lnTo>
                <a:lnTo>
                  <a:pt x="33" y="14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Rectangle 27"/>
          <p:cNvSpPr>
            <a:spLocks noChangeArrowheads="1"/>
          </p:cNvSpPr>
          <p:nvPr/>
        </p:nvSpPr>
        <p:spPr bwMode="auto">
          <a:xfrm>
            <a:off x="6453188" y="2368550"/>
            <a:ext cx="1714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Run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18" name="Rectangle 28"/>
          <p:cNvSpPr>
            <a:spLocks noChangeArrowheads="1"/>
          </p:cNvSpPr>
          <p:nvPr/>
        </p:nvSpPr>
        <p:spPr bwMode="auto">
          <a:xfrm>
            <a:off x="5762625" y="2954338"/>
            <a:ext cx="658813" cy="398462"/>
          </a:xfrm>
          <a:prstGeom prst="rect">
            <a:avLst/>
          </a:prstGeom>
          <a:solidFill>
            <a:srgbClr val="FF00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19" name="Rectangle 29"/>
          <p:cNvSpPr>
            <a:spLocks noChangeArrowheads="1"/>
          </p:cNvSpPr>
          <p:nvPr/>
        </p:nvSpPr>
        <p:spPr bwMode="auto">
          <a:xfrm>
            <a:off x="5762625" y="2840038"/>
            <a:ext cx="268288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20" name="Freeform 30"/>
          <p:cNvSpPr>
            <a:spLocks/>
          </p:cNvSpPr>
          <p:nvPr/>
        </p:nvSpPr>
        <p:spPr bwMode="auto">
          <a:xfrm>
            <a:off x="5762625" y="2840038"/>
            <a:ext cx="268288" cy="114300"/>
          </a:xfrm>
          <a:custGeom>
            <a:avLst/>
            <a:gdLst>
              <a:gd name="T0" fmla="*/ 0 w 33"/>
              <a:gd name="T1" fmla="*/ 114300 h 14"/>
              <a:gd name="T2" fmla="*/ 0 w 33"/>
              <a:gd name="T3" fmla="*/ 0 h 14"/>
              <a:gd name="T4" fmla="*/ 268288 w 33"/>
              <a:gd name="T5" fmla="*/ 0 h 14"/>
              <a:gd name="T6" fmla="*/ 268288 w 33"/>
              <a:gd name="T7" fmla="*/ 11430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4"/>
              <a:gd name="T14" fmla="*/ 33 w 33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4">
                <a:moveTo>
                  <a:pt x="0" y="14"/>
                </a:moveTo>
                <a:lnTo>
                  <a:pt x="0" y="0"/>
                </a:lnTo>
                <a:lnTo>
                  <a:pt x="33" y="0"/>
                </a:lnTo>
                <a:lnTo>
                  <a:pt x="33" y="14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Rectangle 31"/>
          <p:cNvSpPr>
            <a:spLocks noChangeArrowheads="1"/>
          </p:cNvSpPr>
          <p:nvPr/>
        </p:nvSpPr>
        <p:spPr bwMode="auto">
          <a:xfrm>
            <a:off x="5932488" y="2970213"/>
            <a:ext cx="285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Event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22" name="Rectangle 32"/>
          <p:cNvSpPr>
            <a:spLocks noChangeArrowheads="1"/>
          </p:cNvSpPr>
          <p:nvPr/>
        </p:nvSpPr>
        <p:spPr bwMode="auto">
          <a:xfrm>
            <a:off x="8382000" y="1685925"/>
            <a:ext cx="658813" cy="398463"/>
          </a:xfrm>
          <a:prstGeom prst="rect">
            <a:avLst/>
          </a:prstGeom>
          <a:solidFill>
            <a:srgbClr val="FFFF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23" name="Rectangle 33"/>
          <p:cNvSpPr>
            <a:spLocks noChangeArrowheads="1"/>
          </p:cNvSpPr>
          <p:nvPr/>
        </p:nvSpPr>
        <p:spPr bwMode="auto">
          <a:xfrm>
            <a:off x="8382000" y="1563688"/>
            <a:ext cx="260350" cy="1222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24" name="Freeform 34"/>
          <p:cNvSpPr>
            <a:spLocks/>
          </p:cNvSpPr>
          <p:nvPr/>
        </p:nvSpPr>
        <p:spPr bwMode="auto">
          <a:xfrm>
            <a:off x="8382000" y="1563688"/>
            <a:ext cx="260350" cy="122237"/>
          </a:xfrm>
          <a:custGeom>
            <a:avLst/>
            <a:gdLst>
              <a:gd name="T0" fmla="*/ 0 w 32"/>
              <a:gd name="T1" fmla="*/ 122237 h 15"/>
              <a:gd name="T2" fmla="*/ 0 w 32"/>
              <a:gd name="T3" fmla="*/ 0 h 15"/>
              <a:gd name="T4" fmla="*/ 260350 w 32"/>
              <a:gd name="T5" fmla="*/ 0 h 15"/>
              <a:gd name="T6" fmla="*/ 260350 w 32"/>
              <a:gd name="T7" fmla="*/ 12223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5"/>
              <a:gd name="T14" fmla="*/ 32 w 32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5">
                <a:moveTo>
                  <a:pt x="0" y="15"/>
                </a:moveTo>
                <a:lnTo>
                  <a:pt x="0" y="0"/>
                </a:lnTo>
                <a:lnTo>
                  <a:pt x="32" y="0"/>
                </a:lnTo>
                <a:lnTo>
                  <a:pt x="32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Rectangle 35"/>
          <p:cNvSpPr>
            <a:spLocks noChangeArrowheads="1"/>
          </p:cNvSpPr>
          <p:nvPr/>
        </p:nvSpPr>
        <p:spPr bwMode="auto">
          <a:xfrm>
            <a:off x="8512175" y="1693863"/>
            <a:ext cx="342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Inter 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26" name="Rectangle 36"/>
          <p:cNvSpPr>
            <a:spLocks noChangeArrowheads="1"/>
          </p:cNvSpPr>
          <p:nvPr/>
        </p:nvSpPr>
        <p:spPr bwMode="auto">
          <a:xfrm>
            <a:off x="8545513" y="1816100"/>
            <a:ext cx="285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faces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27" name="Rectangle 37"/>
          <p:cNvSpPr>
            <a:spLocks noChangeArrowheads="1"/>
          </p:cNvSpPr>
          <p:nvPr/>
        </p:nvSpPr>
        <p:spPr bwMode="auto">
          <a:xfrm>
            <a:off x="7356475" y="3027363"/>
            <a:ext cx="658813" cy="398462"/>
          </a:xfrm>
          <a:prstGeom prst="rect">
            <a:avLst/>
          </a:prstGeom>
          <a:solidFill>
            <a:srgbClr val="FF00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28" name="Rectangle 38"/>
          <p:cNvSpPr>
            <a:spLocks noChangeArrowheads="1"/>
          </p:cNvSpPr>
          <p:nvPr/>
        </p:nvSpPr>
        <p:spPr bwMode="auto">
          <a:xfrm>
            <a:off x="7356475" y="2905125"/>
            <a:ext cx="260350" cy="1222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29" name="Freeform 39"/>
          <p:cNvSpPr>
            <a:spLocks/>
          </p:cNvSpPr>
          <p:nvPr/>
        </p:nvSpPr>
        <p:spPr bwMode="auto">
          <a:xfrm>
            <a:off x="7356475" y="2905125"/>
            <a:ext cx="260350" cy="122238"/>
          </a:xfrm>
          <a:custGeom>
            <a:avLst/>
            <a:gdLst>
              <a:gd name="T0" fmla="*/ 0 w 32"/>
              <a:gd name="T1" fmla="*/ 122238 h 15"/>
              <a:gd name="T2" fmla="*/ 0 w 32"/>
              <a:gd name="T3" fmla="*/ 0 h 15"/>
              <a:gd name="T4" fmla="*/ 260350 w 32"/>
              <a:gd name="T5" fmla="*/ 0 h 15"/>
              <a:gd name="T6" fmla="*/ 260350 w 32"/>
              <a:gd name="T7" fmla="*/ 122238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5"/>
              <a:gd name="T14" fmla="*/ 32 w 32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5">
                <a:moveTo>
                  <a:pt x="0" y="15"/>
                </a:moveTo>
                <a:lnTo>
                  <a:pt x="0" y="0"/>
                </a:lnTo>
                <a:lnTo>
                  <a:pt x="32" y="0"/>
                </a:lnTo>
                <a:lnTo>
                  <a:pt x="32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0" name="Rectangle 40"/>
          <p:cNvSpPr>
            <a:spLocks noChangeArrowheads="1"/>
          </p:cNvSpPr>
          <p:nvPr/>
        </p:nvSpPr>
        <p:spPr bwMode="auto">
          <a:xfrm>
            <a:off x="7421563" y="3044825"/>
            <a:ext cx="457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Tracking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31" name="Rectangle 41"/>
          <p:cNvSpPr>
            <a:spLocks noChangeArrowheads="1"/>
          </p:cNvSpPr>
          <p:nvPr/>
        </p:nvSpPr>
        <p:spPr bwMode="auto">
          <a:xfrm>
            <a:off x="5762625" y="3702050"/>
            <a:ext cx="658813" cy="390525"/>
          </a:xfrm>
          <a:prstGeom prst="rect">
            <a:avLst/>
          </a:prstGeom>
          <a:solidFill>
            <a:srgbClr val="FF00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32" name="Rectangle 42"/>
          <p:cNvSpPr>
            <a:spLocks noChangeArrowheads="1"/>
          </p:cNvSpPr>
          <p:nvPr/>
        </p:nvSpPr>
        <p:spPr bwMode="auto">
          <a:xfrm>
            <a:off x="5762625" y="3581400"/>
            <a:ext cx="268288" cy="1206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33" name="Freeform 43"/>
          <p:cNvSpPr>
            <a:spLocks/>
          </p:cNvSpPr>
          <p:nvPr/>
        </p:nvSpPr>
        <p:spPr bwMode="auto">
          <a:xfrm>
            <a:off x="5762625" y="3581400"/>
            <a:ext cx="268288" cy="120650"/>
          </a:xfrm>
          <a:custGeom>
            <a:avLst/>
            <a:gdLst>
              <a:gd name="T0" fmla="*/ 0 w 33"/>
              <a:gd name="T1" fmla="*/ 120650 h 15"/>
              <a:gd name="T2" fmla="*/ 0 w 33"/>
              <a:gd name="T3" fmla="*/ 0 h 15"/>
              <a:gd name="T4" fmla="*/ 268288 w 33"/>
              <a:gd name="T5" fmla="*/ 0 h 15"/>
              <a:gd name="T6" fmla="*/ 268288 w 33"/>
              <a:gd name="T7" fmla="*/ 120650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5"/>
              <a:gd name="T14" fmla="*/ 33 w 33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5">
                <a:moveTo>
                  <a:pt x="0" y="15"/>
                </a:moveTo>
                <a:lnTo>
                  <a:pt x="0" y="0"/>
                </a:lnTo>
                <a:lnTo>
                  <a:pt x="33" y="0"/>
                </a:lnTo>
                <a:lnTo>
                  <a:pt x="33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Rectangle 44"/>
          <p:cNvSpPr>
            <a:spLocks noChangeArrowheads="1"/>
          </p:cNvSpPr>
          <p:nvPr/>
        </p:nvSpPr>
        <p:spPr bwMode="auto">
          <a:xfrm>
            <a:off x="5802313" y="3711575"/>
            <a:ext cx="5143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Digits + 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35" name="Rectangle 45"/>
          <p:cNvSpPr>
            <a:spLocks noChangeArrowheads="1"/>
          </p:cNvSpPr>
          <p:nvPr/>
        </p:nvSpPr>
        <p:spPr bwMode="auto">
          <a:xfrm>
            <a:off x="5965825" y="3824288"/>
            <a:ext cx="228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Hits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36" name="Rectangle 46"/>
          <p:cNvSpPr>
            <a:spLocks noChangeArrowheads="1"/>
          </p:cNvSpPr>
          <p:nvPr/>
        </p:nvSpPr>
        <p:spPr bwMode="auto">
          <a:xfrm>
            <a:off x="7356475" y="3735388"/>
            <a:ext cx="658813" cy="398462"/>
          </a:xfrm>
          <a:prstGeom prst="rect">
            <a:avLst/>
          </a:prstGeom>
          <a:solidFill>
            <a:srgbClr val="0000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37" name="Rectangle 47"/>
          <p:cNvSpPr>
            <a:spLocks noChangeArrowheads="1"/>
          </p:cNvSpPr>
          <p:nvPr/>
        </p:nvSpPr>
        <p:spPr bwMode="auto">
          <a:xfrm>
            <a:off x="7356475" y="3613150"/>
            <a:ext cx="260350" cy="1222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38" name="Freeform 48"/>
          <p:cNvSpPr>
            <a:spLocks/>
          </p:cNvSpPr>
          <p:nvPr/>
        </p:nvSpPr>
        <p:spPr bwMode="auto">
          <a:xfrm>
            <a:off x="7356475" y="3613150"/>
            <a:ext cx="260350" cy="122238"/>
          </a:xfrm>
          <a:custGeom>
            <a:avLst/>
            <a:gdLst>
              <a:gd name="T0" fmla="*/ 0 w 32"/>
              <a:gd name="T1" fmla="*/ 122238 h 15"/>
              <a:gd name="T2" fmla="*/ 0 w 32"/>
              <a:gd name="T3" fmla="*/ 0 h 15"/>
              <a:gd name="T4" fmla="*/ 260350 w 32"/>
              <a:gd name="T5" fmla="*/ 0 h 15"/>
              <a:gd name="T6" fmla="*/ 260350 w 32"/>
              <a:gd name="T7" fmla="*/ 122238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5"/>
              <a:gd name="T14" fmla="*/ 32 w 32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5">
                <a:moveTo>
                  <a:pt x="0" y="15"/>
                </a:moveTo>
                <a:lnTo>
                  <a:pt x="0" y="0"/>
                </a:lnTo>
                <a:lnTo>
                  <a:pt x="32" y="0"/>
                </a:lnTo>
                <a:lnTo>
                  <a:pt x="32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Rectangle 49"/>
          <p:cNvSpPr>
            <a:spLocks noChangeArrowheads="1"/>
          </p:cNvSpPr>
          <p:nvPr/>
        </p:nvSpPr>
        <p:spPr bwMode="auto">
          <a:xfrm>
            <a:off x="7389813" y="3751263"/>
            <a:ext cx="5143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Processes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40" name="Rectangle 50"/>
          <p:cNvSpPr>
            <a:spLocks noChangeArrowheads="1"/>
          </p:cNvSpPr>
          <p:nvPr/>
        </p:nvSpPr>
        <p:spPr bwMode="auto">
          <a:xfrm>
            <a:off x="6502400" y="4295775"/>
            <a:ext cx="666750" cy="398463"/>
          </a:xfrm>
          <a:prstGeom prst="rect">
            <a:avLst/>
          </a:prstGeom>
          <a:solidFill>
            <a:srgbClr val="FF00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41" name="Rectangle 51"/>
          <p:cNvSpPr>
            <a:spLocks noChangeArrowheads="1"/>
          </p:cNvSpPr>
          <p:nvPr/>
        </p:nvSpPr>
        <p:spPr bwMode="auto">
          <a:xfrm>
            <a:off x="6502400" y="4183063"/>
            <a:ext cx="268288" cy="1127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42" name="Freeform 52"/>
          <p:cNvSpPr>
            <a:spLocks/>
          </p:cNvSpPr>
          <p:nvPr/>
        </p:nvSpPr>
        <p:spPr bwMode="auto">
          <a:xfrm>
            <a:off x="6502400" y="4183063"/>
            <a:ext cx="268288" cy="112712"/>
          </a:xfrm>
          <a:custGeom>
            <a:avLst/>
            <a:gdLst>
              <a:gd name="T0" fmla="*/ 0 w 33"/>
              <a:gd name="T1" fmla="*/ 112712 h 14"/>
              <a:gd name="T2" fmla="*/ 0 w 33"/>
              <a:gd name="T3" fmla="*/ 0 h 14"/>
              <a:gd name="T4" fmla="*/ 268288 w 33"/>
              <a:gd name="T5" fmla="*/ 0 h 14"/>
              <a:gd name="T6" fmla="*/ 268288 w 33"/>
              <a:gd name="T7" fmla="*/ 112712 h 14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4"/>
              <a:gd name="T14" fmla="*/ 33 w 33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4">
                <a:moveTo>
                  <a:pt x="0" y="14"/>
                </a:moveTo>
                <a:lnTo>
                  <a:pt x="0" y="0"/>
                </a:lnTo>
                <a:lnTo>
                  <a:pt x="33" y="0"/>
                </a:lnTo>
                <a:lnTo>
                  <a:pt x="33" y="14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Rectangle 53"/>
          <p:cNvSpPr>
            <a:spLocks noChangeArrowheads="1"/>
          </p:cNvSpPr>
          <p:nvPr/>
        </p:nvSpPr>
        <p:spPr bwMode="auto">
          <a:xfrm>
            <a:off x="6673850" y="4313238"/>
            <a:ext cx="285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Track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44" name="Rectangle 54"/>
          <p:cNvSpPr>
            <a:spLocks noChangeArrowheads="1"/>
          </p:cNvSpPr>
          <p:nvPr/>
        </p:nvSpPr>
        <p:spPr bwMode="auto">
          <a:xfrm>
            <a:off x="5762625" y="4865688"/>
            <a:ext cx="658813" cy="398462"/>
          </a:xfrm>
          <a:prstGeom prst="rect">
            <a:avLst/>
          </a:prstGeom>
          <a:solidFill>
            <a:srgbClr val="0000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45" name="Rectangle 55"/>
          <p:cNvSpPr>
            <a:spLocks noChangeArrowheads="1"/>
          </p:cNvSpPr>
          <p:nvPr/>
        </p:nvSpPr>
        <p:spPr bwMode="auto">
          <a:xfrm>
            <a:off x="5762625" y="4743450"/>
            <a:ext cx="268288" cy="1222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46" name="Freeform 56"/>
          <p:cNvSpPr>
            <a:spLocks/>
          </p:cNvSpPr>
          <p:nvPr/>
        </p:nvSpPr>
        <p:spPr bwMode="auto">
          <a:xfrm>
            <a:off x="5762625" y="4743450"/>
            <a:ext cx="268288" cy="122238"/>
          </a:xfrm>
          <a:custGeom>
            <a:avLst/>
            <a:gdLst>
              <a:gd name="T0" fmla="*/ 0 w 33"/>
              <a:gd name="T1" fmla="*/ 122238 h 15"/>
              <a:gd name="T2" fmla="*/ 0 w 33"/>
              <a:gd name="T3" fmla="*/ 0 h 15"/>
              <a:gd name="T4" fmla="*/ 268288 w 33"/>
              <a:gd name="T5" fmla="*/ 0 h 15"/>
              <a:gd name="T6" fmla="*/ 268288 w 33"/>
              <a:gd name="T7" fmla="*/ 122238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5"/>
              <a:gd name="T14" fmla="*/ 33 w 33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5">
                <a:moveTo>
                  <a:pt x="0" y="15"/>
                </a:moveTo>
                <a:lnTo>
                  <a:pt x="0" y="0"/>
                </a:lnTo>
                <a:lnTo>
                  <a:pt x="33" y="0"/>
                </a:lnTo>
                <a:lnTo>
                  <a:pt x="33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7" name="Rectangle 57"/>
          <p:cNvSpPr>
            <a:spLocks noChangeArrowheads="1"/>
          </p:cNvSpPr>
          <p:nvPr/>
        </p:nvSpPr>
        <p:spPr bwMode="auto">
          <a:xfrm>
            <a:off x="5835650" y="4881563"/>
            <a:ext cx="457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Geometry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48" name="Rectangle 58"/>
          <p:cNvSpPr>
            <a:spLocks noChangeArrowheads="1"/>
          </p:cNvSpPr>
          <p:nvPr/>
        </p:nvSpPr>
        <p:spPr bwMode="auto">
          <a:xfrm>
            <a:off x="7389813" y="4865688"/>
            <a:ext cx="658812" cy="398462"/>
          </a:xfrm>
          <a:prstGeom prst="rect">
            <a:avLst/>
          </a:prstGeom>
          <a:solidFill>
            <a:srgbClr val="FF00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49" name="Rectangle 59"/>
          <p:cNvSpPr>
            <a:spLocks noChangeArrowheads="1"/>
          </p:cNvSpPr>
          <p:nvPr/>
        </p:nvSpPr>
        <p:spPr bwMode="auto">
          <a:xfrm>
            <a:off x="7389813" y="4743450"/>
            <a:ext cx="268287" cy="1222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50" name="Freeform 60"/>
          <p:cNvSpPr>
            <a:spLocks/>
          </p:cNvSpPr>
          <p:nvPr/>
        </p:nvSpPr>
        <p:spPr bwMode="auto">
          <a:xfrm>
            <a:off x="7389813" y="4743450"/>
            <a:ext cx="268287" cy="122238"/>
          </a:xfrm>
          <a:custGeom>
            <a:avLst/>
            <a:gdLst>
              <a:gd name="T0" fmla="*/ 0 w 33"/>
              <a:gd name="T1" fmla="*/ 122238 h 15"/>
              <a:gd name="T2" fmla="*/ 0 w 33"/>
              <a:gd name="T3" fmla="*/ 0 h 15"/>
              <a:gd name="T4" fmla="*/ 268287 w 33"/>
              <a:gd name="T5" fmla="*/ 0 h 15"/>
              <a:gd name="T6" fmla="*/ 268287 w 33"/>
              <a:gd name="T7" fmla="*/ 122238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5"/>
              <a:gd name="T14" fmla="*/ 33 w 33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5">
                <a:moveTo>
                  <a:pt x="0" y="15"/>
                </a:moveTo>
                <a:lnTo>
                  <a:pt x="0" y="0"/>
                </a:lnTo>
                <a:lnTo>
                  <a:pt x="33" y="0"/>
                </a:lnTo>
                <a:lnTo>
                  <a:pt x="33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Rectangle 61"/>
          <p:cNvSpPr>
            <a:spLocks noChangeArrowheads="1"/>
          </p:cNvSpPr>
          <p:nvPr/>
        </p:nvSpPr>
        <p:spPr bwMode="auto">
          <a:xfrm>
            <a:off x="7462838" y="4881563"/>
            <a:ext cx="457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Particle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52" name="Rectangle 62"/>
          <p:cNvSpPr>
            <a:spLocks noChangeArrowheads="1"/>
          </p:cNvSpPr>
          <p:nvPr/>
        </p:nvSpPr>
        <p:spPr bwMode="auto">
          <a:xfrm>
            <a:off x="5762625" y="5540375"/>
            <a:ext cx="658813" cy="390525"/>
          </a:xfrm>
          <a:prstGeom prst="rect">
            <a:avLst/>
          </a:prstGeom>
          <a:solidFill>
            <a:srgbClr val="FF00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53" name="Rectangle 63"/>
          <p:cNvSpPr>
            <a:spLocks noChangeArrowheads="1"/>
          </p:cNvSpPr>
          <p:nvPr/>
        </p:nvSpPr>
        <p:spPr bwMode="auto">
          <a:xfrm>
            <a:off x="5762625" y="5418138"/>
            <a:ext cx="268288" cy="1222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54" name="Freeform 64"/>
          <p:cNvSpPr>
            <a:spLocks/>
          </p:cNvSpPr>
          <p:nvPr/>
        </p:nvSpPr>
        <p:spPr bwMode="auto">
          <a:xfrm>
            <a:off x="5762625" y="5418138"/>
            <a:ext cx="268288" cy="122237"/>
          </a:xfrm>
          <a:custGeom>
            <a:avLst/>
            <a:gdLst>
              <a:gd name="T0" fmla="*/ 0 w 33"/>
              <a:gd name="T1" fmla="*/ 122237 h 15"/>
              <a:gd name="T2" fmla="*/ 0 w 33"/>
              <a:gd name="T3" fmla="*/ 0 h 15"/>
              <a:gd name="T4" fmla="*/ 268288 w 33"/>
              <a:gd name="T5" fmla="*/ 0 h 15"/>
              <a:gd name="T6" fmla="*/ 268288 w 33"/>
              <a:gd name="T7" fmla="*/ 12223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5"/>
              <a:gd name="T14" fmla="*/ 33 w 33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5">
                <a:moveTo>
                  <a:pt x="0" y="15"/>
                </a:moveTo>
                <a:lnTo>
                  <a:pt x="0" y="0"/>
                </a:lnTo>
                <a:lnTo>
                  <a:pt x="33" y="0"/>
                </a:lnTo>
                <a:lnTo>
                  <a:pt x="33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5" name="Rectangle 65"/>
          <p:cNvSpPr>
            <a:spLocks noChangeArrowheads="1"/>
          </p:cNvSpPr>
          <p:nvPr/>
        </p:nvSpPr>
        <p:spPr bwMode="auto">
          <a:xfrm>
            <a:off x="5835650" y="5548313"/>
            <a:ext cx="457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Graphic 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56" name="Rectangle 66"/>
          <p:cNvSpPr>
            <a:spLocks noChangeArrowheads="1"/>
          </p:cNvSpPr>
          <p:nvPr/>
        </p:nvSpPr>
        <p:spPr bwMode="auto">
          <a:xfrm>
            <a:off x="5932488" y="5662613"/>
            <a:ext cx="285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_reps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57" name="Rectangle 67"/>
          <p:cNvSpPr>
            <a:spLocks noChangeArrowheads="1"/>
          </p:cNvSpPr>
          <p:nvPr/>
        </p:nvSpPr>
        <p:spPr bwMode="auto">
          <a:xfrm>
            <a:off x="7389813" y="5573713"/>
            <a:ext cx="658812" cy="398462"/>
          </a:xfrm>
          <a:prstGeom prst="rect">
            <a:avLst/>
          </a:prstGeom>
          <a:solidFill>
            <a:srgbClr val="FF00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58" name="Rectangle 68"/>
          <p:cNvSpPr>
            <a:spLocks noChangeArrowheads="1"/>
          </p:cNvSpPr>
          <p:nvPr/>
        </p:nvSpPr>
        <p:spPr bwMode="auto">
          <a:xfrm>
            <a:off x="7389813" y="5451475"/>
            <a:ext cx="268287" cy="1222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59" name="Freeform 69"/>
          <p:cNvSpPr>
            <a:spLocks/>
          </p:cNvSpPr>
          <p:nvPr/>
        </p:nvSpPr>
        <p:spPr bwMode="auto">
          <a:xfrm>
            <a:off x="7389813" y="5451475"/>
            <a:ext cx="268287" cy="122238"/>
          </a:xfrm>
          <a:custGeom>
            <a:avLst/>
            <a:gdLst>
              <a:gd name="T0" fmla="*/ 0 w 33"/>
              <a:gd name="T1" fmla="*/ 122238 h 15"/>
              <a:gd name="T2" fmla="*/ 0 w 33"/>
              <a:gd name="T3" fmla="*/ 0 h 15"/>
              <a:gd name="T4" fmla="*/ 268287 w 33"/>
              <a:gd name="T5" fmla="*/ 0 h 15"/>
              <a:gd name="T6" fmla="*/ 268287 w 33"/>
              <a:gd name="T7" fmla="*/ 122238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5"/>
              <a:gd name="T14" fmla="*/ 33 w 33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5">
                <a:moveTo>
                  <a:pt x="0" y="15"/>
                </a:moveTo>
                <a:lnTo>
                  <a:pt x="0" y="0"/>
                </a:lnTo>
                <a:lnTo>
                  <a:pt x="33" y="0"/>
                </a:lnTo>
                <a:lnTo>
                  <a:pt x="33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0" name="Rectangle 70"/>
          <p:cNvSpPr>
            <a:spLocks noChangeArrowheads="1"/>
          </p:cNvSpPr>
          <p:nvPr/>
        </p:nvSpPr>
        <p:spPr bwMode="auto">
          <a:xfrm>
            <a:off x="7462838" y="5589588"/>
            <a:ext cx="457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Material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61" name="Rectangle 71"/>
          <p:cNvSpPr>
            <a:spLocks noChangeArrowheads="1"/>
          </p:cNvSpPr>
          <p:nvPr/>
        </p:nvSpPr>
        <p:spPr bwMode="auto">
          <a:xfrm>
            <a:off x="8382000" y="5857875"/>
            <a:ext cx="658813" cy="398463"/>
          </a:xfrm>
          <a:prstGeom prst="rect">
            <a:avLst/>
          </a:prstGeom>
          <a:solidFill>
            <a:srgbClr val="FF00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62" name="Rectangle 72"/>
          <p:cNvSpPr>
            <a:spLocks noChangeArrowheads="1"/>
          </p:cNvSpPr>
          <p:nvPr/>
        </p:nvSpPr>
        <p:spPr bwMode="auto">
          <a:xfrm>
            <a:off x="8382000" y="5735638"/>
            <a:ext cx="268288" cy="1222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63" name="Freeform 73"/>
          <p:cNvSpPr>
            <a:spLocks/>
          </p:cNvSpPr>
          <p:nvPr/>
        </p:nvSpPr>
        <p:spPr bwMode="auto">
          <a:xfrm>
            <a:off x="8382000" y="5735638"/>
            <a:ext cx="268288" cy="122237"/>
          </a:xfrm>
          <a:custGeom>
            <a:avLst/>
            <a:gdLst>
              <a:gd name="T0" fmla="*/ 0 w 33"/>
              <a:gd name="T1" fmla="*/ 122237 h 15"/>
              <a:gd name="T2" fmla="*/ 0 w 33"/>
              <a:gd name="T3" fmla="*/ 0 h 15"/>
              <a:gd name="T4" fmla="*/ 268288 w 33"/>
              <a:gd name="T5" fmla="*/ 0 h 15"/>
              <a:gd name="T6" fmla="*/ 268288 w 33"/>
              <a:gd name="T7" fmla="*/ 12223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5"/>
              <a:gd name="T14" fmla="*/ 33 w 33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5">
                <a:moveTo>
                  <a:pt x="0" y="15"/>
                </a:moveTo>
                <a:lnTo>
                  <a:pt x="0" y="0"/>
                </a:lnTo>
                <a:lnTo>
                  <a:pt x="33" y="0"/>
                </a:lnTo>
                <a:lnTo>
                  <a:pt x="33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4" name="Rectangle 74"/>
          <p:cNvSpPr>
            <a:spLocks noChangeArrowheads="1"/>
          </p:cNvSpPr>
          <p:nvPr/>
        </p:nvSpPr>
        <p:spPr bwMode="auto">
          <a:xfrm>
            <a:off x="8423275" y="5865813"/>
            <a:ext cx="5143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Intercoms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65" name="Rectangle 75"/>
          <p:cNvSpPr>
            <a:spLocks noChangeArrowheads="1"/>
          </p:cNvSpPr>
          <p:nvPr/>
        </p:nvSpPr>
        <p:spPr bwMode="auto">
          <a:xfrm>
            <a:off x="6608763" y="6175375"/>
            <a:ext cx="666750" cy="398463"/>
          </a:xfrm>
          <a:prstGeom prst="rect">
            <a:avLst/>
          </a:prstGeom>
          <a:solidFill>
            <a:srgbClr val="FF0000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66" name="Rectangle 76"/>
          <p:cNvSpPr>
            <a:spLocks noChangeArrowheads="1"/>
          </p:cNvSpPr>
          <p:nvPr/>
        </p:nvSpPr>
        <p:spPr bwMode="auto">
          <a:xfrm>
            <a:off x="6608763" y="6053138"/>
            <a:ext cx="268287" cy="1222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67" name="Freeform 77"/>
          <p:cNvSpPr>
            <a:spLocks/>
          </p:cNvSpPr>
          <p:nvPr/>
        </p:nvSpPr>
        <p:spPr bwMode="auto">
          <a:xfrm>
            <a:off x="6608763" y="6053138"/>
            <a:ext cx="268287" cy="122237"/>
          </a:xfrm>
          <a:custGeom>
            <a:avLst/>
            <a:gdLst>
              <a:gd name="T0" fmla="*/ 0 w 33"/>
              <a:gd name="T1" fmla="*/ 122237 h 15"/>
              <a:gd name="T2" fmla="*/ 0 w 33"/>
              <a:gd name="T3" fmla="*/ 0 h 15"/>
              <a:gd name="T4" fmla="*/ 268287 w 33"/>
              <a:gd name="T5" fmla="*/ 0 h 15"/>
              <a:gd name="T6" fmla="*/ 268287 w 33"/>
              <a:gd name="T7" fmla="*/ 12223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5"/>
              <a:gd name="T14" fmla="*/ 33 w 33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5">
                <a:moveTo>
                  <a:pt x="0" y="15"/>
                </a:moveTo>
                <a:lnTo>
                  <a:pt x="0" y="0"/>
                </a:lnTo>
                <a:lnTo>
                  <a:pt x="33" y="0"/>
                </a:lnTo>
                <a:lnTo>
                  <a:pt x="33" y="15"/>
                </a:lnTo>
              </a:path>
            </a:pathLst>
          </a:custGeom>
          <a:noFill/>
          <a:ln w="0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8" name="Rectangle 78"/>
          <p:cNvSpPr>
            <a:spLocks noChangeArrowheads="1"/>
          </p:cNvSpPr>
          <p:nvPr/>
        </p:nvSpPr>
        <p:spPr bwMode="auto">
          <a:xfrm>
            <a:off x="6746875" y="6183313"/>
            <a:ext cx="342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ja-JP" sz="900" b="1">
                <a:solidFill>
                  <a:srgbClr val="00000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Global</a:t>
            </a:r>
            <a:endParaRPr lang="en-US" altLang="ja-JP">
              <a:cs typeface="ＭＳ Ｐゴシック" charset="0"/>
            </a:endParaRPr>
          </a:p>
        </p:txBody>
      </p:sp>
      <p:sp>
        <p:nvSpPr>
          <p:cNvPr id="63569" name="Line 79"/>
          <p:cNvSpPr>
            <a:spLocks noChangeShapeType="1"/>
          </p:cNvSpPr>
          <p:nvPr/>
        </p:nvSpPr>
        <p:spPr bwMode="auto">
          <a:xfrm flipH="1">
            <a:off x="6176963" y="1482725"/>
            <a:ext cx="374650" cy="227013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0" name="Line 80"/>
          <p:cNvSpPr>
            <a:spLocks noChangeShapeType="1"/>
          </p:cNvSpPr>
          <p:nvPr/>
        </p:nvSpPr>
        <p:spPr bwMode="auto">
          <a:xfrm flipV="1">
            <a:off x="6176963" y="1693863"/>
            <a:ext cx="88900" cy="1587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1" name="Line 81"/>
          <p:cNvSpPr>
            <a:spLocks noChangeShapeType="1"/>
          </p:cNvSpPr>
          <p:nvPr/>
        </p:nvSpPr>
        <p:spPr bwMode="auto">
          <a:xfrm flipV="1">
            <a:off x="6176963" y="1636713"/>
            <a:ext cx="49212" cy="7302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2" name="Line 82"/>
          <p:cNvSpPr>
            <a:spLocks noChangeShapeType="1"/>
          </p:cNvSpPr>
          <p:nvPr/>
        </p:nvSpPr>
        <p:spPr bwMode="auto">
          <a:xfrm>
            <a:off x="6869113" y="1482725"/>
            <a:ext cx="1587" cy="114300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3" name="Line 83"/>
          <p:cNvSpPr>
            <a:spLocks noChangeShapeType="1"/>
          </p:cNvSpPr>
          <p:nvPr/>
        </p:nvSpPr>
        <p:spPr bwMode="auto">
          <a:xfrm flipV="1">
            <a:off x="6869113" y="1514475"/>
            <a:ext cx="31750" cy="82550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4" name="Line 84"/>
          <p:cNvSpPr>
            <a:spLocks noChangeShapeType="1"/>
          </p:cNvSpPr>
          <p:nvPr/>
        </p:nvSpPr>
        <p:spPr bwMode="auto">
          <a:xfrm flipH="1" flipV="1">
            <a:off x="6835775" y="1514475"/>
            <a:ext cx="33338" cy="82550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5" name="Line 85"/>
          <p:cNvSpPr>
            <a:spLocks noChangeShapeType="1"/>
          </p:cNvSpPr>
          <p:nvPr/>
        </p:nvSpPr>
        <p:spPr bwMode="auto">
          <a:xfrm flipH="1">
            <a:off x="6713538" y="2117725"/>
            <a:ext cx="57150" cy="112713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6" name="Line 86"/>
          <p:cNvSpPr>
            <a:spLocks noChangeShapeType="1"/>
          </p:cNvSpPr>
          <p:nvPr/>
        </p:nvSpPr>
        <p:spPr bwMode="auto">
          <a:xfrm flipV="1">
            <a:off x="6713538" y="2182813"/>
            <a:ext cx="65087" cy="4762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7" name="Line 87"/>
          <p:cNvSpPr>
            <a:spLocks noChangeShapeType="1"/>
          </p:cNvSpPr>
          <p:nvPr/>
        </p:nvSpPr>
        <p:spPr bwMode="auto">
          <a:xfrm flipV="1">
            <a:off x="6713538" y="2149475"/>
            <a:ext cx="7937" cy="80963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8" name="Line 88"/>
          <p:cNvSpPr>
            <a:spLocks noChangeShapeType="1"/>
          </p:cNvSpPr>
          <p:nvPr/>
        </p:nvSpPr>
        <p:spPr bwMode="auto">
          <a:xfrm>
            <a:off x="7056438" y="1482725"/>
            <a:ext cx="715962" cy="747713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9" name="Line 89"/>
          <p:cNvSpPr>
            <a:spLocks noChangeShapeType="1"/>
          </p:cNvSpPr>
          <p:nvPr/>
        </p:nvSpPr>
        <p:spPr bwMode="auto">
          <a:xfrm flipH="1" flipV="1">
            <a:off x="7739063" y="2157413"/>
            <a:ext cx="33337" cy="7302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0" name="Line 90"/>
          <p:cNvSpPr>
            <a:spLocks noChangeShapeType="1"/>
          </p:cNvSpPr>
          <p:nvPr/>
        </p:nvSpPr>
        <p:spPr bwMode="auto">
          <a:xfrm flipH="1" flipV="1">
            <a:off x="7689850" y="2198688"/>
            <a:ext cx="82550" cy="31750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1" name="Line 91"/>
          <p:cNvSpPr>
            <a:spLocks noChangeShapeType="1"/>
          </p:cNvSpPr>
          <p:nvPr/>
        </p:nvSpPr>
        <p:spPr bwMode="auto">
          <a:xfrm>
            <a:off x="7202488" y="1385888"/>
            <a:ext cx="1171575" cy="388937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2" name="Line 92"/>
          <p:cNvSpPr>
            <a:spLocks noChangeShapeType="1"/>
          </p:cNvSpPr>
          <p:nvPr/>
        </p:nvSpPr>
        <p:spPr bwMode="auto">
          <a:xfrm flipH="1" flipV="1">
            <a:off x="8316913" y="1719263"/>
            <a:ext cx="57150" cy="55562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93"/>
          <p:cNvSpPr>
            <a:spLocks noChangeShapeType="1"/>
          </p:cNvSpPr>
          <p:nvPr/>
        </p:nvSpPr>
        <p:spPr bwMode="auto">
          <a:xfrm flipH="1">
            <a:off x="8293100" y="1774825"/>
            <a:ext cx="80963" cy="1588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94"/>
          <p:cNvSpPr>
            <a:spLocks noChangeShapeType="1"/>
          </p:cNvSpPr>
          <p:nvPr/>
        </p:nvSpPr>
        <p:spPr bwMode="auto">
          <a:xfrm>
            <a:off x="8707438" y="2084388"/>
            <a:ext cx="1587" cy="3651250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5" name="Line 95"/>
          <p:cNvSpPr>
            <a:spLocks noChangeShapeType="1"/>
          </p:cNvSpPr>
          <p:nvPr/>
        </p:nvSpPr>
        <p:spPr bwMode="auto">
          <a:xfrm flipV="1">
            <a:off x="8707438" y="5654675"/>
            <a:ext cx="41275" cy="80963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6" name="Line 96"/>
          <p:cNvSpPr>
            <a:spLocks noChangeShapeType="1"/>
          </p:cNvSpPr>
          <p:nvPr/>
        </p:nvSpPr>
        <p:spPr bwMode="auto">
          <a:xfrm flipH="1" flipV="1">
            <a:off x="8675688" y="5654675"/>
            <a:ext cx="31750" cy="80963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7" name="Line 97"/>
          <p:cNvSpPr>
            <a:spLocks noChangeShapeType="1"/>
          </p:cNvSpPr>
          <p:nvPr/>
        </p:nvSpPr>
        <p:spPr bwMode="auto">
          <a:xfrm>
            <a:off x="6884988" y="2555875"/>
            <a:ext cx="854075" cy="1588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8" name="Line 98"/>
          <p:cNvSpPr>
            <a:spLocks noChangeShapeType="1"/>
          </p:cNvSpPr>
          <p:nvPr/>
        </p:nvSpPr>
        <p:spPr bwMode="auto">
          <a:xfrm flipH="1">
            <a:off x="7658100" y="2555875"/>
            <a:ext cx="80963" cy="33338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9" name="Line 99"/>
          <p:cNvSpPr>
            <a:spLocks noChangeShapeType="1"/>
          </p:cNvSpPr>
          <p:nvPr/>
        </p:nvSpPr>
        <p:spPr bwMode="auto">
          <a:xfrm flipH="1" flipV="1">
            <a:off x="7658100" y="2524125"/>
            <a:ext cx="80963" cy="31750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0" name="Line 100"/>
          <p:cNvSpPr>
            <a:spLocks noChangeShapeType="1"/>
          </p:cNvSpPr>
          <p:nvPr/>
        </p:nvSpPr>
        <p:spPr bwMode="auto">
          <a:xfrm flipH="1">
            <a:off x="6421438" y="2654300"/>
            <a:ext cx="1317625" cy="398463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" name="Line 101"/>
          <p:cNvSpPr>
            <a:spLocks noChangeShapeType="1"/>
          </p:cNvSpPr>
          <p:nvPr/>
        </p:nvSpPr>
        <p:spPr bwMode="auto">
          <a:xfrm>
            <a:off x="6421438" y="3052763"/>
            <a:ext cx="88900" cy="7937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2" name="Line 102"/>
          <p:cNvSpPr>
            <a:spLocks noChangeShapeType="1"/>
          </p:cNvSpPr>
          <p:nvPr/>
        </p:nvSpPr>
        <p:spPr bwMode="auto">
          <a:xfrm flipV="1">
            <a:off x="6421438" y="3003550"/>
            <a:ext cx="73025" cy="49213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" name="Line 103"/>
          <p:cNvSpPr>
            <a:spLocks noChangeShapeType="1"/>
          </p:cNvSpPr>
          <p:nvPr/>
        </p:nvSpPr>
        <p:spPr bwMode="auto">
          <a:xfrm>
            <a:off x="5883275" y="2117725"/>
            <a:ext cx="147638" cy="714375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4" name="Line 104"/>
          <p:cNvSpPr>
            <a:spLocks noChangeShapeType="1"/>
          </p:cNvSpPr>
          <p:nvPr/>
        </p:nvSpPr>
        <p:spPr bwMode="auto">
          <a:xfrm flipV="1">
            <a:off x="6030913" y="2751138"/>
            <a:ext cx="15875" cy="80962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5" name="Line 105"/>
          <p:cNvSpPr>
            <a:spLocks noChangeShapeType="1"/>
          </p:cNvSpPr>
          <p:nvPr/>
        </p:nvSpPr>
        <p:spPr bwMode="auto">
          <a:xfrm flipH="1" flipV="1">
            <a:off x="5981700" y="2767013"/>
            <a:ext cx="49213" cy="65087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6" name="Line 106"/>
          <p:cNvSpPr>
            <a:spLocks noChangeShapeType="1"/>
          </p:cNvSpPr>
          <p:nvPr/>
        </p:nvSpPr>
        <p:spPr bwMode="auto">
          <a:xfrm flipH="1">
            <a:off x="6338888" y="2751138"/>
            <a:ext cx="57150" cy="80962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7" name="Line 107"/>
          <p:cNvSpPr>
            <a:spLocks noChangeShapeType="1"/>
          </p:cNvSpPr>
          <p:nvPr/>
        </p:nvSpPr>
        <p:spPr bwMode="auto">
          <a:xfrm flipV="1">
            <a:off x="6338888" y="2792413"/>
            <a:ext cx="74612" cy="39687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8" name="Line 108"/>
          <p:cNvSpPr>
            <a:spLocks noChangeShapeType="1"/>
          </p:cNvSpPr>
          <p:nvPr/>
        </p:nvSpPr>
        <p:spPr bwMode="auto">
          <a:xfrm flipV="1">
            <a:off x="6338888" y="2751138"/>
            <a:ext cx="17462" cy="80962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" name="Line 109"/>
          <p:cNvSpPr>
            <a:spLocks noChangeShapeType="1"/>
          </p:cNvSpPr>
          <p:nvPr/>
        </p:nvSpPr>
        <p:spPr bwMode="auto">
          <a:xfrm>
            <a:off x="6421438" y="3165475"/>
            <a:ext cx="927100" cy="49213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0" name="Line 110"/>
          <p:cNvSpPr>
            <a:spLocks noChangeShapeType="1"/>
          </p:cNvSpPr>
          <p:nvPr/>
        </p:nvSpPr>
        <p:spPr bwMode="auto">
          <a:xfrm flipH="1" flipV="1">
            <a:off x="7275513" y="3173413"/>
            <a:ext cx="73025" cy="4127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1" name="Line 111"/>
          <p:cNvSpPr>
            <a:spLocks noChangeShapeType="1"/>
          </p:cNvSpPr>
          <p:nvPr/>
        </p:nvSpPr>
        <p:spPr bwMode="auto">
          <a:xfrm flipH="1">
            <a:off x="7267575" y="3214688"/>
            <a:ext cx="80963" cy="23812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2" name="Line 112"/>
          <p:cNvSpPr>
            <a:spLocks noChangeShapeType="1"/>
          </p:cNvSpPr>
          <p:nvPr/>
        </p:nvSpPr>
        <p:spPr bwMode="auto">
          <a:xfrm>
            <a:off x="6096000" y="3352800"/>
            <a:ext cx="1588" cy="228600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3" name="Line 113"/>
          <p:cNvSpPr>
            <a:spLocks noChangeShapeType="1"/>
          </p:cNvSpPr>
          <p:nvPr/>
        </p:nvSpPr>
        <p:spPr bwMode="auto">
          <a:xfrm flipV="1">
            <a:off x="6096000" y="3498850"/>
            <a:ext cx="31750" cy="82550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4" name="Line 114"/>
          <p:cNvSpPr>
            <a:spLocks noChangeShapeType="1"/>
          </p:cNvSpPr>
          <p:nvPr/>
        </p:nvSpPr>
        <p:spPr bwMode="auto">
          <a:xfrm flipH="1" flipV="1">
            <a:off x="6062663" y="3498850"/>
            <a:ext cx="33337" cy="82550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5" name="Line 115"/>
          <p:cNvSpPr>
            <a:spLocks noChangeShapeType="1"/>
          </p:cNvSpPr>
          <p:nvPr/>
        </p:nvSpPr>
        <p:spPr bwMode="auto">
          <a:xfrm flipH="1">
            <a:off x="6421438" y="3360738"/>
            <a:ext cx="927100" cy="390525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6" name="Line 116"/>
          <p:cNvSpPr>
            <a:spLocks noChangeShapeType="1"/>
          </p:cNvSpPr>
          <p:nvPr/>
        </p:nvSpPr>
        <p:spPr bwMode="auto">
          <a:xfrm>
            <a:off x="6421438" y="3751263"/>
            <a:ext cx="88900" cy="1587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7" name="Line 117"/>
          <p:cNvSpPr>
            <a:spLocks noChangeShapeType="1"/>
          </p:cNvSpPr>
          <p:nvPr/>
        </p:nvSpPr>
        <p:spPr bwMode="auto">
          <a:xfrm flipV="1">
            <a:off x="6421438" y="3694113"/>
            <a:ext cx="65087" cy="57150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8" name="Line 118"/>
          <p:cNvSpPr>
            <a:spLocks noChangeShapeType="1"/>
          </p:cNvSpPr>
          <p:nvPr/>
        </p:nvSpPr>
        <p:spPr bwMode="auto">
          <a:xfrm>
            <a:off x="7681913" y="3425825"/>
            <a:ext cx="1587" cy="187325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9" name="Line 119"/>
          <p:cNvSpPr>
            <a:spLocks noChangeShapeType="1"/>
          </p:cNvSpPr>
          <p:nvPr/>
        </p:nvSpPr>
        <p:spPr bwMode="auto">
          <a:xfrm flipV="1">
            <a:off x="7681913" y="3532188"/>
            <a:ext cx="33337" cy="80962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0" name="Line 120"/>
          <p:cNvSpPr>
            <a:spLocks noChangeShapeType="1"/>
          </p:cNvSpPr>
          <p:nvPr/>
        </p:nvSpPr>
        <p:spPr bwMode="auto">
          <a:xfrm flipH="1" flipV="1">
            <a:off x="7650163" y="3532188"/>
            <a:ext cx="31750" cy="80962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1" name="Line 121"/>
          <p:cNvSpPr>
            <a:spLocks noChangeShapeType="1"/>
          </p:cNvSpPr>
          <p:nvPr/>
        </p:nvSpPr>
        <p:spPr bwMode="auto">
          <a:xfrm flipH="1">
            <a:off x="7169150" y="4133850"/>
            <a:ext cx="220663" cy="146050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2" name="Line 122"/>
          <p:cNvSpPr>
            <a:spLocks noChangeShapeType="1"/>
          </p:cNvSpPr>
          <p:nvPr/>
        </p:nvSpPr>
        <p:spPr bwMode="auto">
          <a:xfrm flipV="1">
            <a:off x="7169150" y="4264025"/>
            <a:ext cx="82550" cy="1587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3" name="Line 123"/>
          <p:cNvSpPr>
            <a:spLocks noChangeShapeType="1"/>
          </p:cNvSpPr>
          <p:nvPr/>
        </p:nvSpPr>
        <p:spPr bwMode="auto">
          <a:xfrm flipV="1">
            <a:off x="7169150" y="4206875"/>
            <a:ext cx="49213" cy="7302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4" name="Line 124"/>
          <p:cNvSpPr>
            <a:spLocks noChangeShapeType="1"/>
          </p:cNvSpPr>
          <p:nvPr/>
        </p:nvSpPr>
        <p:spPr bwMode="auto">
          <a:xfrm>
            <a:off x="6338888" y="4092575"/>
            <a:ext cx="163512" cy="138113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5" name="Line 125"/>
          <p:cNvSpPr>
            <a:spLocks noChangeShapeType="1"/>
          </p:cNvSpPr>
          <p:nvPr/>
        </p:nvSpPr>
        <p:spPr bwMode="auto">
          <a:xfrm flipH="1" flipV="1">
            <a:off x="6461125" y="4149725"/>
            <a:ext cx="41275" cy="80963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6" name="Line 126"/>
          <p:cNvSpPr>
            <a:spLocks noChangeShapeType="1"/>
          </p:cNvSpPr>
          <p:nvPr/>
        </p:nvSpPr>
        <p:spPr bwMode="auto">
          <a:xfrm flipH="1" flipV="1">
            <a:off x="6421438" y="4206875"/>
            <a:ext cx="80962" cy="23813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7" name="Line 127"/>
          <p:cNvSpPr>
            <a:spLocks noChangeShapeType="1"/>
          </p:cNvSpPr>
          <p:nvPr/>
        </p:nvSpPr>
        <p:spPr bwMode="auto">
          <a:xfrm flipH="1">
            <a:off x="6421438" y="4694238"/>
            <a:ext cx="153987" cy="114300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8" name="Line 128"/>
          <p:cNvSpPr>
            <a:spLocks noChangeShapeType="1"/>
          </p:cNvSpPr>
          <p:nvPr/>
        </p:nvSpPr>
        <p:spPr bwMode="auto">
          <a:xfrm flipV="1">
            <a:off x="6421438" y="4792663"/>
            <a:ext cx="88900" cy="1587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19" name="Line 129"/>
          <p:cNvSpPr>
            <a:spLocks noChangeShapeType="1"/>
          </p:cNvSpPr>
          <p:nvPr/>
        </p:nvSpPr>
        <p:spPr bwMode="auto">
          <a:xfrm flipV="1">
            <a:off x="6421438" y="4735513"/>
            <a:ext cx="47625" cy="7302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0" name="Line 130"/>
          <p:cNvSpPr>
            <a:spLocks noChangeShapeType="1"/>
          </p:cNvSpPr>
          <p:nvPr/>
        </p:nvSpPr>
        <p:spPr bwMode="auto">
          <a:xfrm>
            <a:off x="7145338" y="4694238"/>
            <a:ext cx="244475" cy="155575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1" name="Line 131"/>
          <p:cNvSpPr>
            <a:spLocks noChangeShapeType="1"/>
          </p:cNvSpPr>
          <p:nvPr/>
        </p:nvSpPr>
        <p:spPr bwMode="auto">
          <a:xfrm flipH="1" flipV="1">
            <a:off x="7340600" y="4776788"/>
            <a:ext cx="49213" cy="7302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2" name="Line 132"/>
          <p:cNvSpPr>
            <a:spLocks noChangeShapeType="1"/>
          </p:cNvSpPr>
          <p:nvPr/>
        </p:nvSpPr>
        <p:spPr bwMode="auto">
          <a:xfrm flipH="1" flipV="1">
            <a:off x="7299325" y="4832350"/>
            <a:ext cx="90488" cy="17463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3" name="Line 133"/>
          <p:cNvSpPr>
            <a:spLocks noChangeShapeType="1"/>
          </p:cNvSpPr>
          <p:nvPr/>
        </p:nvSpPr>
        <p:spPr bwMode="auto">
          <a:xfrm>
            <a:off x="6096000" y="5264150"/>
            <a:ext cx="1588" cy="153988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4" name="Line 134"/>
          <p:cNvSpPr>
            <a:spLocks noChangeShapeType="1"/>
          </p:cNvSpPr>
          <p:nvPr/>
        </p:nvSpPr>
        <p:spPr bwMode="auto">
          <a:xfrm flipV="1">
            <a:off x="6096000" y="5337175"/>
            <a:ext cx="31750" cy="80963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5" name="Line 135"/>
          <p:cNvSpPr>
            <a:spLocks noChangeShapeType="1"/>
          </p:cNvSpPr>
          <p:nvPr/>
        </p:nvSpPr>
        <p:spPr bwMode="auto">
          <a:xfrm flipH="1" flipV="1">
            <a:off x="6062663" y="5337175"/>
            <a:ext cx="33337" cy="80963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6" name="Line 136"/>
          <p:cNvSpPr>
            <a:spLocks noChangeShapeType="1"/>
          </p:cNvSpPr>
          <p:nvPr/>
        </p:nvSpPr>
        <p:spPr bwMode="auto">
          <a:xfrm>
            <a:off x="6421438" y="5207000"/>
            <a:ext cx="968375" cy="414338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7" name="Line 137"/>
          <p:cNvSpPr>
            <a:spLocks noChangeShapeType="1"/>
          </p:cNvSpPr>
          <p:nvPr/>
        </p:nvSpPr>
        <p:spPr bwMode="auto">
          <a:xfrm flipH="1" flipV="1">
            <a:off x="7324725" y="5565775"/>
            <a:ext cx="65088" cy="55563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8" name="Line 138"/>
          <p:cNvSpPr>
            <a:spLocks noChangeShapeType="1"/>
          </p:cNvSpPr>
          <p:nvPr/>
        </p:nvSpPr>
        <p:spPr bwMode="auto">
          <a:xfrm flipH="1">
            <a:off x="7299325" y="5621338"/>
            <a:ext cx="90488" cy="1587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29" name="Line 139"/>
          <p:cNvSpPr>
            <a:spLocks noChangeShapeType="1"/>
          </p:cNvSpPr>
          <p:nvPr/>
        </p:nvSpPr>
        <p:spPr bwMode="auto">
          <a:xfrm>
            <a:off x="7723188" y="5264150"/>
            <a:ext cx="1587" cy="187325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0" name="Line 140"/>
          <p:cNvSpPr>
            <a:spLocks noChangeShapeType="1"/>
          </p:cNvSpPr>
          <p:nvPr/>
        </p:nvSpPr>
        <p:spPr bwMode="auto">
          <a:xfrm flipV="1">
            <a:off x="7723188" y="5370513"/>
            <a:ext cx="31750" cy="80962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1" name="Line 141"/>
          <p:cNvSpPr>
            <a:spLocks noChangeShapeType="1"/>
          </p:cNvSpPr>
          <p:nvPr/>
        </p:nvSpPr>
        <p:spPr bwMode="auto">
          <a:xfrm flipH="1" flipV="1">
            <a:off x="7689850" y="5370513"/>
            <a:ext cx="33338" cy="80962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2" name="Line 142"/>
          <p:cNvSpPr>
            <a:spLocks noChangeShapeType="1"/>
          </p:cNvSpPr>
          <p:nvPr/>
        </p:nvSpPr>
        <p:spPr bwMode="auto">
          <a:xfrm>
            <a:off x="8048625" y="5865813"/>
            <a:ext cx="333375" cy="98425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3" name="Line 143"/>
          <p:cNvSpPr>
            <a:spLocks noChangeShapeType="1"/>
          </p:cNvSpPr>
          <p:nvPr/>
        </p:nvSpPr>
        <p:spPr bwMode="auto">
          <a:xfrm flipH="1" flipV="1">
            <a:off x="8308975" y="5907088"/>
            <a:ext cx="73025" cy="57150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4" name="Line 144"/>
          <p:cNvSpPr>
            <a:spLocks noChangeShapeType="1"/>
          </p:cNvSpPr>
          <p:nvPr/>
        </p:nvSpPr>
        <p:spPr bwMode="auto">
          <a:xfrm flipH="1">
            <a:off x="8293100" y="5964238"/>
            <a:ext cx="88900" cy="7937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5" name="Line 145"/>
          <p:cNvSpPr>
            <a:spLocks noChangeShapeType="1"/>
          </p:cNvSpPr>
          <p:nvPr/>
        </p:nvSpPr>
        <p:spPr bwMode="auto">
          <a:xfrm>
            <a:off x="6356350" y="5938838"/>
            <a:ext cx="252413" cy="179387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6" name="Line 146"/>
          <p:cNvSpPr>
            <a:spLocks noChangeShapeType="1"/>
          </p:cNvSpPr>
          <p:nvPr/>
        </p:nvSpPr>
        <p:spPr bwMode="auto">
          <a:xfrm flipH="1" flipV="1">
            <a:off x="6567488" y="6045200"/>
            <a:ext cx="41275" cy="7302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7" name="Line 147"/>
          <p:cNvSpPr>
            <a:spLocks noChangeShapeType="1"/>
          </p:cNvSpPr>
          <p:nvPr/>
        </p:nvSpPr>
        <p:spPr bwMode="auto">
          <a:xfrm flipH="1" flipV="1">
            <a:off x="6526213" y="6102350"/>
            <a:ext cx="82550" cy="1587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8" name="Line 148"/>
          <p:cNvSpPr>
            <a:spLocks noChangeShapeType="1"/>
          </p:cNvSpPr>
          <p:nvPr/>
        </p:nvSpPr>
        <p:spPr bwMode="auto">
          <a:xfrm flipH="1">
            <a:off x="7275513" y="6118225"/>
            <a:ext cx="1106487" cy="195263"/>
          </a:xfrm>
          <a:prstGeom prst="line">
            <a:avLst/>
          </a:prstGeom>
          <a:noFill/>
          <a:ln w="0">
            <a:solidFill>
              <a:srgbClr val="9900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39" name="Line 149"/>
          <p:cNvSpPr>
            <a:spLocks noChangeShapeType="1"/>
          </p:cNvSpPr>
          <p:nvPr/>
        </p:nvSpPr>
        <p:spPr bwMode="auto">
          <a:xfrm>
            <a:off x="7275513" y="6313488"/>
            <a:ext cx="80962" cy="15875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40" name="Line 150"/>
          <p:cNvSpPr>
            <a:spLocks noChangeShapeType="1"/>
          </p:cNvSpPr>
          <p:nvPr/>
        </p:nvSpPr>
        <p:spPr bwMode="auto">
          <a:xfrm flipV="1">
            <a:off x="7275513" y="6264275"/>
            <a:ext cx="73025" cy="49213"/>
          </a:xfrm>
          <a:prstGeom prst="line">
            <a:avLst/>
          </a:prstGeom>
          <a:noFill/>
          <a:ln w="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205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Arial" charset="0"/>
                <a:cs typeface="ＭＳ Ｐゴシック" charset="0"/>
              </a:rPr>
              <a:t>Geant4 as a state machine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>
          <a:xfrm>
            <a:off x="14271" y="1289953"/>
            <a:ext cx="5334000" cy="54864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Geant4 has six application states.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G4State_PreInit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Material, Geometry, Particle and/or Physics Process need to be initialized/defined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G4State_Idle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Ready to start a run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G4State_GeomClosed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Geometry is optimized and ready to process an event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G4State_EventProc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An event is processing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G4State_Quit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(Normal) termination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G4State_Abort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A fatal exception occurred and program is aborting</a:t>
            </a: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ja-JP" altLang="en-US">
                <a:solidFill>
                  <a:schemeClr val="bg1"/>
                </a:solidFill>
              </a:rPr>
              <a:t>Kernel I - M.Asai (SLAC)</a:t>
            </a:r>
            <a:endParaRPr lang="en-US" altLang="ja-JP">
              <a:solidFill>
                <a:schemeClr val="bg1"/>
              </a:solidFill>
            </a:endParaRP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A7CB152-4ED7-9C48-8691-440841518C91}" type="slidenum">
              <a:rPr lang="ja-JP" altLang="en-US">
                <a:solidFill>
                  <a:schemeClr val="bg1"/>
                </a:solidFill>
              </a:rPr>
              <a:pPr/>
              <a:t>18</a:t>
            </a:fld>
            <a:endParaRPr lang="en-US" altLang="ja-JP">
              <a:solidFill>
                <a:schemeClr val="bg1"/>
              </a:solidFill>
            </a:endParaRPr>
          </a:p>
        </p:txBody>
      </p:sp>
      <p:sp>
        <p:nvSpPr>
          <p:cNvPr id="64518" name="Rectangle 4"/>
          <p:cNvSpPr>
            <a:spLocks noChangeArrowheads="1"/>
          </p:cNvSpPr>
          <p:nvPr/>
        </p:nvSpPr>
        <p:spPr bwMode="auto">
          <a:xfrm>
            <a:off x="6781800" y="15240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ja-JP">
                <a:cs typeface="ＭＳ Ｐゴシック" charset="0"/>
              </a:rPr>
              <a:t>PreInit</a:t>
            </a:r>
          </a:p>
        </p:txBody>
      </p:sp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7162800" y="25146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ja-JP">
                <a:cs typeface="ＭＳ Ｐゴシック" charset="0"/>
              </a:rPr>
              <a:t>Idle</a:t>
            </a:r>
          </a:p>
        </p:txBody>
      </p:sp>
      <p:sp>
        <p:nvSpPr>
          <p:cNvPr id="64520" name="Rectangle 6"/>
          <p:cNvSpPr>
            <a:spLocks noChangeArrowheads="1"/>
          </p:cNvSpPr>
          <p:nvPr/>
        </p:nvSpPr>
        <p:spPr bwMode="auto">
          <a:xfrm>
            <a:off x="6248400" y="45720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ja-JP">
                <a:cs typeface="ＭＳ Ｐゴシック" charset="0"/>
              </a:rPr>
              <a:t>EventProc</a:t>
            </a:r>
          </a:p>
        </p:txBody>
      </p:sp>
      <p:sp>
        <p:nvSpPr>
          <p:cNvPr id="64521" name="Rectangle 7"/>
          <p:cNvSpPr>
            <a:spLocks noChangeArrowheads="1"/>
          </p:cNvSpPr>
          <p:nvPr/>
        </p:nvSpPr>
        <p:spPr bwMode="auto">
          <a:xfrm>
            <a:off x="6096000" y="35814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ja-JP">
                <a:cs typeface="ＭＳ Ｐゴシック" charset="0"/>
              </a:rPr>
              <a:t>GeomClosed</a:t>
            </a:r>
          </a:p>
        </p:txBody>
      </p:sp>
      <p:sp>
        <p:nvSpPr>
          <p:cNvPr id="64522" name="Rectangle 8"/>
          <p:cNvSpPr>
            <a:spLocks noChangeArrowheads="1"/>
          </p:cNvSpPr>
          <p:nvPr/>
        </p:nvSpPr>
        <p:spPr bwMode="auto">
          <a:xfrm>
            <a:off x="7696200" y="40386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ja-JP">
                <a:cs typeface="ＭＳ Ｐゴシック" charset="0"/>
              </a:rPr>
              <a:t>Quit</a:t>
            </a:r>
          </a:p>
        </p:txBody>
      </p:sp>
      <p:sp>
        <p:nvSpPr>
          <p:cNvPr id="64523" name="Rectangle 9"/>
          <p:cNvSpPr>
            <a:spLocks noChangeArrowheads="1"/>
          </p:cNvSpPr>
          <p:nvPr/>
        </p:nvSpPr>
        <p:spPr bwMode="auto">
          <a:xfrm>
            <a:off x="6629400" y="55626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ja-JP">
                <a:cs typeface="ＭＳ Ｐゴシック" charset="0"/>
              </a:rPr>
              <a:t>Abort</a:t>
            </a:r>
          </a:p>
        </p:txBody>
      </p:sp>
      <p:sp>
        <p:nvSpPr>
          <p:cNvPr id="64524" name="Line 10"/>
          <p:cNvSpPr>
            <a:spLocks noChangeShapeType="1"/>
          </p:cNvSpPr>
          <p:nvPr/>
        </p:nvSpPr>
        <p:spPr bwMode="auto">
          <a:xfrm>
            <a:off x="7391400" y="1981200"/>
            <a:ext cx="381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1"/>
          <p:cNvSpPr>
            <a:spLocks noChangeShapeType="1"/>
          </p:cNvSpPr>
          <p:nvPr/>
        </p:nvSpPr>
        <p:spPr bwMode="auto">
          <a:xfrm flipH="1">
            <a:off x="6934200" y="2971800"/>
            <a:ext cx="838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12"/>
          <p:cNvSpPr>
            <a:spLocks noChangeShapeType="1"/>
          </p:cNvSpPr>
          <p:nvPr/>
        </p:nvSpPr>
        <p:spPr bwMode="auto">
          <a:xfrm>
            <a:off x="6934200" y="4038600"/>
            <a:ext cx="76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Line 13"/>
          <p:cNvSpPr>
            <a:spLocks noChangeShapeType="1"/>
          </p:cNvSpPr>
          <p:nvPr/>
        </p:nvSpPr>
        <p:spPr bwMode="auto">
          <a:xfrm>
            <a:off x="7848600" y="2971800"/>
            <a:ext cx="4572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AutoShape 14"/>
          <p:cNvSpPr>
            <a:spLocks noChangeArrowheads="1"/>
          </p:cNvSpPr>
          <p:nvPr/>
        </p:nvSpPr>
        <p:spPr bwMode="auto">
          <a:xfrm rot="-756969">
            <a:off x="7620000" y="5029200"/>
            <a:ext cx="1012825" cy="762000"/>
          </a:xfrm>
          <a:custGeom>
            <a:avLst/>
            <a:gdLst>
              <a:gd name="T0" fmla="*/ 39567366 w 21600"/>
              <a:gd name="T1" fmla="*/ 23461733 h 21600"/>
              <a:gd name="T2" fmla="*/ 45162987 w 21600"/>
              <a:gd name="T3" fmla="*/ 8471464 h 21600"/>
              <a:gd name="T4" fmla="*/ 38771454 w 21600"/>
              <a:gd name="T5" fmla="*/ 22957685 h 21600"/>
              <a:gd name="T6" fmla="*/ 9482902 w 21600"/>
              <a:gd name="T7" fmla="*/ 28174737 h 21600"/>
              <a:gd name="T8" fmla="*/ 6890633 w 21600"/>
              <a:gd name="T9" fmla="*/ 23154323 h 21600"/>
              <a:gd name="T10" fmla="*/ 15762324 w 21600"/>
              <a:gd name="T11" fmla="*/ 216870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872" y="19794"/>
                </a:moveTo>
                <a:cubicBezTo>
                  <a:pt x="7382" y="20622"/>
                  <a:pt x="9077" y="21056"/>
                  <a:pt x="10800" y="21056"/>
                </a:cubicBezTo>
                <a:cubicBezTo>
                  <a:pt x="16464" y="21056"/>
                  <a:pt x="21056" y="16464"/>
                  <a:pt x="21056" y="10800"/>
                </a:cubicBezTo>
                <a:cubicBezTo>
                  <a:pt x="21056" y="9465"/>
                  <a:pt x="20795" y="8144"/>
                  <a:pt x="20289" y="6910"/>
                </a:cubicBezTo>
                <a:lnTo>
                  <a:pt x="20793" y="6704"/>
                </a:lnTo>
                <a:cubicBezTo>
                  <a:pt x="21325" y="8003"/>
                  <a:pt x="21600" y="939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986" y="21600"/>
                  <a:pt x="7201" y="21143"/>
                  <a:pt x="5610" y="20271"/>
                </a:cubicBezTo>
                <a:lnTo>
                  <a:pt x="4313" y="22639"/>
                </a:lnTo>
                <a:lnTo>
                  <a:pt x="3134" y="18605"/>
                </a:lnTo>
                <a:lnTo>
                  <a:pt x="7169" y="17426"/>
                </a:lnTo>
                <a:lnTo>
                  <a:pt x="5872" y="1979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Rectangle 15"/>
          <p:cNvSpPr>
            <a:spLocks noChangeArrowheads="1"/>
          </p:cNvSpPr>
          <p:nvPr/>
        </p:nvSpPr>
        <p:spPr bwMode="auto">
          <a:xfrm>
            <a:off x="5334000" y="1295400"/>
            <a:ext cx="3733800" cy="3886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30" name="Text Box 16"/>
          <p:cNvSpPr txBox="1">
            <a:spLocks noChangeArrowheads="1"/>
          </p:cNvSpPr>
          <p:nvPr/>
        </p:nvSpPr>
        <p:spPr bwMode="auto">
          <a:xfrm>
            <a:off x="6248400" y="2057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latin typeface="Comic Sans MS" charset="0"/>
                <a:cs typeface="ＭＳ Ｐゴシック" charset="0"/>
              </a:rPr>
              <a:t>initialize</a:t>
            </a:r>
          </a:p>
        </p:txBody>
      </p:sp>
      <p:sp>
        <p:nvSpPr>
          <p:cNvPr id="64531" name="Text Box 17"/>
          <p:cNvSpPr txBox="1">
            <a:spLocks noChangeArrowheads="1"/>
          </p:cNvSpPr>
          <p:nvPr/>
        </p:nvSpPr>
        <p:spPr bwMode="auto">
          <a:xfrm>
            <a:off x="6019800" y="29718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latin typeface="Comic Sans MS" charset="0"/>
                <a:cs typeface="ＭＳ Ｐゴシック" charset="0"/>
              </a:rPr>
              <a:t>beamOn</a:t>
            </a:r>
          </a:p>
        </p:txBody>
      </p:sp>
      <p:sp>
        <p:nvSpPr>
          <p:cNvPr id="64532" name="Text Box 18"/>
          <p:cNvSpPr txBox="1">
            <a:spLocks noChangeArrowheads="1"/>
          </p:cNvSpPr>
          <p:nvPr/>
        </p:nvSpPr>
        <p:spPr bwMode="auto">
          <a:xfrm>
            <a:off x="8001000" y="3124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latin typeface="Comic Sans MS" charset="0"/>
                <a:cs typeface="ＭＳ Ｐゴシック" charset="0"/>
              </a:rPr>
              <a:t>exit</a:t>
            </a:r>
          </a:p>
        </p:txBody>
      </p:sp>
      <p:sp>
        <p:nvSpPr>
          <p:cNvPr id="64533" name="Rectangle 19"/>
          <p:cNvSpPr>
            <a:spLocks noChangeArrowheads="1"/>
          </p:cNvSpPr>
          <p:nvPr/>
        </p:nvSpPr>
        <p:spPr bwMode="auto">
          <a:xfrm>
            <a:off x="6019800" y="3429000"/>
            <a:ext cx="1524000" cy="16764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34" name="Text Box 20"/>
          <p:cNvSpPr txBox="1">
            <a:spLocks noChangeArrowheads="1"/>
          </p:cNvSpPr>
          <p:nvPr/>
        </p:nvSpPr>
        <p:spPr bwMode="auto">
          <a:xfrm rot="-5400000">
            <a:off x="4726782" y="3809206"/>
            <a:ext cx="20558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b="1" i="1">
                <a:latin typeface="Courier New" charset="0"/>
                <a:cs typeface="ＭＳ Ｐゴシック" charset="0"/>
              </a:rPr>
              <a:t>Run</a:t>
            </a:r>
            <a:br>
              <a:rPr lang="en-US" altLang="ja-JP" b="1" i="1">
                <a:latin typeface="Courier New" charset="0"/>
                <a:cs typeface="ＭＳ Ｐゴシック" charset="0"/>
              </a:rPr>
            </a:br>
            <a:r>
              <a:rPr lang="en-US" altLang="ja-JP" b="1" i="1">
                <a:latin typeface="Courier New" charset="0"/>
                <a:cs typeface="ＭＳ Ｐゴシック" charset="0"/>
              </a:rPr>
              <a:t>(event loop)</a:t>
            </a:r>
          </a:p>
        </p:txBody>
      </p:sp>
    </p:spTree>
    <p:extLst>
      <p:ext uri="{BB962C8B-B14F-4D97-AF65-F5344CB8AC3E}">
        <p14:creationId xmlns:p14="http://schemas.microsoft.com/office/powerpoint/2010/main" val="25142948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ja-JP">
                <a:latin typeface="Arial" charset="0"/>
                <a:cs typeface="ＭＳ Ｐゴシック" charset="0"/>
              </a:rPr>
              <a:t>Let me remind you…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>
          <a:xfrm>
            <a:off x="671001" y="1085332"/>
            <a:ext cx="8686800" cy="503603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Define material and geometry</a:t>
            </a:r>
          </a:p>
          <a:p>
            <a:pPr lvl="1"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n-US" altLang="ja-JP" dirty="0">
                <a:ea typeface="ＭＳ Ｐゴシック" pitchFamily="50" charset="-128"/>
              </a:rPr>
              <a:t>G4VUserDetectorConstruction</a:t>
            </a:r>
          </a:p>
          <a:p>
            <a:pPr lvl="2"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Material and Geometry lectures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Select appropriate particles and processes and define production threshold(s)</a:t>
            </a:r>
          </a:p>
          <a:p>
            <a:pPr lvl="1"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n-US" altLang="ja-JP" dirty="0">
                <a:ea typeface="ＭＳ Ｐゴシック" pitchFamily="50" charset="-128"/>
              </a:rPr>
              <a:t>G4VUserPhysicsList</a:t>
            </a:r>
          </a:p>
          <a:p>
            <a:pPr lvl="2"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Physics lectures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Define the way of primary particle generation</a:t>
            </a:r>
          </a:p>
          <a:p>
            <a:pPr lvl="1"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n-US" altLang="ja-JP" dirty="0">
                <a:ea typeface="ＭＳ Ｐゴシック" pitchFamily="50" charset="-128"/>
              </a:rPr>
              <a:t>G4VUserPrimaryGeneratorAction</a:t>
            </a:r>
          </a:p>
          <a:p>
            <a:pPr lvl="2"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Primary particle lecture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dirty="0">
                <a:ea typeface="ＭＳ Ｐゴシック" pitchFamily="50" charset="-128"/>
              </a:rPr>
              <a:t>Define the way to extract useful information from Geant4</a:t>
            </a:r>
          </a:p>
          <a:p>
            <a:pPr lvl="1"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n-US" altLang="ja-JP" dirty="0">
                <a:ea typeface="ＭＳ Ｐゴシック" pitchFamily="50" charset="-128"/>
              </a:rPr>
              <a:t>G4UserSteppingAction, G4UserTrackingAction, etc.</a:t>
            </a:r>
          </a:p>
          <a:p>
            <a:pPr lvl="1"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n-US" altLang="ja-JP" dirty="0">
                <a:ea typeface="ＭＳ Ｐゴシック" pitchFamily="50" charset="-128"/>
              </a:rPr>
              <a:t>G4VUserDetectorConstruction, G4UserEventAction, G4Run, G4UserRunAction</a:t>
            </a:r>
          </a:p>
          <a:p>
            <a:pPr lvl="1"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n-US" altLang="ja-JP" dirty="0">
                <a:ea typeface="ＭＳ Ｐゴシック" pitchFamily="50" charset="-128"/>
              </a:rPr>
              <a:t>G4SensitiveDetector, G4VHit, G4VHitsCollection</a:t>
            </a:r>
          </a:p>
          <a:p>
            <a:pPr lvl="2"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Scoring lectures</a:t>
            </a: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ja-JP" altLang="en-US">
                <a:solidFill>
                  <a:schemeClr val="bg1"/>
                </a:solidFill>
              </a:rPr>
              <a:t>Kernel I - M.Asai (SLAC)</a:t>
            </a:r>
            <a:endParaRPr lang="en-US" altLang="ja-JP">
              <a:solidFill>
                <a:schemeClr val="bg1"/>
              </a:solidFill>
            </a:endParaRPr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83891CE-8793-D84E-AB08-2F52715F24E6}" type="slidenum">
              <a:rPr lang="ja-JP" altLang="en-US">
                <a:solidFill>
                  <a:schemeClr val="bg1"/>
                </a:solidFill>
              </a:rPr>
              <a:pPr/>
              <a:t>19</a:t>
            </a:fld>
            <a:endParaRPr lang="en-US" altLang="ja-JP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47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construction: Materials </a:t>
            </a:r>
            <a:r>
              <a:rPr lang="en-US" smtClean="0"/>
              <a:t>and Geometry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C5F62-9BCC-D247-9E0D-B47479B6305B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CBD1E-390F-6649-B9E2-DE8E5231F37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911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Outline</a:t>
            </a:r>
            <a:endParaRPr lang="en-US" dirty="0">
              <a:latin typeface="Garamond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Introduction</a:t>
            </a:r>
          </a:p>
          <a:p>
            <a:r>
              <a:rPr lang="en-US" dirty="0" smtClean="0">
                <a:latin typeface="Garamond" charset="0"/>
              </a:rPr>
              <a:t>Kernel: A basic description.</a:t>
            </a:r>
          </a:p>
          <a:p>
            <a:r>
              <a:rPr lang="en-US" dirty="0" smtClean="0">
                <a:latin typeface="Garamond" charset="0"/>
              </a:rPr>
              <a:t>Detector construction: Materials and Geometry.</a:t>
            </a:r>
          </a:p>
          <a:p>
            <a:r>
              <a:rPr lang="en-US" dirty="0" smtClean="0">
                <a:latin typeface="Garamond" charset="0"/>
              </a:rPr>
              <a:t>Physics List.</a:t>
            </a:r>
          </a:p>
          <a:p>
            <a:r>
              <a:rPr lang="en-US" dirty="0" smtClean="0">
                <a:latin typeface="Garamond" charset="0"/>
              </a:rPr>
              <a:t>Particle Source.</a:t>
            </a:r>
          </a:p>
          <a:p>
            <a:r>
              <a:rPr lang="en-US" dirty="0" smtClean="0">
                <a:latin typeface="Garamond" charset="0"/>
              </a:rPr>
              <a:t>Scoring.</a:t>
            </a:r>
            <a:endParaRPr lang="en-US" dirty="0">
              <a:latin typeface="Garamond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CBAFEB-DB58-A24D-9944-81258C13FED2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28783-26EB-7943-91E2-F141FDD8E5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14" y="1231296"/>
            <a:ext cx="8229600" cy="595086"/>
          </a:xfrm>
        </p:spPr>
        <p:txBody>
          <a:bodyPr/>
          <a:lstStyle/>
          <a:p>
            <a:r>
              <a:rPr lang="en-US" dirty="0" smtClean="0"/>
              <a:t>Classes to generate materials from scratch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81394527"/>
              </p:ext>
            </p:extLst>
          </p:nvPr>
        </p:nvGraphicFramePr>
        <p:xfrm>
          <a:off x="1524000" y="448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143000" y="4191000"/>
            <a:ext cx="1601390" cy="960834"/>
            <a:chOff x="4489251" y="1551582"/>
            <a:chExt cx="1601390" cy="960834"/>
          </a:xfrm>
        </p:grpSpPr>
        <p:sp>
          <p:nvSpPr>
            <p:cNvPr id="9" name="Rounded Rectangle 8"/>
            <p:cNvSpPr/>
            <p:nvPr/>
          </p:nvSpPr>
          <p:spPr>
            <a:xfrm>
              <a:off x="4489251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17393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>
                  <a:solidFill>
                    <a:prstClr val="white"/>
                  </a:solidFill>
                  <a:latin typeface="Calibri"/>
                </a:rPr>
                <a:t>G4Material</a:t>
              </a:r>
            </a:p>
          </p:txBody>
        </p:sp>
      </p:grpSp>
      <p:sp>
        <p:nvSpPr>
          <p:cNvPr id="11" name="Rounded Rectangle 4"/>
          <p:cNvSpPr/>
          <p:nvPr/>
        </p:nvSpPr>
        <p:spPr>
          <a:xfrm>
            <a:off x="3397472" y="3930872"/>
            <a:ext cx="4177856" cy="8257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05200" y="4800600"/>
            <a:ext cx="3429000" cy="640080"/>
            <a:chOff x="4489251" y="1551582"/>
            <a:chExt cx="1601390" cy="593048"/>
          </a:xfrm>
        </p:grpSpPr>
        <p:sp>
          <p:nvSpPr>
            <p:cNvPr id="13" name="Rounded Rectangle 12"/>
            <p:cNvSpPr>
              <a:spLocks/>
            </p:cNvSpPr>
            <p:nvPr/>
          </p:nvSpPr>
          <p:spPr>
            <a:xfrm>
              <a:off x="4489251" y="1551582"/>
              <a:ext cx="1601390" cy="5930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517393" y="1579724"/>
              <a:ext cx="1545106" cy="536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prstClr val="white"/>
                  </a:solidFill>
                  <a:latin typeface="Calibri"/>
                </a:rPr>
                <a:t>State (Solid, gas</a:t>
              </a:r>
              <a:r>
                <a:rPr lang="en-US" sz="2300" dirty="0">
                  <a:solidFill>
                    <a:prstClr val="white"/>
                  </a:solidFill>
                  <a:latin typeface="Calibri"/>
                </a:rPr>
                <a:t>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05200" y="5562600"/>
            <a:ext cx="3429000" cy="640080"/>
            <a:chOff x="4489251" y="1551582"/>
            <a:chExt cx="1601390" cy="593048"/>
          </a:xfrm>
        </p:grpSpPr>
        <p:sp>
          <p:nvSpPr>
            <p:cNvPr id="16" name="Rounded Rectangle 15"/>
            <p:cNvSpPr>
              <a:spLocks/>
            </p:cNvSpPr>
            <p:nvPr/>
          </p:nvSpPr>
          <p:spPr>
            <a:xfrm>
              <a:off x="4489251" y="1551582"/>
              <a:ext cx="1601390" cy="5930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4517393" y="1579723"/>
              <a:ext cx="1545106" cy="536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prstClr val="white"/>
                  </a:solidFill>
                  <a:latin typeface="Calibri"/>
                </a:rPr>
                <a:t>Pressure ( </a:t>
              </a:r>
              <a:r>
                <a:rPr lang="en-US" sz="2300" dirty="0">
                  <a:solidFill>
                    <a:prstClr val="white"/>
                  </a:solidFill>
                  <a:latin typeface="Calibri"/>
                </a:rPr>
                <a:t>1e5 Pa)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5200" y="4038600"/>
            <a:ext cx="3429000" cy="640080"/>
            <a:chOff x="4489251" y="1551582"/>
            <a:chExt cx="1601390" cy="593048"/>
          </a:xfrm>
        </p:grpSpPr>
        <p:sp>
          <p:nvSpPr>
            <p:cNvPr id="19" name="Rounded Rectangle 18"/>
            <p:cNvSpPr>
              <a:spLocks/>
            </p:cNvSpPr>
            <p:nvPr/>
          </p:nvSpPr>
          <p:spPr>
            <a:xfrm>
              <a:off x="4489251" y="1551582"/>
              <a:ext cx="1601390" cy="5930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517393" y="1579724"/>
              <a:ext cx="1545106" cy="536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prstClr val="white"/>
                  </a:solidFill>
                  <a:latin typeface="Calibri"/>
                </a:rPr>
                <a:t>Temperature (</a:t>
              </a:r>
              <a:r>
                <a:rPr lang="en-US" sz="2300" dirty="0">
                  <a:solidFill>
                    <a:prstClr val="white"/>
                  </a:solidFill>
                  <a:latin typeface="Calibri"/>
                </a:rPr>
                <a:t>273.15K)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5201" y="3276601"/>
            <a:ext cx="3429000" cy="640079"/>
            <a:chOff x="4382492" y="-707648"/>
            <a:chExt cx="1601390" cy="593048"/>
          </a:xfrm>
          <a:solidFill>
            <a:srgbClr val="C0504D"/>
          </a:solidFill>
        </p:grpSpPr>
        <p:sp>
          <p:nvSpPr>
            <p:cNvPr id="22" name="Rounded Rectangle 21"/>
            <p:cNvSpPr>
              <a:spLocks/>
            </p:cNvSpPr>
            <p:nvPr/>
          </p:nvSpPr>
          <p:spPr>
            <a:xfrm>
              <a:off x="4382492" y="-707648"/>
              <a:ext cx="1601390" cy="59304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4418078" y="-679506"/>
              <a:ext cx="1545106" cy="5366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>
                  <a:solidFill>
                    <a:prstClr val="white"/>
                  </a:solidFill>
                  <a:latin typeface="Calibri"/>
                </a:rPr>
                <a:t>Density</a:t>
              </a:r>
              <a:endParaRPr lang="en-US" sz="23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4" name="Circular Arrow 23"/>
          <p:cNvSpPr/>
          <p:nvPr/>
        </p:nvSpPr>
        <p:spPr>
          <a:xfrm rot="5400000" flipH="1">
            <a:off x="6096000" y="3276600"/>
            <a:ext cx="1981200" cy="2133600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2895600" y="3429000"/>
            <a:ext cx="381000" cy="2590800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27233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Rounded Rectangle 7"/>
          <p:cNvSpPr>
            <a:spLocks/>
          </p:cNvSpPr>
          <p:nvPr/>
        </p:nvSpPr>
        <p:spPr>
          <a:xfrm>
            <a:off x="665237" y="1262742"/>
            <a:ext cx="3851124" cy="16459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G4Isotope(</a:t>
            </a:r>
            <a:r>
              <a:rPr lang="en-US" sz="1600" dirty="0" err="1">
                <a:solidFill>
                  <a:prstClr val="white"/>
                </a:solidFill>
                <a:latin typeface="Garamond"/>
                <a:cs typeface="Garamond"/>
              </a:rPr>
              <a:t>const</a:t>
            </a:r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 G4String&amp; name, </a:t>
            </a:r>
          </a:p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            G4int z,  // atomic number</a:t>
            </a:r>
          </a:p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            G4int n, // number of nucleons</a:t>
            </a:r>
          </a:p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            G4double a = 0, // mass of mole</a:t>
            </a:r>
          </a:p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            G4double m = 0, // isomer level)</a:t>
            </a:r>
          </a:p>
        </p:txBody>
      </p:sp>
      <p:sp>
        <p:nvSpPr>
          <p:cNvPr id="9" name="Rounded Rectangle 8"/>
          <p:cNvSpPr>
            <a:spLocks/>
          </p:cNvSpPr>
          <p:nvPr/>
        </p:nvSpPr>
        <p:spPr>
          <a:xfrm>
            <a:off x="762000" y="3032276"/>
            <a:ext cx="3657600" cy="16459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G4Element(</a:t>
            </a:r>
            <a:r>
              <a:rPr lang="en-US" sz="1600" dirty="0" err="1">
                <a:solidFill>
                  <a:prstClr val="white"/>
                </a:solidFill>
                <a:latin typeface="Garamond"/>
                <a:cs typeface="Garamond"/>
              </a:rPr>
              <a:t>const</a:t>
            </a:r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 G4String&amp; name, </a:t>
            </a:r>
          </a:p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	   </a:t>
            </a:r>
            <a:r>
              <a:rPr lang="en-US" sz="1600" dirty="0" err="1">
                <a:solidFill>
                  <a:prstClr val="white"/>
                </a:solidFill>
                <a:latin typeface="Garamond"/>
                <a:cs typeface="Garamond"/>
              </a:rPr>
              <a:t>const</a:t>
            </a:r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 G4String&amp; symbol, </a:t>
            </a:r>
          </a:p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	   G4double </a:t>
            </a:r>
            <a:r>
              <a:rPr lang="en-US" sz="1600" dirty="0" err="1">
                <a:solidFill>
                  <a:prstClr val="white"/>
                </a:solidFill>
                <a:latin typeface="Garamond"/>
                <a:cs typeface="Garamond"/>
              </a:rPr>
              <a:t>Zeff</a:t>
            </a:r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, </a:t>
            </a:r>
          </a:p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	   G4double </a:t>
            </a:r>
            <a:r>
              <a:rPr lang="en-US" sz="1600" dirty="0" err="1">
                <a:solidFill>
                  <a:prstClr val="white"/>
                </a:solidFill>
                <a:latin typeface="Garamond"/>
                <a:cs typeface="Garamond"/>
              </a:rPr>
              <a:t>Aeff</a:t>
            </a:r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13905" y="1262742"/>
            <a:ext cx="3657600" cy="16459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G4Element(</a:t>
            </a:r>
            <a:r>
              <a:rPr lang="en-US" sz="1600" dirty="0" err="1">
                <a:solidFill>
                  <a:prstClr val="white"/>
                </a:solidFill>
                <a:latin typeface="Garamond"/>
                <a:cs typeface="Garamond"/>
              </a:rPr>
              <a:t>const</a:t>
            </a:r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 G4String&amp; name, </a:t>
            </a:r>
          </a:p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	   </a:t>
            </a:r>
            <a:r>
              <a:rPr lang="en-US" sz="1600" dirty="0" err="1">
                <a:solidFill>
                  <a:prstClr val="white"/>
                </a:solidFill>
                <a:latin typeface="Garamond"/>
                <a:cs typeface="Garamond"/>
              </a:rPr>
              <a:t>const</a:t>
            </a:r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 G4String&amp; symbol, </a:t>
            </a:r>
          </a:p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	   G4int </a:t>
            </a:r>
            <a:r>
              <a:rPr lang="en-US" sz="1600" dirty="0" err="1">
                <a:solidFill>
                  <a:prstClr val="white"/>
                </a:solidFill>
                <a:latin typeface="Garamond"/>
                <a:cs typeface="Garamond"/>
              </a:rPr>
              <a:t>nbIsotopes</a:t>
            </a:r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13905" y="3032276"/>
            <a:ext cx="3657600" cy="16459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G4Material(</a:t>
            </a:r>
            <a:r>
              <a:rPr lang="en-US" sz="1600" dirty="0" err="1">
                <a:solidFill>
                  <a:prstClr val="white"/>
                </a:solidFill>
                <a:latin typeface="Garamond"/>
                <a:cs typeface="Garamond"/>
              </a:rPr>
              <a:t>const</a:t>
            </a:r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 G4String&amp; name, </a:t>
            </a:r>
          </a:p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	   G4double density, </a:t>
            </a:r>
          </a:p>
          <a:p>
            <a:pPr defTabSz="914400"/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	   G4int </a:t>
            </a:r>
            <a:r>
              <a:rPr lang="en-US" sz="1600" dirty="0" err="1">
                <a:solidFill>
                  <a:prstClr val="white"/>
                </a:solidFill>
                <a:latin typeface="Garamond"/>
                <a:cs typeface="Garamond"/>
              </a:rPr>
              <a:t>nComponents</a:t>
            </a:r>
            <a:r>
              <a:rPr lang="en-US" sz="1600" dirty="0">
                <a:solidFill>
                  <a:prstClr val="white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5800" y="1447799"/>
            <a:ext cx="8229600" cy="20537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914400">
              <a:buFont typeface="Arial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Or internal database from the NIST:</a:t>
            </a:r>
            <a:endParaRPr lang="en-US" sz="2200" dirty="0">
              <a:solidFill>
                <a:prstClr val="white"/>
              </a:solidFill>
              <a:latin typeface="Calibri"/>
            </a:endParaRPr>
          </a:p>
          <a:p>
            <a:pPr lvl="1" defTabSz="914400"/>
            <a:r>
              <a:rPr lang="en-US" sz="2200" dirty="0">
                <a:solidFill>
                  <a:prstClr val="white"/>
                </a:solidFill>
                <a:latin typeface="Calibri"/>
              </a:rPr>
              <a:t>#include “G4NistManager.hh”</a:t>
            </a:r>
          </a:p>
          <a:p>
            <a:pPr lvl="1" defTabSz="914400"/>
            <a:r>
              <a:rPr lang="en-US" sz="2200" dirty="0">
                <a:solidFill>
                  <a:prstClr val="white"/>
                </a:solidFill>
                <a:latin typeface="Calibri"/>
              </a:rPr>
              <a:t>G4NistManager* manager =  G4NistManager::</a:t>
            </a:r>
            <a:r>
              <a:rPr lang="en-US" sz="2200" dirty="0" err="1">
                <a:solidFill>
                  <a:prstClr val="white"/>
                </a:solidFill>
                <a:latin typeface="Calibri"/>
              </a:rPr>
              <a:t>GetPointer</a:t>
            </a:r>
            <a:r>
              <a:rPr lang="en-US" sz="2200" dirty="0">
                <a:solidFill>
                  <a:prstClr val="white"/>
                </a:solidFill>
                <a:latin typeface="Calibri"/>
              </a:rPr>
              <a:t>();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3501570"/>
            <a:ext cx="8458200" cy="22134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914400">
              <a:buFont typeface="Arial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For example:</a:t>
            </a:r>
            <a:endParaRPr lang="en-US" sz="2200" dirty="0">
              <a:solidFill>
                <a:prstClr val="white"/>
              </a:solidFill>
              <a:latin typeface="Calibri"/>
            </a:endParaRPr>
          </a:p>
          <a:p>
            <a:pPr lvl="1" defTabSz="914400"/>
            <a:r>
              <a:rPr lang="en-US" sz="2200" dirty="0">
                <a:solidFill>
                  <a:prstClr val="white"/>
                </a:solidFill>
                <a:latin typeface="Calibri"/>
              </a:rPr>
              <a:t>G4bool </a:t>
            </a:r>
            <a:r>
              <a:rPr lang="en-US" sz="2200" dirty="0" err="1">
                <a:solidFill>
                  <a:prstClr val="white"/>
                </a:solidFill>
                <a:latin typeface="Calibri"/>
              </a:rPr>
              <a:t>iso</a:t>
            </a:r>
            <a:r>
              <a:rPr lang="en-US" sz="2200" dirty="0">
                <a:solidFill>
                  <a:prstClr val="white"/>
                </a:solidFill>
                <a:latin typeface="Calibri"/>
              </a:rPr>
              <a:t> = false;  // 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Is this an isotope?</a:t>
            </a:r>
            <a:endParaRPr lang="en-US" sz="2200" dirty="0">
              <a:solidFill>
                <a:prstClr val="white"/>
              </a:solidFill>
              <a:latin typeface="Calibri"/>
            </a:endParaRPr>
          </a:p>
          <a:p>
            <a:pPr lvl="1" defTabSz="914400"/>
            <a:r>
              <a:rPr lang="en-US" sz="2200" dirty="0">
                <a:solidFill>
                  <a:prstClr val="white"/>
                </a:solidFill>
                <a:latin typeface="Calibri"/>
              </a:rPr>
              <a:t>G4Element* C = manager-&gt;</a:t>
            </a:r>
            <a:r>
              <a:rPr lang="en-US" sz="2200" dirty="0" err="1">
                <a:solidFill>
                  <a:prstClr val="white"/>
                </a:solidFill>
                <a:latin typeface="Calibri"/>
              </a:rPr>
              <a:t>FindOrBuild</a:t>
            </a:r>
            <a:r>
              <a:rPr lang="en-US" sz="2200" dirty="0" err="1">
                <a:solidFill>
                  <a:srgbClr val="00FF00"/>
                </a:solidFill>
                <a:latin typeface="Calibri"/>
              </a:rPr>
              <a:t>Element</a:t>
            </a:r>
            <a:r>
              <a:rPr lang="en-US" sz="2200" dirty="0">
                <a:solidFill>
                  <a:prstClr val="white"/>
                </a:solidFill>
                <a:latin typeface="Calibri"/>
              </a:rPr>
              <a:t>(“G4_C”, </a:t>
            </a:r>
            <a:r>
              <a:rPr lang="en-US" sz="2200" dirty="0" err="1">
                <a:solidFill>
                  <a:prstClr val="white"/>
                </a:solidFill>
                <a:latin typeface="Calibri"/>
              </a:rPr>
              <a:t>iso</a:t>
            </a:r>
            <a:r>
              <a:rPr lang="en-US" sz="2200" dirty="0">
                <a:solidFill>
                  <a:prstClr val="white"/>
                </a:solidFill>
                <a:latin typeface="Calibri"/>
              </a:rPr>
              <a:t>);</a:t>
            </a:r>
          </a:p>
          <a:p>
            <a:pPr lvl="1" defTabSz="914400"/>
            <a:r>
              <a:rPr lang="en-US" sz="2200" dirty="0">
                <a:solidFill>
                  <a:prstClr val="white"/>
                </a:solidFill>
                <a:latin typeface="Calibri"/>
              </a:rPr>
              <a:t>G4Element* H = manager-&gt;</a:t>
            </a:r>
            <a:r>
              <a:rPr lang="en-US" sz="2200" dirty="0" err="1">
                <a:solidFill>
                  <a:prstClr val="white"/>
                </a:solidFill>
                <a:latin typeface="Calibri"/>
              </a:rPr>
              <a:t>FindOrBuild</a:t>
            </a:r>
            <a:r>
              <a:rPr lang="en-US" sz="2200" dirty="0" err="1">
                <a:solidFill>
                  <a:srgbClr val="00FF00"/>
                </a:solidFill>
                <a:latin typeface="Calibri"/>
              </a:rPr>
              <a:t>Element</a:t>
            </a:r>
            <a:r>
              <a:rPr lang="en-US" sz="2200" dirty="0">
                <a:solidFill>
                  <a:prstClr val="white"/>
                </a:solidFill>
                <a:latin typeface="Calibri"/>
              </a:rPr>
              <a:t>(G4int Z, </a:t>
            </a:r>
            <a:r>
              <a:rPr lang="en-US" sz="2200" dirty="0" err="1">
                <a:solidFill>
                  <a:prstClr val="white"/>
                </a:solidFill>
                <a:latin typeface="Calibri"/>
              </a:rPr>
              <a:t>iso</a:t>
            </a:r>
            <a:r>
              <a:rPr lang="en-US" sz="2200" dirty="0">
                <a:solidFill>
                  <a:prstClr val="white"/>
                </a:solidFill>
                <a:latin typeface="Calibri"/>
              </a:rPr>
              <a:t>);</a:t>
            </a:r>
          </a:p>
          <a:p>
            <a:pPr lvl="1" defTabSz="914400"/>
            <a:r>
              <a:rPr lang="en-US" sz="2200" dirty="0">
                <a:solidFill>
                  <a:prstClr val="white"/>
                </a:solidFill>
                <a:latin typeface="Calibri"/>
              </a:rPr>
              <a:t>G4Material* Air = manager-&gt;</a:t>
            </a:r>
            <a:r>
              <a:rPr lang="en-US" sz="2200" dirty="0" err="1">
                <a:solidFill>
                  <a:prstClr val="white"/>
                </a:solidFill>
                <a:latin typeface="Calibri"/>
              </a:rPr>
              <a:t>FindOrBuild</a:t>
            </a:r>
            <a:r>
              <a:rPr lang="en-US" sz="2200" dirty="0" err="1">
                <a:solidFill>
                  <a:srgbClr val="FFFF00"/>
                </a:solidFill>
                <a:latin typeface="Calibri"/>
              </a:rPr>
              <a:t>Materia</a:t>
            </a:r>
            <a:r>
              <a:rPr lang="en-US" sz="2200" dirty="0" err="1">
                <a:solidFill>
                  <a:prstClr val="white"/>
                </a:solidFill>
                <a:latin typeface="Calibri"/>
              </a:rPr>
              <a:t>l</a:t>
            </a:r>
            <a:r>
              <a:rPr lang="en-US" sz="2200" dirty="0">
                <a:solidFill>
                  <a:prstClr val="white"/>
                </a:solidFill>
                <a:latin typeface="Calibri"/>
              </a:rPr>
              <a:t>(“G4_AIR”, </a:t>
            </a:r>
            <a:r>
              <a:rPr lang="en-US" sz="2200" dirty="0" err="1">
                <a:solidFill>
                  <a:prstClr val="white"/>
                </a:solidFill>
                <a:latin typeface="Calibri"/>
              </a:rPr>
              <a:t>iso</a:t>
            </a:r>
            <a:r>
              <a:rPr lang="en-US" sz="2200" dirty="0">
                <a:solidFill>
                  <a:prstClr val="white"/>
                </a:solidFill>
                <a:latin typeface="Calibri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59734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180" y="1126008"/>
            <a:ext cx="705129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 smtClean="0"/>
              <a:t>G4double z, a, abundance, fraction, density;</a:t>
            </a:r>
          </a:p>
          <a:p>
            <a:pPr marL="0" indent="0">
              <a:buNone/>
            </a:pPr>
            <a:r>
              <a:rPr lang="en-US" sz="1500" dirty="0" smtClean="0"/>
              <a:t>G4int n;</a:t>
            </a:r>
          </a:p>
          <a:p>
            <a:pPr marL="0" indent="0">
              <a:buNone/>
            </a:pPr>
            <a:r>
              <a:rPr lang="en-US" sz="1500" dirty="0" smtClean="0"/>
              <a:t>G4Isotope* U235 = new G4Isotope(“U235”, z=92, n=235, a=235.044*g/mole);</a:t>
            </a:r>
          </a:p>
          <a:p>
            <a:pPr marL="0" indent="0">
              <a:buNone/>
            </a:pPr>
            <a:r>
              <a:rPr lang="en-US" sz="1500" dirty="0" smtClean="0"/>
              <a:t>G4Isotope* U238 = new G4Isotope(“U238”, z=92, n=238, a=238.051*g/mole);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G4Element* U = new G4Element(“</a:t>
            </a:r>
            <a:r>
              <a:rPr lang="en-US" sz="1500" dirty="0" err="1" smtClean="0"/>
              <a:t>UEnriched</a:t>
            </a:r>
            <a:r>
              <a:rPr lang="en-US" sz="1500" dirty="0" smtClean="0"/>
              <a:t>”, “U”, n=2);</a:t>
            </a:r>
          </a:p>
          <a:p>
            <a:pPr marL="0" indent="0">
              <a:buNone/>
            </a:pPr>
            <a:r>
              <a:rPr lang="en-US" sz="1500" dirty="0" smtClean="0"/>
              <a:t>U-&gt;</a:t>
            </a:r>
            <a:r>
              <a:rPr lang="en-US" sz="1500" dirty="0" err="1" smtClean="0"/>
              <a:t>AddIsotope</a:t>
            </a:r>
            <a:r>
              <a:rPr lang="en-US" sz="1500" dirty="0" smtClean="0"/>
              <a:t>(U235, abundance=5*</a:t>
            </a:r>
            <a:r>
              <a:rPr lang="en-US" sz="1500" dirty="0" err="1" smtClean="0"/>
              <a:t>perCent</a:t>
            </a:r>
            <a:r>
              <a:rPr lang="en-US" sz="1500" dirty="0" smtClean="0"/>
              <a:t>);</a:t>
            </a:r>
          </a:p>
          <a:p>
            <a:pPr marL="0" indent="0">
              <a:buNone/>
            </a:pPr>
            <a:r>
              <a:rPr lang="en-US" sz="1500" dirty="0" smtClean="0"/>
              <a:t>U-&gt;</a:t>
            </a:r>
            <a:r>
              <a:rPr lang="en-US" sz="1500" dirty="0" err="1" smtClean="0"/>
              <a:t>AddIsotope</a:t>
            </a:r>
            <a:r>
              <a:rPr lang="en-US" sz="1500" dirty="0" smtClean="0"/>
              <a:t>(U238, abundance=95*</a:t>
            </a:r>
            <a:r>
              <a:rPr lang="en-US" sz="1500" dirty="0" err="1" smtClean="0"/>
              <a:t>perCent</a:t>
            </a:r>
            <a:r>
              <a:rPr lang="en-US" sz="1500" dirty="0" smtClean="0"/>
              <a:t>);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G4Material* Uranium = new G4Material(“Uranium”, density=17*g/cm3,  n=1);</a:t>
            </a:r>
          </a:p>
          <a:p>
            <a:pPr marL="0" indent="0">
              <a:buNone/>
            </a:pPr>
            <a:r>
              <a:rPr lang="en-US" sz="1500" dirty="0" smtClean="0"/>
              <a:t>Uranium-&gt;</a:t>
            </a:r>
            <a:r>
              <a:rPr lang="en-US" sz="1500" dirty="0" err="1" smtClean="0"/>
              <a:t>AddElement</a:t>
            </a:r>
            <a:r>
              <a:rPr lang="en-US" sz="1500" dirty="0" smtClean="0"/>
              <a:t>(U, fraction=100*</a:t>
            </a:r>
            <a:r>
              <a:rPr lang="en-US" sz="1500" dirty="0" err="1" smtClean="0"/>
              <a:t>perCent</a:t>
            </a:r>
            <a:r>
              <a:rPr lang="en-US" sz="1500" dirty="0" smtClean="0"/>
              <a:t>);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G4Element* H = new G4Element(“H”, z=1, a=1.001*g/mole);</a:t>
            </a:r>
          </a:p>
          <a:p>
            <a:pPr marL="0" indent="0">
              <a:buNone/>
            </a:pPr>
            <a:r>
              <a:rPr lang="en-US" sz="1500" dirty="0" smtClean="0"/>
              <a:t>G4Element* O = new G4Element(“O”, z=8, a=16.01*g/mole);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G4Material* </a:t>
            </a:r>
            <a:r>
              <a:rPr lang="en-US" sz="1500" dirty="0" err="1" smtClean="0"/>
              <a:t>WaterWithUranium</a:t>
            </a:r>
            <a:r>
              <a:rPr lang="en-US" sz="1500" dirty="0" smtClean="0"/>
              <a:t> = new G4Material(“Water”, density=1.0*g/cm3, n=3);</a:t>
            </a:r>
          </a:p>
          <a:p>
            <a:pPr marL="0" indent="0">
              <a:buNone/>
            </a:pPr>
            <a:r>
              <a:rPr lang="en-US" sz="1500" dirty="0" smtClean="0"/>
              <a:t>Water-&gt;</a:t>
            </a:r>
            <a:r>
              <a:rPr lang="en-US" sz="1500" dirty="0" err="1" smtClean="0"/>
              <a:t>AddElement</a:t>
            </a:r>
            <a:r>
              <a:rPr lang="en-US" sz="1500" dirty="0" smtClean="0"/>
              <a:t>(H, fraction=79*</a:t>
            </a:r>
            <a:r>
              <a:rPr lang="en-US" sz="1500" dirty="0" err="1" smtClean="0"/>
              <a:t>perCent</a:t>
            </a:r>
            <a:r>
              <a:rPr lang="en-US" sz="1500" dirty="0" smtClean="0"/>
              <a:t>); </a:t>
            </a:r>
          </a:p>
          <a:p>
            <a:pPr marL="0" indent="0">
              <a:buNone/>
            </a:pPr>
            <a:r>
              <a:rPr lang="en-US" sz="1500" dirty="0" smtClean="0"/>
              <a:t>Water-&gt;</a:t>
            </a:r>
            <a:r>
              <a:rPr lang="en-US" sz="1500" dirty="0" err="1" smtClean="0"/>
              <a:t>AddElement</a:t>
            </a:r>
            <a:r>
              <a:rPr lang="en-US" sz="1500" dirty="0" smtClean="0"/>
              <a:t>(O, fraction=20*</a:t>
            </a:r>
            <a:r>
              <a:rPr lang="en-US" sz="1500" dirty="0" err="1" smtClean="0"/>
              <a:t>perCent</a:t>
            </a:r>
            <a:r>
              <a:rPr lang="en-US" sz="1500" dirty="0" smtClean="0"/>
              <a:t>); </a:t>
            </a:r>
          </a:p>
          <a:p>
            <a:pPr marL="0" indent="0">
              <a:buNone/>
            </a:pPr>
            <a:r>
              <a:rPr lang="en-US" sz="1500" dirty="0" smtClean="0"/>
              <a:t>Water-&gt;</a:t>
            </a:r>
            <a:r>
              <a:rPr lang="en-US" sz="1500" dirty="0" err="1" smtClean="0">
                <a:solidFill>
                  <a:srgbClr val="3366FF"/>
                </a:solidFill>
              </a:rPr>
              <a:t>AddMaterial</a:t>
            </a:r>
            <a:r>
              <a:rPr lang="en-US" sz="1500" dirty="0" smtClean="0"/>
              <a:t>(Uranium, fraction=0.1*</a:t>
            </a:r>
            <a:r>
              <a:rPr lang="en-US" sz="1500" dirty="0" err="1" smtClean="0"/>
              <a:t>perCent</a:t>
            </a:r>
            <a:r>
              <a:rPr lang="en-US" sz="1500" dirty="0" smtClean="0"/>
              <a:t>);</a:t>
            </a:r>
            <a:endParaRPr lang="en-US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48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transport of optical photons (generated by an electromagnetic process as scintillation or Cerenkov effect).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 descr="GE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48" y="3308324"/>
            <a:ext cx="5486400" cy="25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603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29 at 8.46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81" y="965200"/>
            <a:ext cx="3213100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G4MaterialPropertiesTable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Donut 7"/>
          <p:cNvSpPr/>
          <p:nvPr/>
        </p:nvSpPr>
        <p:spPr>
          <a:xfrm>
            <a:off x="6283475" y="4445000"/>
            <a:ext cx="2781905" cy="533400"/>
          </a:xfrm>
          <a:prstGeom prst="donut">
            <a:avLst>
              <a:gd name="adj" fmla="val 82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360387"/>
            <a:ext cx="5638800" cy="222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const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int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n = 50;</a:t>
            </a:r>
          </a:p>
          <a:p>
            <a:pPr defTabSz="914400"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Calibri"/>
              </a:rPr>
              <a:t>G4double energy[n] = {2.00*</a:t>
            </a:r>
            <a:r>
              <a:rPr lang="en-US" dirty="0" err="1">
                <a:solidFill>
                  <a:srgbClr val="0000FF"/>
                </a:solidFill>
                <a:latin typeface="Calibri"/>
              </a:rPr>
              <a:t>eV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, 2.03*</a:t>
            </a:r>
            <a:r>
              <a:rPr lang="en-US" dirty="0" err="1">
                <a:solidFill>
                  <a:srgbClr val="0000FF"/>
                </a:solidFill>
                <a:latin typeface="Calibri"/>
              </a:rPr>
              <a:t>eV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, ..., </a:t>
            </a:r>
          </a:p>
          <a:p>
            <a:pPr lvl="5" defTabSz="914400"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Calibri"/>
              </a:rPr>
              <a:t>3.44*</a:t>
            </a:r>
            <a:r>
              <a:rPr lang="en-US" dirty="0" err="1">
                <a:solidFill>
                  <a:srgbClr val="0000FF"/>
                </a:solidFill>
                <a:latin typeface="Calibri"/>
              </a:rPr>
              <a:t>eV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, 3.47*</a:t>
            </a:r>
            <a:r>
              <a:rPr lang="en-US" dirty="0" err="1">
                <a:solidFill>
                  <a:srgbClr val="0000FF"/>
                </a:solidFill>
                <a:latin typeface="Calibri"/>
              </a:rPr>
              <a:t>eV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}; </a:t>
            </a:r>
          </a:p>
          <a:p>
            <a:pPr marL="0" lvl="5" defTabSz="914400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Calibri"/>
              </a:rPr>
              <a:t>G4double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rindex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[n] = {1.58, 1.58, ..., 1.58};</a:t>
            </a:r>
          </a:p>
          <a:p>
            <a:pPr marL="0" lvl="5" defTabSz="914400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Calibri"/>
              </a:rPr>
              <a:t>G4double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abslength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[n] = {210*cm, ..., 210*cm};</a:t>
            </a:r>
          </a:p>
          <a:p>
            <a:pPr marL="0" lvl="5" defTabSz="914400"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Calibri"/>
              </a:rPr>
              <a:t>G4double </a:t>
            </a:r>
            <a:r>
              <a:rPr lang="en-US" dirty="0" err="1">
                <a:solidFill>
                  <a:srgbClr val="0000FF"/>
                </a:solidFill>
                <a:latin typeface="Calibri"/>
              </a:rPr>
              <a:t>fastComp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[n] = {0.0236132,  0.0435086,</a:t>
            </a:r>
          </a:p>
          <a:p>
            <a:pPr marL="0" lvl="5" defTabSz="914400"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Calibri"/>
              </a:rPr>
              <a:t>	..., 1.0, ..., 0.0269519};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86200" y="2971800"/>
            <a:ext cx="2895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3771027"/>
            <a:ext cx="670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G4MaterialPropertiesTable* bc408pt= new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	G4MaterialPropertiesTable();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bc408pt-&gt;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Add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ConstProperty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("FASTTIMECONSTANT",       2.1*ns);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bc408pt-&gt;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Add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ConstProperty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("RESOLUTIONSCALE",                 1.0);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bc408pt-&gt;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Add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ConstProperty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(“SCINTILLATIONYIELD”, 1120/MeV);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bc408pt-&gt;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Add</a:t>
            </a:r>
            <a:r>
              <a:rPr lang="en-US" dirty="0" err="1">
                <a:solidFill>
                  <a:srgbClr val="0000FF"/>
                </a:solidFill>
                <a:latin typeface="Calibri"/>
              </a:rPr>
              <a:t>Property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(“RINDEX”,                     energy,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rindex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n);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bc408pt-&gt;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Add</a:t>
            </a:r>
            <a:r>
              <a:rPr lang="en-US" dirty="0" err="1">
                <a:solidFill>
                  <a:srgbClr val="0000FF"/>
                </a:solidFill>
                <a:latin typeface="Calibri"/>
              </a:rPr>
              <a:t>Property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(“FASTCOMPONENT”, energy,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fastComp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n);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bc408pt-&gt;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Add</a:t>
            </a:r>
            <a:r>
              <a:rPr lang="en-US" dirty="0" err="1">
                <a:solidFill>
                  <a:srgbClr val="0000FF"/>
                </a:solidFill>
                <a:latin typeface="Calibri"/>
              </a:rPr>
              <a:t>Property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(“ABSLENGTH”,             energy,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abslength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n);</a:t>
            </a:r>
          </a:p>
          <a:p>
            <a:pPr defTabSz="914400"/>
            <a:r>
              <a:rPr lang="en-US" dirty="0">
                <a:solidFill>
                  <a:srgbClr val="0000FF"/>
                </a:solidFill>
                <a:latin typeface="Calibri"/>
              </a:rPr>
              <a:t>matbc408-&gt;</a:t>
            </a:r>
            <a:r>
              <a:rPr lang="en-US" dirty="0" err="1">
                <a:solidFill>
                  <a:srgbClr val="0000FF"/>
                </a:solidFill>
                <a:latin typeface="Calibri"/>
              </a:rPr>
              <a:t>AddMaterialPropertiesTable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(bc408pt);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" y="3771027"/>
            <a:ext cx="4562324" cy="6074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128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G4MaterialPropertiesTable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92837"/>
              </p:ext>
            </p:extLst>
          </p:nvPr>
        </p:nvGraphicFramePr>
        <p:xfrm>
          <a:off x="457200" y="1417638"/>
          <a:ext cx="4124477" cy="4079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84551"/>
                <a:gridCol w="724355"/>
                <a:gridCol w="1215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QUANTITY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RINDEX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Double array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FASTCOMPONENT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Double array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SLOWCOMPONENT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Double array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Double array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MIEGH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Double array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SPECULARLOBECONSTANT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Double array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SPECULARSPIKECONSTANT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Double array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REFLECTIVITY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Double array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WLSABSLENGTH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Double array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WLSCOMPONENT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Double array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520846"/>
              </p:ext>
            </p:extLst>
          </p:nvPr>
        </p:nvGraphicFramePr>
        <p:xfrm>
          <a:off x="4886476" y="1417638"/>
          <a:ext cx="3628572" cy="3708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98524"/>
                <a:gridCol w="677333"/>
                <a:gridCol w="8527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QUANTITY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SCINTILLATIONYIELD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Double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RESOLUTIONSCALE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Double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SLOWTIMECONSTANT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Double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FASTTIMECONSTANT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Double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YIELDRATIO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Double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WLSTIMECONSTANT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Double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MIEHG_BACKWARD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Double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MIEHG_FORWARD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Double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MIEHG_FORWARD_RATIO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Double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5638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material-&gt;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GetIonisation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()-&gt;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SetMeanExcitationEnergy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Energy)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material-&gt;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GetIonisation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()-&gt;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SetBirksConstant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(value*mm/MeV);</a:t>
            </a:r>
          </a:p>
        </p:txBody>
      </p:sp>
    </p:spTree>
    <p:extLst>
      <p:ext uri="{BB962C8B-B14F-4D97-AF65-F5344CB8AC3E}">
        <p14:creationId xmlns:p14="http://schemas.microsoft.com/office/powerpoint/2010/main" val="19740778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77181"/>
          </a:xfrm>
        </p:spPr>
        <p:txBody>
          <a:bodyPr/>
          <a:lstStyle/>
          <a:p>
            <a:r>
              <a:rPr lang="en-US" sz="2000" dirty="0" smtClean="0"/>
              <a:t>A geometric entity is defined by using three classes:</a:t>
            </a:r>
          </a:p>
          <a:p>
            <a:r>
              <a:rPr lang="en-US" sz="2000" b="1" dirty="0" smtClean="0"/>
              <a:t>G4VSolid</a:t>
            </a:r>
            <a:r>
              <a:rPr lang="en-US" sz="2000" dirty="0" smtClean="0"/>
              <a:t>: The Shape (G4Box, G4Tubs, etc.)</a:t>
            </a:r>
          </a:p>
          <a:p>
            <a:r>
              <a:rPr lang="en-US" sz="2000" b="1" dirty="0" smtClean="0"/>
              <a:t>G4LogicalVolume</a:t>
            </a:r>
            <a:r>
              <a:rPr lang="en-US" sz="2000" dirty="0" smtClean="0"/>
              <a:t>: The Material and visualization features (water, color, etc.</a:t>
            </a:r>
            <a:r>
              <a:rPr lang="is-IS" sz="2000" dirty="0" smtClean="0"/>
              <a:t>)</a:t>
            </a:r>
          </a:p>
          <a:p>
            <a:r>
              <a:rPr lang="is-IS" sz="2000" b="1" dirty="0" smtClean="0"/>
              <a:t>G4VPhysicalVolume</a:t>
            </a:r>
            <a:r>
              <a:rPr lang="is-IS" sz="2000" dirty="0" smtClean="0"/>
              <a:t>: The spatial transformation (location, rotation, replicas, etc.)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59816"/>
              </p:ext>
            </p:extLst>
          </p:nvPr>
        </p:nvGraphicFramePr>
        <p:xfrm>
          <a:off x="2165049" y="3253618"/>
          <a:ext cx="5575904" cy="24383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63186"/>
                <a:gridCol w="4512718"/>
              </a:tblGrid>
              <a:tr h="289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Shape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Arguments in G4ABC(“Name”,arg1,</a:t>
                      </a:r>
                      <a:r>
                        <a:rPr lang="is-IS" sz="1400" dirty="0" smtClean="0"/>
                        <a:t>…,argN);</a:t>
                      </a:r>
                      <a:endParaRPr lang="en-US" sz="1400" dirty="0"/>
                    </a:p>
                  </a:txBody>
                  <a:tcPr/>
                </a:tc>
              </a:tr>
              <a:tr h="289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G4Box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Name,</a:t>
                      </a:r>
                      <a:r>
                        <a:rPr lang="en-US" sz="1400" baseline="0" dirty="0" smtClean="0"/>
                        <a:t> HLX, HLY, HLZ</a:t>
                      </a:r>
                      <a:endParaRPr lang="en-US" sz="1400" dirty="0"/>
                    </a:p>
                  </a:txBody>
                  <a:tcPr/>
                </a:tc>
              </a:tr>
              <a:tr h="289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G4Tubs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RMin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RMax</a:t>
                      </a:r>
                      <a:r>
                        <a:rPr lang="en-US" sz="1400" baseline="0" dirty="0" smtClean="0"/>
                        <a:t>, HL, </a:t>
                      </a:r>
                      <a:r>
                        <a:rPr lang="en-US" sz="1400" baseline="0" dirty="0" err="1" smtClean="0"/>
                        <a:t>SPhi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DPhi</a:t>
                      </a:r>
                      <a:endParaRPr lang="en-US" sz="1400" dirty="0"/>
                    </a:p>
                  </a:txBody>
                  <a:tcPr/>
                </a:tc>
              </a:tr>
              <a:tr h="289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G4Sphere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Name, </a:t>
                      </a:r>
                      <a:r>
                        <a:rPr lang="en-US" sz="1400" dirty="0" err="1" smtClean="0"/>
                        <a:t>RMin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RMax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SPhi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DPhi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STheta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DTheta</a:t>
                      </a:r>
                      <a:endParaRPr lang="en-US" sz="1400" dirty="0"/>
                    </a:p>
                  </a:txBody>
                  <a:tcPr/>
                </a:tc>
              </a:tr>
              <a:tr h="289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G4CutTubs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Name, </a:t>
                      </a:r>
                      <a:r>
                        <a:rPr lang="en-US" sz="1400" dirty="0" err="1" smtClean="0"/>
                        <a:t>RMin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RMax</a:t>
                      </a:r>
                      <a:r>
                        <a:rPr lang="en-US" sz="1400" dirty="0" smtClean="0"/>
                        <a:t>, HL, </a:t>
                      </a:r>
                      <a:r>
                        <a:rPr lang="en-US" sz="1400" dirty="0" err="1" smtClean="0"/>
                        <a:t>SPhi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DPhi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LowNorm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HighNorm</a:t>
                      </a:r>
                      <a:endParaRPr lang="en-US" sz="1400" dirty="0"/>
                    </a:p>
                  </a:txBody>
                  <a:tcPr/>
                </a:tc>
              </a:tr>
              <a:tr h="289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G4Cons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Name, RMin1,</a:t>
                      </a:r>
                      <a:r>
                        <a:rPr lang="en-US" sz="1400" baseline="0" dirty="0" smtClean="0"/>
                        <a:t> RMax1, RMin2, RMax2, HL, </a:t>
                      </a:r>
                      <a:r>
                        <a:rPr lang="en-US" sz="1400" baseline="0" dirty="0" err="1" smtClean="0"/>
                        <a:t>SPhi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DPhi</a:t>
                      </a:r>
                      <a:endParaRPr lang="en-US" sz="1400" dirty="0"/>
                    </a:p>
                  </a:txBody>
                  <a:tcPr/>
                </a:tc>
              </a:tr>
              <a:tr h="289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G4Para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Name, HLX, HLY,</a:t>
                      </a:r>
                      <a:r>
                        <a:rPr lang="en-US" sz="1400" baseline="0" dirty="0" smtClean="0"/>
                        <a:t> HLZ, Alpha, Theta, Phi</a:t>
                      </a:r>
                      <a:endParaRPr lang="en-US" sz="1400" dirty="0"/>
                    </a:p>
                  </a:txBody>
                  <a:tcPr/>
                </a:tc>
              </a:tr>
              <a:tr h="289465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And many more...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72144"/>
              </p:ext>
            </p:extLst>
          </p:nvPr>
        </p:nvGraphicFramePr>
        <p:xfrm>
          <a:off x="7600102" y="988470"/>
          <a:ext cx="1122983" cy="122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Bitmap Image" r:id="rId3" imgW="1809524" imgH="1971950" progId="PBrush">
                  <p:embed/>
                </p:oleObj>
              </mc:Choice>
              <mc:Fallback>
                <p:oleObj name="Bitmap Image" r:id="rId3" imgW="1809524" imgH="197195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102" y="988470"/>
                        <a:ext cx="1122983" cy="1223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41" y="705851"/>
            <a:ext cx="1030649" cy="89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1" y="4070048"/>
            <a:ext cx="1191273" cy="128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5" y="5398386"/>
            <a:ext cx="879159" cy="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35237" y="5773902"/>
            <a:ext cx="6249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#include “G4Box.hh”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G4Box* box = new G4Box(“</a:t>
            </a:r>
            <a:r>
              <a:rPr lang="en-US" sz="1400" dirty="0" err="1" smtClean="0">
                <a:latin typeface="Courier New"/>
                <a:cs typeface="Courier New"/>
              </a:rPr>
              <a:t>aBox</a:t>
            </a:r>
            <a:r>
              <a:rPr lang="en-US" sz="1400" dirty="0" smtClean="0">
                <a:latin typeface="Courier New"/>
                <a:cs typeface="Courier New"/>
              </a:rPr>
              <a:t>”, 0.5*cm, 1.*mm, 2.1*um);</a:t>
            </a:r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357587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08214" y="1981749"/>
            <a:ext cx="4115161" cy="1763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20000"/>
              </a:lnSpc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G4LogicalVolume(   G4VSolid* </a:t>
            </a:r>
            <a:r>
              <a:rPr lang="en-US" sz="1400" dirty="0" err="1">
                <a:solidFill>
                  <a:prstClr val="white"/>
                </a:solidFill>
                <a:latin typeface="Calibri"/>
              </a:rPr>
              <a:t>solido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, </a:t>
            </a:r>
          </a:p>
          <a:p>
            <a:pPr defTabSz="914400">
              <a:lnSpc>
                <a:spcPct val="120000"/>
              </a:lnSpc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G4Material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* material, </a:t>
            </a:r>
          </a:p>
          <a:p>
            <a:pPr defTabSz="914400">
              <a:lnSpc>
                <a:spcPct val="120000"/>
              </a:lnSpc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1400" dirty="0" err="1">
                <a:solidFill>
                  <a:prstClr val="white"/>
                </a:solidFill>
                <a:latin typeface="Calibri"/>
              </a:rPr>
              <a:t>const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G4String&amp; name, 			G4FieldManager* </a:t>
            </a:r>
            <a:r>
              <a:rPr lang="en-US" sz="1400" dirty="0" err="1">
                <a:solidFill>
                  <a:prstClr val="white"/>
                </a:solidFill>
                <a:latin typeface="Calibri"/>
              </a:rPr>
              <a:t>fieldMgr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= 0, 		G4VSensitiveDetector* </a:t>
            </a:r>
            <a:r>
              <a:rPr lang="en-US" sz="1400" dirty="0" err="1">
                <a:solidFill>
                  <a:prstClr val="white"/>
                </a:solidFill>
                <a:latin typeface="Calibri"/>
              </a:rPr>
              <a:t>SDetector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=0, </a:t>
            </a:r>
          </a:p>
          <a:p>
            <a:pPr defTabSz="914400">
              <a:lnSpc>
                <a:spcPct val="120000"/>
              </a:lnSpc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	G4UserLimits* </a:t>
            </a:r>
            <a:r>
              <a:rPr lang="en-US" sz="1400" dirty="0" err="1">
                <a:solidFill>
                  <a:prstClr val="white"/>
                </a:solidFill>
                <a:latin typeface="Calibri"/>
              </a:rPr>
              <a:t>ULimits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= 0);</a:t>
            </a:r>
          </a:p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3913" y="3987063"/>
            <a:ext cx="3731382" cy="1815882"/>
            <a:chOff x="2733524" y="4281714"/>
            <a:chExt cx="3731382" cy="1815882"/>
          </a:xfrm>
        </p:grpSpPr>
        <p:sp>
          <p:nvSpPr>
            <p:cNvPr id="19" name="Rounded Rectangle 18"/>
            <p:cNvSpPr/>
            <p:nvPr/>
          </p:nvSpPr>
          <p:spPr>
            <a:xfrm>
              <a:off x="2733524" y="4281714"/>
              <a:ext cx="3731382" cy="174171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33525" y="4281714"/>
              <a:ext cx="373138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G4PVPlacement(G4RotationMatrix* rot,</a:t>
              </a:r>
            </a:p>
            <a:p>
              <a:r>
                <a:rPr lang="en-US" sz="1400" dirty="0">
                  <a:solidFill>
                    <a:srgbClr val="FFFFFF"/>
                  </a:solidFill>
                </a:rPr>
                <a:t>	</a:t>
              </a:r>
              <a:r>
                <a:rPr lang="en-US" sz="1400" dirty="0" err="1" smtClean="0">
                  <a:solidFill>
                    <a:srgbClr val="FFFFFF"/>
                  </a:solidFill>
                </a:rPr>
                <a:t>const</a:t>
              </a:r>
              <a:r>
                <a:rPr lang="en-US" sz="1400" dirty="0" smtClean="0">
                  <a:solidFill>
                    <a:srgbClr val="FFFFFF"/>
                  </a:solidFill>
                </a:rPr>
                <a:t> G4ThreeVector  &amp;trans,</a:t>
              </a:r>
            </a:p>
            <a:p>
              <a:r>
                <a:rPr lang="en-US" sz="1400" dirty="0">
                  <a:solidFill>
                    <a:srgbClr val="FFFFFF"/>
                  </a:solidFill>
                </a:rPr>
                <a:t>	</a:t>
              </a:r>
              <a:r>
                <a:rPr lang="en-US" sz="1400" dirty="0" err="1" smtClean="0">
                  <a:solidFill>
                    <a:srgbClr val="FFFFFF"/>
                  </a:solidFill>
                </a:rPr>
                <a:t>const</a:t>
              </a:r>
              <a:r>
                <a:rPr lang="en-US" sz="1400" dirty="0" smtClean="0">
                  <a:solidFill>
                    <a:srgbClr val="FFFFFF"/>
                  </a:solidFill>
                </a:rPr>
                <a:t> G4String&amp; name,</a:t>
              </a:r>
            </a:p>
            <a:p>
              <a:r>
                <a:rPr lang="en-US" sz="1400" dirty="0">
                  <a:solidFill>
                    <a:srgbClr val="FFFFFF"/>
                  </a:solidFill>
                </a:rPr>
                <a:t>	</a:t>
              </a:r>
              <a:r>
                <a:rPr lang="en-US" sz="1400" dirty="0" smtClean="0">
                  <a:solidFill>
                    <a:srgbClr val="FFFFFF"/>
                  </a:solidFill>
                </a:rPr>
                <a:t>G4LogicalVolume* </a:t>
              </a:r>
              <a:r>
                <a:rPr lang="en-US" sz="1400" dirty="0" err="1" smtClean="0">
                  <a:solidFill>
                    <a:srgbClr val="FFFFFF"/>
                  </a:solidFill>
                </a:rPr>
                <a:t>logicalVolume</a:t>
              </a:r>
              <a:r>
                <a:rPr lang="en-US" sz="1400" dirty="0" smtClean="0">
                  <a:solidFill>
                    <a:srgbClr val="FFFFFF"/>
                  </a:solidFill>
                </a:rPr>
                <a:t>,</a:t>
              </a:r>
            </a:p>
            <a:p>
              <a:r>
                <a:rPr lang="en-US" sz="1400" dirty="0">
                  <a:solidFill>
                    <a:srgbClr val="FFFFFF"/>
                  </a:solidFill>
                </a:rPr>
                <a:t>	</a:t>
              </a:r>
              <a:r>
                <a:rPr lang="en-US" sz="1400" dirty="0" smtClean="0">
                  <a:solidFill>
                    <a:srgbClr val="FFFFFF"/>
                  </a:solidFill>
                </a:rPr>
                <a:t>G4VPhysicalVolume* </a:t>
              </a:r>
              <a:r>
                <a:rPr lang="en-US" sz="1400" dirty="0" err="1" smtClean="0">
                  <a:solidFill>
                    <a:srgbClr val="FFFFFF"/>
                  </a:solidFill>
                </a:rPr>
                <a:t>physMother</a:t>
              </a:r>
              <a:r>
                <a:rPr lang="en-US" sz="1400" dirty="0" smtClean="0">
                  <a:solidFill>
                    <a:srgbClr val="FFFFFF"/>
                  </a:solidFill>
                </a:rPr>
                <a:t>,</a:t>
              </a:r>
            </a:p>
            <a:p>
              <a:r>
                <a:rPr lang="en-US" sz="1400" dirty="0">
                  <a:solidFill>
                    <a:srgbClr val="FFFFFF"/>
                  </a:solidFill>
                </a:rPr>
                <a:t>	</a:t>
              </a:r>
              <a:r>
                <a:rPr lang="en-US" sz="1400" dirty="0" smtClean="0">
                  <a:solidFill>
                    <a:srgbClr val="FFFFFF"/>
                  </a:solidFill>
                </a:rPr>
                <a:t>G4bool many,</a:t>
              </a:r>
            </a:p>
            <a:p>
              <a:r>
                <a:rPr lang="en-US" sz="1400" dirty="0">
                  <a:solidFill>
                    <a:srgbClr val="FFFFFF"/>
                  </a:solidFill>
                </a:rPr>
                <a:t>	</a:t>
              </a:r>
              <a:r>
                <a:rPr lang="en-US" sz="1400" dirty="0" smtClean="0">
                  <a:solidFill>
                    <a:srgbClr val="FFFFFF"/>
                  </a:solidFill>
                </a:rPr>
                <a:t>G4int	</a:t>
              </a:r>
              <a:r>
                <a:rPr lang="en-US" sz="1400" dirty="0" err="1" smtClean="0">
                  <a:solidFill>
                    <a:srgbClr val="FFFFFF"/>
                  </a:solidFill>
                </a:rPr>
                <a:t>copyNo</a:t>
              </a:r>
              <a:r>
                <a:rPr lang="en-US" sz="1400" dirty="0" smtClean="0">
                  <a:solidFill>
                    <a:srgbClr val="FFFFFF"/>
                  </a:solidFill>
                </a:rPr>
                <a:t>,</a:t>
              </a:r>
            </a:p>
            <a:p>
              <a:r>
                <a:rPr lang="en-US" sz="1400" dirty="0">
                  <a:solidFill>
                    <a:srgbClr val="FFFFFF"/>
                  </a:solidFill>
                </a:rPr>
                <a:t>	</a:t>
              </a:r>
              <a:r>
                <a:rPr lang="en-US" sz="1400" dirty="0" smtClean="0">
                  <a:solidFill>
                    <a:srgbClr val="FFFFFF"/>
                  </a:solidFill>
                </a:rPr>
                <a:t>G4bool </a:t>
              </a:r>
              <a:r>
                <a:rPr lang="en-US" sz="1400" dirty="0" err="1" smtClean="0">
                  <a:solidFill>
                    <a:srgbClr val="FFFFFF"/>
                  </a:solidFill>
                </a:rPr>
                <a:t>surfaceCheck</a:t>
              </a:r>
              <a:r>
                <a:rPr lang="en-US" sz="1400" dirty="0" smtClean="0">
                  <a:solidFill>
                    <a:srgbClr val="FFFFFF"/>
                  </a:solidFill>
                </a:rPr>
                <a:t>=false);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76556" y="1717751"/>
            <a:ext cx="4070048" cy="3686078"/>
            <a:chOff x="2843808" y="764704"/>
            <a:chExt cx="6226181" cy="5638800"/>
          </a:xfrm>
        </p:grpSpPr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3377208" y="4269904"/>
              <a:ext cx="2514600" cy="1371600"/>
              <a:chOff x="3792" y="2640"/>
              <a:chExt cx="1584" cy="864"/>
            </a:xfrm>
          </p:grpSpPr>
          <p:sp>
            <p:nvSpPr>
              <p:cNvPr id="22" name="AutoShape 7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hangingPunct="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AutoShape 8"/>
              <p:cNvSpPr>
                <a:spLocks noChangeArrowheads="1"/>
              </p:cNvSpPr>
              <p:nvPr/>
            </p:nvSpPr>
            <p:spPr bwMode="auto">
              <a:xfrm>
                <a:off x="3792" y="2640"/>
                <a:ext cx="1584" cy="864"/>
              </a:xfrm>
              <a:prstGeom prst="cube">
                <a:avLst>
                  <a:gd name="adj" fmla="val 25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AutoShape 9"/>
              <p:cNvSpPr>
                <a:spLocks noChangeArrowheads="1"/>
              </p:cNvSpPr>
              <p:nvPr/>
            </p:nvSpPr>
            <p:spPr bwMode="auto">
              <a:xfrm rot="5400000">
                <a:off x="4344" y="3048"/>
                <a:ext cx="240" cy="288"/>
              </a:xfrm>
              <a:prstGeom prst="can">
                <a:avLst>
                  <a:gd name="adj" fmla="val 30000"/>
                </a:avLst>
              </a:prstGeom>
              <a:solidFill>
                <a:srgbClr val="CC00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hangingPunct="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AutoShape 10"/>
              <p:cNvSpPr>
                <a:spLocks noChangeArrowheads="1"/>
              </p:cNvSpPr>
              <p:nvPr/>
            </p:nvSpPr>
            <p:spPr bwMode="auto">
              <a:xfrm>
                <a:off x="4704" y="30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hangingPunct="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>
              <a:off x="3529608" y="1983904"/>
              <a:ext cx="533400" cy="5334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hangingPunct="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AutoShape 14"/>
            <p:cNvSpPr>
              <a:spLocks noChangeArrowheads="1"/>
            </p:cNvSpPr>
            <p:nvPr/>
          </p:nvSpPr>
          <p:spPr bwMode="auto">
            <a:xfrm>
              <a:off x="3377208" y="1374304"/>
              <a:ext cx="2514600" cy="1371600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AutoShape 15"/>
            <p:cNvSpPr>
              <a:spLocks noChangeArrowheads="1"/>
            </p:cNvSpPr>
            <p:nvPr/>
          </p:nvSpPr>
          <p:spPr bwMode="auto">
            <a:xfrm rot="5400000">
              <a:off x="4253508" y="2022004"/>
              <a:ext cx="381000" cy="457200"/>
            </a:xfrm>
            <a:prstGeom prst="can">
              <a:avLst>
                <a:gd name="adj" fmla="val 30000"/>
              </a:avLst>
            </a:prstGeom>
            <a:solidFill>
              <a:srgbClr val="CC00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hangingPunct="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AutoShape 16"/>
            <p:cNvSpPr>
              <a:spLocks noChangeArrowheads="1"/>
            </p:cNvSpPr>
            <p:nvPr/>
          </p:nvSpPr>
          <p:spPr bwMode="auto">
            <a:xfrm>
              <a:off x="4825008" y="1983904"/>
              <a:ext cx="533400" cy="5334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hangingPunct="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0" name="Group 22"/>
            <p:cNvGrpSpPr>
              <a:grpSpLocks/>
            </p:cNvGrpSpPr>
            <p:nvPr/>
          </p:nvGrpSpPr>
          <p:grpSpPr bwMode="auto">
            <a:xfrm>
              <a:off x="3377208" y="2822104"/>
              <a:ext cx="2514600" cy="1371600"/>
              <a:chOff x="3792" y="1728"/>
              <a:chExt cx="1584" cy="864"/>
            </a:xfrm>
          </p:grpSpPr>
          <p:sp>
            <p:nvSpPr>
              <p:cNvPr id="31" name="AutoShape 17"/>
              <p:cNvSpPr>
                <a:spLocks noChangeArrowheads="1"/>
              </p:cNvSpPr>
              <p:nvPr/>
            </p:nvSpPr>
            <p:spPr bwMode="auto">
              <a:xfrm>
                <a:off x="3888" y="2112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hangingPunct="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AutoShape 18"/>
              <p:cNvSpPr>
                <a:spLocks noChangeArrowheads="1"/>
              </p:cNvSpPr>
              <p:nvPr/>
            </p:nvSpPr>
            <p:spPr bwMode="auto">
              <a:xfrm>
                <a:off x="3792" y="1728"/>
                <a:ext cx="1584" cy="864"/>
              </a:xfrm>
              <a:prstGeom prst="cube">
                <a:avLst>
                  <a:gd name="adj" fmla="val 25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AutoShape 19"/>
              <p:cNvSpPr>
                <a:spLocks noChangeArrowheads="1"/>
              </p:cNvSpPr>
              <p:nvPr/>
            </p:nvSpPr>
            <p:spPr bwMode="auto">
              <a:xfrm rot="5400000">
                <a:off x="4344" y="2136"/>
                <a:ext cx="240" cy="288"/>
              </a:xfrm>
              <a:prstGeom prst="can">
                <a:avLst>
                  <a:gd name="adj" fmla="val 30000"/>
                </a:avLst>
              </a:prstGeom>
              <a:solidFill>
                <a:srgbClr val="CC00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hangingPunct="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AutoShape 20"/>
              <p:cNvSpPr>
                <a:spLocks noChangeArrowheads="1"/>
              </p:cNvSpPr>
              <p:nvPr/>
            </p:nvSpPr>
            <p:spPr bwMode="auto">
              <a:xfrm>
                <a:off x="4704" y="2112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hangingPunct="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5" name="Group 27"/>
            <p:cNvGrpSpPr>
              <a:grpSpLocks/>
            </p:cNvGrpSpPr>
            <p:nvPr/>
          </p:nvGrpSpPr>
          <p:grpSpPr bwMode="auto">
            <a:xfrm>
              <a:off x="3377208" y="1221904"/>
              <a:ext cx="2438400" cy="4648200"/>
              <a:chOff x="3792" y="720"/>
              <a:chExt cx="1536" cy="2928"/>
            </a:xfrm>
          </p:grpSpPr>
          <p:sp>
            <p:nvSpPr>
              <p:cNvPr id="36" name="Line 24"/>
              <p:cNvSpPr>
                <a:spLocks noChangeShapeType="1"/>
              </p:cNvSpPr>
              <p:nvPr/>
            </p:nvSpPr>
            <p:spPr bwMode="auto">
              <a:xfrm>
                <a:off x="3792" y="2352"/>
                <a:ext cx="1536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Line 25"/>
              <p:cNvSpPr>
                <a:spLocks noChangeShapeType="1"/>
              </p:cNvSpPr>
              <p:nvPr/>
            </p:nvSpPr>
            <p:spPr bwMode="auto">
              <a:xfrm flipV="1">
                <a:off x="4272" y="2016"/>
                <a:ext cx="624" cy="624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 flipV="1">
                <a:off x="4560" y="720"/>
                <a:ext cx="0" cy="2928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2843808" y="764704"/>
              <a:ext cx="3429000" cy="5638800"/>
            </a:xfrm>
            <a:prstGeom prst="cube">
              <a:avLst>
                <a:gd name="adj" fmla="val 28606"/>
              </a:avLst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6628140" y="3698403"/>
              <a:ext cx="2441849" cy="11430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en-US" sz="4400" kern="12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_tradnl" sz="24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World</a:t>
              </a:r>
              <a:endParaRPr lang="es-ES_tradnl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41" name="Title 1"/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6444208" y="1268760"/>
              <a:ext cx="2441848" cy="11430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 fontScale="550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en-US" sz="4400" kern="12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_tradnl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Daughters</a:t>
              </a:r>
              <a:endParaRPr lang="es-ES_tradnl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42" name="Straight Arrow Connector 41"/>
            <p:cNvCxnSpPr>
              <a:stCxn id="41" idx="2"/>
            </p:cNvCxnSpPr>
            <p:nvPr/>
          </p:nvCxnSpPr>
          <p:spPr>
            <a:xfrm flipH="1">
              <a:off x="5724128" y="2411760"/>
              <a:ext cx="1941004" cy="9452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40" idx="2"/>
            </p:cNvCxnSpPr>
            <p:nvPr/>
          </p:nvCxnSpPr>
          <p:spPr>
            <a:xfrm flipH="1">
              <a:off x="5434094" y="4841403"/>
              <a:ext cx="2414973" cy="14492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17126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C5F62-9BCC-D247-9E0D-B47479B6305B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CBD1E-390F-6649-B9E2-DE8E5231F37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96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in Geant4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86200" y="1524000"/>
            <a:ext cx="1981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</a:rPr>
              <a:t>Particle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29400" y="2743200"/>
            <a:ext cx="22860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</a:rPr>
              <a:t>G4ParticleDefinition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2743200"/>
            <a:ext cx="22860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</a:rPr>
              <a:t>G4DynamicParticle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2743200"/>
            <a:ext cx="22860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</a:rPr>
              <a:t>G4Track</a:t>
            </a:r>
          </a:p>
        </p:txBody>
      </p:sp>
      <p:cxnSp>
        <p:nvCxnSpPr>
          <p:cNvPr id="11" name="Elbow Connector 10"/>
          <p:cNvCxnSpPr>
            <a:stCxn id="7" idx="2"/>
            <a:endCxn id="10" idx="0"/>
          </p:cNvCxnSpPr>
          <p:nvPr/>
        </p:nvCxnSpPr>
        <p:spPr>
          <a:xfrm rot="5400000">
            <a:off x="3124200" y="990600"/>
            <a:ext cx="609600" cy="28956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2"/>
            <a:endCxn id="9" idx="0"/>
          </p:cNvCxnSpPr>
          <p:nvPr/>
        </p:nvCxnSpPr>
        <p:spPr>
          <a:xfrm rot="5400000">
            <a:off x="4572000" y="2438400"/>
            <a:ext cx="609600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2"/>
            <a:endCxn id="8" idx="0"/>
          </p:cNvCxnSpPr>
          <p:nvPr/>
        </p:nvCxnSpPr>
        <p:spPr>
          <a:xfrm rot="16200000" flipH="1">
            <a:off x="6019800" y="990600"/>
            <a:ext cx="609600" cy="28956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952500" y="3886200"/>
            <a:ext cx="2057400" cy="236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Position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Geometrical information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48100" y="3886200"/>
            <a:ext cx="2057400" cy="236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Momenta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Energy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Spin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Etc.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43700" y="3886200"/>
            <a:ext cx="2057400" cy="236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Charge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Mass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Live time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Decay channels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81200" y="3352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76800" y="3352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72400" y="3352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2891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C5F62-9BCC-D247-9E0D-B47479B6305B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CBD1E-390F-6649-B9E2-DE8E5231F37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217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G4VUserPrimaryGeneratorAction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consider two types of generators:</a:t>
            </a:r>
          </a:p>
          <a:p>
            <a:pPr lvl="1"/>
            <a:r>
              <a:rPr lang="en-US" dirty="0" smtClean="0"/>
              <a:t>G4ParticleGun.</a:t>
            </a:r>
          </a:p>
          <a:p>
            <a:pPr lvl="1"/>
            <a:r>
              <a:rPr lang="en-US" dirty="0" smtClean="0"/>
              <a:t>G4GeneralParticleSource.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users must to create a class inherit from G4VUserPrimaryGeneratorAction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515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G4ParticleGun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49324"/>
          </a:xfrm>
        </p:spPr>
        <p:txBody>
          <a:bodyPr/>
          <a:lstStyle/>
          <a:p>
            <a:r>
              <a:rPr lang="en-US" sz="2000" dirty="0" smtClean="0"/>
              <a:t>It is an implementation of G4VPrimaryGenerator</a:t>
            </a:r>
          </a:p>
          <a:p>
            <a:r>
              <a:rPr lang="en-US" sz="2000" dirty="0" smtClean="0"/>
              <a:t>It does not provide a kind of default particle source, but all the tools to personalize one.</a:t>
            </a:r>
          </a:p>
          <a:p>
            <a:r>
              <a:rPr lang="en-US" sz="2000" dirty="0" smtClean="0"/>
              <a:t>It can be used as many times as required.</a:t>
            </a:r>
          </a:p>
          <a:p>
            <a:r>
              <a:rPr lang="en-US" sz="2000" dirty="0" smtClean="0"/>
              <a:t>All information regarding the particle must to be set by hand: position, momentum, energy, etc.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373508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 smtClean="0"/>
              <a:t>G4GeneralParticleSource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4708676"/>
            <a:ext cx="8229600" cy="214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It is an implementation of G4VPrimaryGenerator</a:t>
            </a:r>
          </a:p>
          <a:p>
            <a:r>
              <a:rPr lang="en-US" sz="2000" dirty="0" smtClean="0"/>
              <a:t>It allows to define complex sources via commands</a:t>
            </a:r>
          </a:p>
          <a:p>
            <a:r>
              <a:rPr lang="en-US" sz="2000" dirty="0" smtClean="0">
                <a:hlinkClick r:id="rId2"/>
              </a:rPr>
              <a:t>http://reat.space.qinetiq.com/gps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090522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87800" cy="4525963"/>
          </a:xfrm>
        </p:spPr>
        <p:txBody>
          <a:bodyPr/>
          <a:lstStyle/>
          <a:p>
            <a:r>
              <a:rPr lang="en-US" sz="2000" dirty="0" smtClean="0"/>
              <a:t>G4ParticleGun</a:t>
            </a:r>
          </a:p>
          <a:p>
            <a:r>
              <a:rPr lang="en-US" sz="2000" dirty="0" smtClean="0"/>
              <a:t>Simple</a:t>
            </a:r>
          </a:p>
          <a:p>
            <a:r>
              <a:rPr lang="en-US" sz="2000" dirty="0" smtClean="0"/>
              <a:t>One particle at once</a:t>
            </a:r>
          </a:p>
          <a:p>
            <a:r>
              <a:rPr lang="en-US" sz="2000" dirty="0" smtClean="0"/>
              <a:t>Easy to manipulate</a:t>
            </a:r>
          </a:p>
          <a:p>
            <a:r>
              <a:rPr lang="en-US" sz="2000" dirty="0" smtClean="0"/>
              <a:t>Flexible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61076" y="1600200"/>
            <a:ext cx="398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G4GeneralParticleSource</a:t>
            </a:r>
          </a:p>
          <a:p>
            <a:r>
              <a:rPr lang="en-US" sz="2000" dirty="0" smtClean="0"/>
              <a:t>Powerful</a:t>
            </a:r>
          </a:p>
          <a:p>
            <a:r>
              <a:rPr lang="en-US" sz="2000" dirty="0" smtClean="0"/>
              <a:t>Controlled via commands</a:t>
            </a:r>
          </a:p>
          <a:p>
            <a:r>
              <a:rPr lang="en-US" sz="2000" dirty="0" smtClean="0"/>
              <a:t>Allow to create distributions on surfaces or in volumes</a:t>
            </a:r>
          </a:p>
          <a:p>
            <a:r>
              <a:rPr lang="en-US" sz="2000" dirty="0" smtClean="0"/>
              <a:t>Biasing in energy, direction and position via user-defined histograms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599" y="4844143"/>
            <a:ext cx="8141305" cy="143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Particle source from a volume or surface? Use GPS</a:t>
            </a:r>
          </a:p>
          <a:p>
            <a:r>
              <a:rPr lang="en-US" sz="2000" dirty="0" smtClean="0"/>
              <a:t>Complex distributions? Use GPS</a:t>
            </a:r>
          </a:p>
          <a:p>
            <a:r>
              <a:rPr lang="en-US" sz="2000" dirty="0" smtClean="0"/>
              <a:t>Flexibility (e.g. phase space)? Use </a:t>
            </a:r>
            <a:r>
              <a:rPr lang="en-US" sz="2000" dirty="0" err="1" smtClean="0"/>
              <a:t>ParticleGun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89081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G4VUserPrimaryGeneratorAction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85344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#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ifndef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PrimaryGeneratorAction_h</a:t>
            </a:r>
            <a:endParaRPr lang="en-US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#define 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PrimaryGeneratorAction_h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1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#include "G4VUserPrimaryGeneratorAction.hh”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class G4ParticleGun;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class G4Event;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class 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PrimaryGeneratorAction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: public G4VUserPrimaryGeneratorAction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	public: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 		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PrimaryGeneratorAction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 		~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PrimaryGeneratorAction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 		void </a:t>
            </a:r>
            <a:r>
              <a:rPr lang="en-US" dirty="0" err="1">
                <a:solidFill>
                  <a:srgbClr val="0000FF"/>
                </a:solidFill>
                <a:latin typeface="Courier New"/>
                <a:cs typeface="Courier New"/>
              </a:rPr>
              <a:t>GeneratePrimaries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(G4Event*);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	private: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		G4ParticleGun* </a:t>
            </a:r>
            <a:r>
              <a:rPr lang="en-US" dirty="0" err="1">
                <a:solidFill>
                  <a:srgbClr val="0000FF"/>
                </a:solidFill>
                <a:latin typeface="Courier New"/>
                <a:cs typeface="Courier New"/>
              </a:rPr>
              <a:t>fparticleGun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};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#endif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2624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G4VUserPrimaryGeneratorAction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85344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#include “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PrimaryGeneratorAction.hh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”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#include “G4Event.hh”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#include “G4ParticleGun.hh”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#include “G4ParticleTable.hh”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#include “G4ParticleDefinition.hh”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#include “G4SysteOfUnits.hh”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#include “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globals.hh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”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914400"/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PrimaryGeneratorAction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::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PrimaryGeneratorAction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() 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	</a:t>
            </a:r>
            <a:r>
              <a:rPr lang="en-US" dirty="0" err="1">
                <a:solidFill>
                  <a:srgbClr val="0000FF"/>
                </a:solidFill>
                <a:latin typeface="Courier New"/>
                <a:cs typeface="Courier New"/>
              </a:rPr>
              <a:t>fparticleGun</a:t>
            </a: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= new G4ParticleGun(</a:t>
            </a: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1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	</a:t>
            </a:r>
            <a:r>
              <a:rPr lang="fr-FR" dirty="0">
                <a:solidFill>
                  <a:prstClr val="black"/>
                </a:solidFill>
                <a:latin typeface="Courier New"/>
                <a:cs typeface="Courier New"/>
              </a:rPr>
              <a:t>G4ParticleTable* pt = </a:t>
            </a:r>
          </a:p>
          <a:p>
            <a:pPr defTabSz="914400"/>
            <a:r>
              <a:rPr lang="fr-FR" dirty="0">
                <a:solidFill>
                  <a:prstClr val="black"/>
                </a:solidFill>
                <a:latin typeface="Courier New"/>
                <a:cs typeface="Courier New"/>
              </a:rPr>
              <a:t>		G4ParticleTable::</a:t>
            </a:r>
            <a:r>
              <a:rPr lang="fr-FR" dirty="0" err="1">
                <a:solidFill>
                  <a:prstClr val="black"/>
                </a:solidFill>
                <a:latin typeface="Courier New"/>
                <a:cs typeface="Courier New"/>
              </a:rPr>
              <a:t>GetParticleTable</a:t>
            </a:r>
            <a:r>
              <a:rPr lang="fr-FR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</a:p>
          <a:p>
            <a:pPr defTabSz="914400"/>
            <a:r>
              <a:rPr lang="fr-FR" dirty="0">
                <a:solidFill>
                  <a:prstClr val="black"/>
                </a:solidFill>
                <a:latin typeface="Courier New"/>
                <a:cs typeface="Courier New"/>
              </a:rPr>
              <a:t>  	G4ParticleDefinition* </a:t>
            </a:r>
            <a:r>
              <a:rPr lang="fr-FR" dirty="0" err="1">
                <a:solidFill>
                  <a:prstClr val="black"/>
                </a:solidFill>
                <a:latin typeface="Courier New"/>
                <a:cs typeface="Courier New"/>
              </a:rPr>
              <a:t>particle</a:t>
            </a:r>
            <a:r>
              <a:rPr lang="fr-FR" dirty="0">
                <a:solidFill>
                  <a:prstClr val="black"/>
                </a:solidFill>
                <a:latin typeface="Courier New"/>
                <a:cs typeface="Courier New"/>
              </a:rPr>
              <a:t> = </a:t>
            </a:r>
          </a:p>
          <a:p>
            <a:pPr defTabSz="914400"/>
            <a:r>
              <a:rPr lang="fr-FR" dirty="0">
                <a:solidFill>
                  <a:prstClr val="black"/>
                </a:solidFill>
                <a:latin typeface="Courier New"/>
                <a:cs typeface="Courier New"/>
              </a:rPr>
              <a:t>		pt-&gt;</a:t>
            </a:r>
            <a:r>
              <a:rPr lang="fr-FR" dirty="0" err="1">
                <a:solidFill>
                  <a:prstClr val="black"/>
                </a:solidFill>
                <a:latin typeface="Courier New"/>
                <a:cs typeface="Courier New"/>
              </a:rPr>
              <a:t>FindParticle</a:t>
            </a:r>
            <a:r>
              <a:rPr lang="fr-FR" dirty="0">
                <a:solidFill>
                  <a:prstClr val="black"/>
                </a:solidFill>
                <a:latin typeface="Courier New"/>
                <a:cs typeface="Courier New"/>
              </a:rPr>
              <a:t>("proton");</a:t>
            </a:r>
          </a:p>
          <a:p>
            <a:pPr defTabSz="914400"/>
            <a:r>
              <a:rPr lang="fr-FR" dirty="0">
                <a:solidFill>
                  <a:prstClr val="black"/>
                </a:solidFill>
                <a:latin typeface="Courier New"/>
                <a:cs typeface="Courier New"/>
              </a:rPr>
              <a:t>	f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particleGun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-&gt;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SetParticleDefinition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(particle);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 	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fparticleGun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-&gt;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SetParticleMomentumDirection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( 			G4ThreeVector(0.,0.,1.));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 	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fparticleGun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-&gt;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SetParticleEnergy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(3.0*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GeV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...</a:t>
            </a:r>
            <a:endParaRPr lang="fr-FR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3839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G4VUserPrimaryGeneratorAction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...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914400"/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PrimaryGeneratorAction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::~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PrimaryGeneratorAction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() 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 delete 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fparticleGun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914400"/>
            <a:r>
              <a:rPr lang="fi-FI" dirty="0" err="1">
                <a:solidFill>
                  <a:prstClr val="black"/>
                </a:solidFill>
                <a:latin typeface="Courier New"/>
                <a:cs typeface="Courier New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PrimaryGeneratorAction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::</a:t>
            </a:r>
            <a:r>
              <a:rPr lang="en-US" dirty="0" err="1">
                <a:solidFill>
                  <a:srgbClr val="0000FF"/>
                </a:solidFill>
                <a:latin typeface="Courier New"/>
                <a:cs typeface="Courier New"/>
              </a:rPr>
              <a:t>GeneratePrimaries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	G4Event* 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anEvent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) 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	// Solo 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envía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un proton de 3 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GeV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sobre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el 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eje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 z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fparticleGun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-&gt;</a:t>
            </a:r>
            <a:r>
              <a:rPr lang="en-US" dirty="0" err="1">
                <a:solidFill>
                  <a:prstClr val="black"/>
                </a:solidFill>
                <a:latin typeface="Courier New"/>
                <a:cs typeface="Courier New"/>
              </a:rPr>
              <a:t>SetParticlePosition</a:t>
            </a:r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(G4ThreeVector());</a:t>
            </a:r>
          </a:p>
          <a:p>
            <a:pPr defTabSz="914400"/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	</a:t>
            </a:r>
            <a:r>
              <a:rPr lang="en-US" dirty="0" err="1">
                <a:solidFill>
                  <a:srgbClr val="0000FF"/>
                </a:solidFill>
                <a:latin typeface="Courier New"/>
                <a:cs typeface="Courier New"/>
              </a:rPr>
              <a:t>fparticleGun</a:t>
            </a: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-&gt;</a:t>
            </a:r>
            <a:r>
              <a:rPr lang="en-US" dirty="0" err="1">
                <a:solidFill>
                  <a:srgbClr val="0000FF"/>
                </a:solidFill>
                <a:latin typeface="Courier New"/>
                <a:cs typeface="Courier New"/>
              </a:rPr>
              <a:t>GeneratePrimaryVertex</a:t>
            </a: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urier New"/>
                <a:cs typeface="Courier New"/>
              </a:rPr>
              <a:t>anEvent</a:t>
            </a: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);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40511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C5F62-9BCC-D247-9E0D-B47479B6305B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CBD1E-390F-6649-B9E2-DE8E5231F37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9469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is the physics list?</a:t>
            </a:r>
          </a:p>
          <a:p>
            <a:pPr lvl="1"/>
            <a:r>
              <a:rPr lang="en-US" sz="2000" dirty="0" smtClean="0"/>
              <a:t>The physics list is the class that contains all the particles, physical process and production threshold required for a simulation.</a:t>
            </a:r>
          </a:p>
          <a:p>
            <a:pPr lvl="1"/>
            <a:r>
              <a:rPr lang="en-US" sz="2000" dirty="0" smtClean="0"/>
              <a:t>It establish how and when to call the physics in a flexible way.</a:t>
            </a:r>
          </a:p>
          <a:p>
            <a:r>
              <a:rPr lang="en-US" sz="2400" dirty="0" smtClean="0"/>
              <a:t>The physics is everywhere. </a:t>
            </a:r>
            <a:r>
              <a:rPr lang="en-US" sz="2400" dirty="0"/>
              <a:t>Why </a:t>
            </a:r>
            <a:r>
              <a:rPr lang="en-US" sz="2400" dirty="0" smtClean="0"/>
              <a:t>don’t </a:t>
            </a:r>
            <a:r>
              <a:rPr lang="en-US" sz="2400" dirty="0"/>
              <a:t>offer a default physics list? </a:t>
            </a:r>
            <a:endParaRPr lang="en-US" sz="2400" dirty="0" smtClean="0"/>
          </a:p>
          <a:p>
            <a:pPr lvl="1"/>
            <a:r>
              <a:rPr lang="en-US" sz="2000" dirty="0" smtClean="0"/>
              <a:t>1 There exist a large amount of physical models and approximations</a:t>
            </a:r>
          </a:p>
          <a:p>
            <a:pPr lvl="1"/>
            <a:r>
              <a:rPr lang="en-US" sz="2000" dirty="0" smtClean="0"/>
              <a:t>2 The computational effort would be excessive </a:t>
            </a:r>
          </a:p>
          <a:p>
            <a:pPr lvl="1"/>
            <a:r>
              <a:rPr lang="en-US" sz="2000" dirty="0" smtClean="0"/>
              <a:t>3 Not all the applications need all particles or process that Geant4 offer. e.g. Medical applications (E&lt;500MeV) versus high energy applications (</a:t>
            </a:r>
            <a:r>
              <a:rPr lang="en-US" sz="2000" dirty="0" err="1" smtClean="0"/>
              <a:t>E~TeV</a:t>
            </a:r>
            <a:r>
              <a:rPr lang="en-US" sz="20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063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97514" cy="4525963"/>
          </a:xfrm>
        </p:spPr>
        <p:txBody>
          <a:bodyPr/>
          <a:lstStyle/>
          <a:p>
            <a:r>
              <a:rPr lang="en-US" sz="2000" dirty="0" smtClean="0"/>
              <a:t>What Geant4 offers:</a:t>
            </a:r>
          </a:p>
          <a:p>
            <a:r>
              <a:rPr lang="en-US" sz="2000" dirty="0" smtClean="0"/>
              <a:t>Electromagnetic physics</a:t>
            </a:r>
          </a:p>
          <a:p>
            <a:pPr lvl="1"/>
            <a:r>
              <a:rPr lang="en-US" sz="1600" dirty="0" smtClean="0"/>
              <a:t>Standard (~1 </a:t>
            </a:r>
            <a:r>
              <a:rPr lang="en-US" sz="1600" dirty="0" err="1" smtClean="0"/>
              <a:t>keV</a:t>
            </a:r>
            <a:r>
              <a:rPr lang="en-US" sz="1600" dirty="0" smtClean="0"/>
              <a:t> - ~</a:t>
            </a:r>
            <a:r>
              <a:rPr lang="en-US" sz="1600" dirty="0" err="1" smtClean="0"/>
              <a:t>PeV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Low energy (250 </a:t>
            </a:r>
            <a:r>
              <a:rPr lang="en-US" sz="1600" dirty="0" err="1" smtClean="0"/>
              <a:t>eV</a:t>
            </a:r>
            <a:r>
              <a:rPr lang="en-US" sz="1600" dirty="0" smtClean="0"/>
              <a:t> up to ~</a:t>
            </a:r>
            <a:r>
              <a:rPr lang="en-US" sz="1600" dirty="0" err="1" smtClean="0"/>
              <a:t>PeV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optical photons (visible spectra)</a:t>
            </a:r>
          </a:p>
          <a:p>
            <a:pPr lvl="1"/>
            <a:r>
              <a:rPr lang="en-US" sz="1600" dirty="0" smtClean="0"/>
              <a:t>Geant4DNA (down to ~</a:t>
            </a:r>
            <a:r>
              <a:rPr lang="en-US" sz="1600" dirty="0" err="1" smtClean="0"/>
              <a:t>eV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Weak interaction physics</a:t>
            </a:r>
          </a:p>
          <a:p>
            <a:pPr lvl="1"/>
            <a:r>
              <a:rPr lang="en-US" sz="1600" dirty="0" smtClean="0"/>
              <a:t>Decay of subatomic particles</a:t>
            </a:r>
          </a:p>
          <a:p>
            <a:pPr lvl="1"/>
            <a:r>
              <a:rPr lang="en-US" sz="1600" dirty="0" smtClean="0"/>
              <a:t>Radioactive decay of the nuclei</a:t>
            </a:r>
          </a:p>
          <a:p>
            <a:r>
              <a:rPr lang="en-US" sz="2000" dirty="0" smtClean="0"/>
              <a:t>Hadron physics</a:t>
            </a:r>
          </a:p>
          <a:p>
            <a:pPr lvl="1"/>
            <a:r>
              <a:rPr lang="en-US" sz="1600" dirty="0" smtClean="0"/>
              <a:t>Strong force up to ~</a:t>
            </a:r>
            <a:r>
              <a:rPr lang="en-US" sz="1600" dirty="0" err="1" smtClean="0"/>
              <a:t>TeV</a:t>
            </a:r>
            <a:endParaRPr lang="en-US" sz="1600" dirty="0"/>
          </a:p>
          <a:p>
            <a:pPr lvl="1"/>
            <a:r>
              <a:rPr lang="en-US" sz="1600" dirty="0" smtClean="0"/>
              <a:t>electro-nuclear and gamma-nuclear from 10 MeV - ~</a:t>
            </a:r>
            <a:r>
              <a:rPr lang="en-US" sz="1600" dirty="0" err="1" smtClean="0"/>
              <a:t>TeV</a:t>
            </a:r>
            <a:endParaRPr lang="en-US" sz="1600" dirty="0" smtClean="0"/>
          </a:p>
          <a:p>
            <a:r>
              <a:rPr lang="en-US" sz="2000" dirty="0" smtClean="0"/>
              <a:t>Parameterized physics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FCFM-BUAP, Puebla, </a:t>
            </a:r>
            <a:r>
              <a:rPr lang="en-US" dirty="0" err="1" smtClean="0"/>
              <a:t>Pue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54714" y="1600200"/>
            <a:ext cx="49844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For medical applications the electromagnetic physics is almost enough. It offers models for</a:t>
            </a:r>
          </a:p>
          <a:p>
            <a:r>
              <a:rPr lang="en-US" sz="2000" dirty="0" smtClean="0"/>
              <a:t>Photon interaction</a:t>
            </a:r>
          </a:p>
          <a:p>
            <a:pPr lvl="1"/>
            <a:r>
              <a:rPr lang="en-US" sz="1600" dirty="0" smtClean="0"/>
              <a:t>Compton, photoelectric, gamma conversion, Rayleigh scattering, etc.</a:t>
            </a:r>
          </a:p>
          <a:p>
            <a:r>
              <a:rPr lang="en-US" sz="2000" dirty="0" smtClean="0"/>
              <a:t>Electron and positron interactions</a:t>
            </a:r>
          </a:p>
          <a:p>
            <a:pPr lvl="1"/>
            <a:r>
              <a:rPr lang="en-US" sz="1600" dirty="0" smtClean="0"/>
              <a:t>Multiple scattering, stopping, bremsstrahlung, etc.</a:t>
            </a:r>
          </a:p>
          <a:p>
            <a:r>
              <a:rPr lang="en-US" sz="2000" dirty="0" smtClean="0"/>
              <a:t>Proton and neutron interaction</a:t>
            </a:r>
          </a:p>
          <a:p>
            <a:pPr marL="742950" lvl="2" indent="-342900"/>
            <a:r>
              <a:rPr lang="en-US" sz="1600" dirty="0"/>
              <a:t>Stopping via Bethe-Bloch, multiple scattering models</a:t>
            </a:r>
            <a:r>
              <a:rPr lang="en-US" sz="1600" dirty="0" smtClean="0"/>
              <a:t>.</a:t>
            </a:r>
          </a:p>
          <a:p>
            <a:r>
              <a:rPr lang="en-US" sz="2000" dirty="0" smtClean="0"/>
              <a:t>In addition, we can use radioactive decay for radionuclides.</a:t>
            </a:r>
          </a:p>
          <a:p>
            <a:r>
              <a:rPr lang="en-US" sz="2000" dirty="0" smtClean="0"/>
              <a:t>And Cerenkov, Scintillation, Absorption, etc. for optical photons.</a:t>
            </a:r>
          </a:p>
        </p:txBody>
      </p:sp>
    </p:spTree>
    <p:extLst>
      <p:ext uri="{BB962C8B-B14F-4D97-AF65-F5344CB8AC3E}">
        <p14:creationId xmlns:p14="http://schemas.microsoft.com/office/powerpoint/2010/main" val="14828473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34" y="1071147"/>
            <a:ext cx="622783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hu-HU" sz="1000" dirty="0">
                <a:solidFill>
                  <a:srgbClr val="FFFFFF"/>
                </a:solidFill>
                <a:latin typeface="Courier New"/>
                <a:cs typeface="Courier New"/>
              </a:rPr>
              <a:t>void MyPh</a:t>
            </a:r>
            <a:r>
              <a:rPr lang="hu-HU" sz="1000" dirty="0">
                <a:solidFill>
                  <a:prstClr val="black"/>
                </a:solidFill>
                <a:latin typeface="Courier New"/>
                <a:cs typeface="Courier New"/>
              </a:rPr>
              <a:t>ysicsList::ConstructParIcle() 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{</a:t>
            </a:r>
          </a:p>
          <a:p>
            <a:pPr defTabSz="914400"/>
            <a:r>
              <a:rPr lang="es-ES_tradnl" sz="1000" dirty="0">
                <a:solidFill>
                  <a:prstClr val="black"/>
                </a:solidFill>
                <a:latin typeface="Courier New"/>
                <a:cs typeface="Courier New"/>
              </a:rPr>
              <a:t>   </a:t>
            </a:r>
            <a:r>
              <a:rPr lang="en-US" sz="1000" dirty="0">
                <a:solidFill>
                  <a:srgbClr val="FFFFFF"/>
                </a:solidFill>
                <a:latin typeface="Courier New"/>
                <a:cs typeface="Courier New"/>
              </a:rPr>
              <a:t>G4Ele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ctron::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ElectronDefinition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</a:t>
            </a:r>
            <a:r>
              <a:rPr lang="en-US" sz="1000" dirty="0">
                <a:solidFill>
                  <a:srgbClr val="FFFFFF"/>
                </a:solidFill>
                <a:latin typeface="Courier New"/>
                <a:cs typeface="Courier New"/>
              </a:rPr>
              <a:t>G4Pr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oton::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ProtonDefinition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</a:t>
            </a:r>
            <a:r>
              <a:rPr lang="en-US" sz="1000" dirty="0">
                <a:solidFill>
                  <a:srgbClr val="FFFFFF"/>
                </a:solidFill>
                <a:latin typeface="Courier New"/>
                <a:cs typeface="Courier New"/>
              </a:rPr>
              <a:t>G4N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eutron::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NeutronDefinition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</a:t>
            </a:r>
            <a:r>
              <a:rPr lang="en-US" sz="1000" dirty="0">
                <a:solidFill>
                  <a:srgbClr val="FFFFFF"/>
                </a:solidFill>
                <a:latin typeface="Courier New"/>
                <a:cs typeface="Courier New"/>
              </a:rPr>
              <a:t>G4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Gamma::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GammaDefinition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...</a:t>
            </a:r>
          </a:p>
          <a:p>
            <a:pPr defTabSz="914400"/>
            <a:r>
              <a:rPr lang="en-US" sz="1000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</a:p>
          <a:p>
            <a:pPr defTabSz="914400"/>
            <a:r>
              <a:rPr lang="en-US" sz="1000" dirty="0">
                <a:solidFill>
                  <a:srgbClr val="FFFFFF"/>
                </a:solidFill>
                <a:latin typeface="Courier New"/>
                <a:cs typeface="Courier New"/>
              </a:rPr>
              <a:t>vo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id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MyPhysicsList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::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ConstructProcess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 {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AddTransportation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ContructEM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ConstructGeneral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void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MyPhysicsList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::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ConstructEm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 {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G4PhysicsListHelper*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ph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=G4PhysicsListHelper::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GetPhysicsListHelper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theParticleIterator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-&gt;reset();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whie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 (*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theParticleIterator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)() ) {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G4ParticleDefinition *particle = new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theParticleDefinition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-&gt;value();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if ( p == G4Gamma::Gamma() ) {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	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ph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-&gt;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RegisterProcess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(new G4GammaConversion(), particle);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	... // </a:t>
            </a:r>
            <a:r>
              <a:rPr lang="en-US" sz="1000" dirty="0" smtClean="0">
                <a:solidFill>
                  <a:prstClr val="black"/>
                </a:solidFill>
                <a:latin typeface="Courier New"/>
                <a:cs typeface="Courier New"/>
              </a:rPr>
              <a:t>Add more process</a:t>
            </a:r>
            <a:endParaRPr lang="en-US" sz="1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}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// </a:t>
            </a:r>
            <a:r>
              <a:rPr lang="en-US" sz="1000" dirty="0" smtClean="0">
                <a:solidFill>
                  <a:prstClr val="black"/>
                </a:solidFill>
                <a:latin typeface="Courier New"/>
                <a:cs typeface="Courier New"/>
              </a:rPr>
              <a:t>Repeat add process for each particle</a:t>
            </a:r>
            <a:endParaRPr lang="en-US" sz="1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}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void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MyPhysicsList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::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ConstructGeneral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 {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G4PhysicsListHelper*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ph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= new G4PhysicsListHelper::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GetPhysicsListHelper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G4Decay*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theDecay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= new G4Decay();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theParticleIterator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-&gt;reset();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while( (*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theParticleIterator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)()) {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G4ParticleDefinition* particle =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theParticleIterator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-&gt;value();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if (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theDecayProcess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-&gt;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IsApplicable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(*particle) ) {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	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ph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-&gt;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RegisterProcess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theDecayProcess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, particle);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}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  </a:t>
            </a:r>
            <a:r>
              <a:rPr lang="en-US" sz="1000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} // </a:t>
            </a:r>
            <a:r>
              <a:rPr lang="en-US" sz="1000" dirty="0" smtClean="0">
                <a:solidFill>
                  <a:prstClr val="black"/>
                </a:solidFill>
                <a:latin typeface="Courier New"/>
                <a:cs typeface="Courier New"/>
              </a:rPr>
              <a:t>M</a:t>
            </a:r>
            <a:r>
              <a:rPr lang="en-US" sz="1000" dirty="0" smtClean="0">
                <a:solidFill>
                  <a:schemeClr val="bg1"/>
                </a:solidFill>
                <a:latin typeface="Courier New"/>
                <a:cs typeface="Courier New"/>
              </a:rPr>
              <a:t>ore ph</a:t>
            </a:r>
            <a:r>
              <a:rPr lang="en-US" sz="1000" dirty="0" smtClean="0">
                <a:solidFill>
                  <a:prstClr val="black"/>
                </a:solidFill>
                <a:latin typeface="Courier New"/>
                <a:cs typeface="Courier New"/>
              </a:rPr>
              <a:t>ysics</a:t>
            </a:r>
            <a:endParaRPr lang="en-US" sz="1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0496" y="1236791"/>
            <a:ext cx="40930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void 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MyPhysicsList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::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SetCuts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() {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fdefaultCutValue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 = 0.7 * mm;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SetCutValue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defaultCutValue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, “gamma”);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SetCutValue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defaultCutValue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, “e-”);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SetCutValue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defaultCutValue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, “e+”);</a:t>
            </a:r>
          </a:p>
          <a:p>
            <a:pPr defTabSz="914400"/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	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SetCutValue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urier New"/>
                <a:cs typeface="Courier New"/>
              </a:rPr>
              <a:t>defaultCutValue</a:t>
            </a:r>
            <a:r>
              <a:rPr lang="en-US" sz="1000" dirty="0">
                <a:solidFill>
                  <a:prstClr val="black"/>
                </a:solidFill>
                <a:latin typeface="Courier New"/>
                <a:cs typeface="Courier New"/>
              </a:rPr>
              <a:t>, “proton”);</a:t>
            </a:r>
          </a:p>
          <a:p>
            <a:pPr defTabSz="914400"/>
            <a:r>
              <a:rPr lang="en-US" sz="1000" dirty="0" smtClean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lang="en-US" sz="1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0190" y="1236791"/>
            <a:ext cx="4233334" cy="15269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1" y="3991428"/>
            <a:ext cx="1811867" cy="171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4717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Geant4?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S. </a:t>
            </a:r>
            <a:r>
              <a:rPr lang="en-US" sz="1800" dirty="0" err="1" smtClean="0"/>
              <a:t>Agostinelly</a:t>
            </a:r>
            <a:r>
              <a:rPr lang="en-US" sz="1800" dirty="0" smtClean="0"/>
              <a:t>, et., Al. </a:t>
            </a:r>
            <a:r>
              <a:rPr lang="en-US" sz="1800" dirty="0" err="1" smtClean="0"/>
              <a:t>Nucl</a:t>
            </a:r>
            <a:r>
              <a:rPr lang="en-US" sz="1800" dirty="0" smtClean="0"/>
              <a:t>. Inst. and </a:t>
            </a:r>
            <a:r>
              <a:rPr lang="en-US" sz="1800" dirty="0" err="1" smtClean="0"/>
              <a:t>Meths</a:t>
            </a:r>
            <a:r>
              <a:rPr lang="en-US" sz="1800" dirty="0" smtClean="0"/>
              <a:t>. Phys. Res. A. 506, p250, 2003</a:t>
            </a:r>
            <a:br>
              <a:rPr lang="en-US" sz="1800" dirty="0" smtClean="0"/>
            </a:br>
            <a:r>
              <a:rPr lang="en-US" sz="1800" dirty="0" smtClean="0"/>
              <a:t>J. Allison, et. Al, IEEE Trans. </a:t>
            </a:r>
            <a:r>
              <a:rPr lang="en-US" sz="1800" dirty="0" err="1" smtClean="0"/>
              <a:t>Nucl</a:t>
            </a:r>
            <a:r>
              <a:rPr lang="en-US" sz="1800" dirty="0" smtClean="0"/>
              <a:t>. </a:t>
            </a:r>
            <a:r>
              <a:rPr lang="en-US" sz="1800" dirty="0" err="1" smtClean="0"/>
              <a:t>Sci</a:t>
            </a:r>
            <a:r>
              <a:rPr lang="en-US" sz="1800" dirty="0" smtClean="0"/>
              <a:t>, 53(1), p270, 2006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569"/>
            <a:ext cx="8229600" cy="3703918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It is a Monte Carlo toolkit to simulate the transport of radiation through matter, first developed for high energy physics.</a:t>
            </a:r>
          </a:p>
          <a:p>
            <a:r>
              <a:rPr lang="en-US" sz="2000" dirty="0" smtClean="0"/>
              <a:t>It is the reference engine for the LHC, SLAC among others.</a:t>
            </a:r>
          </a:p>
          <a:p>
            <a:r>
              <a:rPr lang="en-US" sz="2000" dirty="0" smtClean="0"/>
              <a:t>It is not an application (executable, binary, etc.)</a:t>
            </a:r>
          </a:p>
          <a:p>
            <a:r>
              <a:rPr lang="en-US" sz="2000" dirty="0" smtClean="0"/>
              <a:t>It is C++ object-oriented programming, thus require expertise in physics and programming</a:t>
            </a:r>
          </a:p>
          <a:p>
            <a:r>
              <a:rPr lang="en-US" sz="2000" dirty="0" smtClean="0"/>
              <a:t>Geant4 offers the necessary tools to simulate all the relevant physical process:</a:t>
            </a:r>
          </a:p>
          <a:p>
            <a:pPr lvl="1"/>
            <a:r>
              <a:rPr lang="en-US" sz="1600" dirty="0" smtClean="0"/>
              <a:t>electromagnetics</a:t>
            </a:r>
          </a:p>
          <a:p>
            <a:pPr lvl="1"/>
            <a:r>
              <a:rPr lang="en-US" sz="1600" dirty="0" smtClean="0"/>
              <a:t>Hadronics</a:t>
            </a:r>
          </a:p>
          <a:p>
            <a:pPr lvl="1"/>
            <a:r>
              <a:rPr lang="en-US" sz="1600" dirty="0" smtClean="0"/>
              <a:t>decay</a:t>
            </a:r>
          </a:p>
          <a:p>
            <a:pPr lvl="1"/>
            <a:r>
              <a:rPr lang="en-US" sz="1600" dirty="0" smtClean="0"/>
              <a:t>thermal neutron</a:t>
            </a:r>
          </a:p>
          <a:p>
            <a:pPr lvl="1"/>
            <a:r>
              <a:rPr lang="en-US" sz="1600" dirty="0" smtClean="0"/>
              <a:t>transport of optical photons</a:t>
            </a:r>
          </a:p>
          <a:p>
            <a:pPr lvl="1"/>
            <a:r>
              <a:rPr lang="en-US" sz="1600" dirty="0" smtClean="0"/>
              <a:t>very low energy interactions (DNA)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505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G4VModularPhysicsList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51276"/>
          </a:xfrm>
        </p:spPr>
        <p:txBody>
          <a:bodyPr/>
          <a:lstStyle/>
          <a:p>
            <a:r>
              <a:rPr lang="en-US" sz="1800" dirty="0" smtClean="0"/>
              <a:t>In more complex situations, trying to create the physics list as shown before become unpractical hard to maintain in order to keep the code update.</a:t>
            </a:r>
          </a:p>
          <a:p>
            <a:r>
              <a:rPr lang="en-US" sz="1800" dirty="0" smtClean="0"/>
              <a:t>Thus Geant4 offer the so called modular physics list which is inherit from G4VUserPhysicsList. It is </a:t>
            </a:r>
          </a:p>
          <a:p>
            <a:pPr lvl="1"/>
            <a:r>
              <a:rPr lang="en-US" sz="1800" dirty="0" smtClean="0"/>
              <a:t>It is stable</a:t>
            </a:r>
          </a:p>
          <a:p>
            <a:pPr lvl="1"/>
            <a:r>
              <a:rPr lang="en-US" sz="1800" dirty="0" smtClean="0"/>
              <a:t>Allow us to combine models in a modular way</a:t>
            </a:r>
          </a:p>
          <a:p>
            <a:pPr lvl="1"/>
            <a:r>
              <a:rPr lang="en-US" sz="1800" dirty="0" err="1" smtClean="0"/>
              <a:t>AddTransportation</a:t>
            </a:r>
            <a:r>
              <a:rPr lang="en-US" sz="1800" dirty="0" smtClean="0"/>
              <a:t>() method for all the registered particles</a:t>
            </a:r>
          </a:p>
          <a:p>
            <a:pPr lvl="1"/>
            <a:r>
              <a:rPr lang="en-US" sz="1800" dirty="0" smtClean="0"/>
              <a:t>It is considered the “reference physics list”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2029" y="4432903"/>
            <a:ext cx="6357256" cy="181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#include “G4EMStandardPhysics_option3.hh”</a:t>
            </a:r>
          </a:p>
          <a:p>
            <a:pPr marL="0" indent="0">
              <a:buNone/>
            </a:pPr>
            <a:r>
              <a:rPr lang="en-US" sz="1800" dirty="0" smtClean="0"/>
              <a:t>#include “G4DecayPhysics.hh”</a:t>
            </a:r>
          </a:p>
          <a:p>
            <a:pPr marL="0" indent="0">
              <a:buNone/>
            </a:pPr>
            <a:r>
              <a:rPr lang="en-US" sz="1800" dirty="0" smtClean="0"/>
              <a:t>..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RegisterPhysics</a:t>
            </a:r>
            <a:r>
              <a:rPr lang="en-US" sz="1800" dirty="0" smtClean="0"/>
              <a:t>( new G4EMStandardPhysics_option3());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RegisterPhysics</a:t>
            </a:r>
            <a:r>
              <a:rPr lang="en-US" sz="1800" dirty="0" smtClean="0"/>
              <a:t>(new G4DecayPhysics());</a:t>
            </a: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16446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G4VModularPhysicsList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366419"/>
            <a:ext cx="3657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 err="1" smtClean="0"/>
              <a:t>Electromagnetics</a:t>
            </a:r>
            <a:endParaRPr lang="pl-PL" sz="1500" b="1" dirty="0" smtClean="0"/>
          </a:p>
          <a:p>
            <a:r>
              <a:rPr lang="pl-PL" sz="1500" dirty="0" smtClean="0"/>
              <a:t>G4EmDNAChemistry</a:t>
            </a:r>
            <a:endParaRPr lang="pl-PL" sz="1500" dirty="0"/>
          </a:p>
          <a:p>
            <a:r>
              <a:rPr lang="en-US" sz="1500" dirty="0" smtClean="0"/>
              <a:t>G4EmDNAPhysics</a:t>
            </a:r>
          </a:p>
          <a:p>
            <a:r>
              <a:rPr lang="en-US" sz="1500" dirty="0" smtClean="0"/>
              <a:t>G4EmDNAPhysics_option1</a:t>
            </a:r>
          </a:p>
          <a:p>
            <a:r>
              <a:rPr lang="en-US" sz="1500" dirty="0" smtClean="0"/>
              <a:t>G4EmPenelopePhysics</a:t>
            </a:r>
          </a:p>
          <a:p>
            <a:r>
              <a:rPr lang="en-US" sz="1500" dirty="0" smtClean="0"/>
              <a:t>G4EmLowEPPhysics</a:t>
            </a:r>
          </a:p>
          <a:p>
            <a:r>
              <a:rPr lang="en-US" sz="1500" dirty="0" smtClean="0"/>
              <a:t>G4EmLivermorePhysics</a:t>
            </a:r>
          </a:p>
          <a:p>
            <a:r>
              <a:rPr lang="en-US" sz="1500" dirty="0" smtClean="0"/>
              <a:t>G4EmLivermorePolarizedPhysics</a:t>
            </a:r>
            <a:endParaRPr lang="en-US" sz="1500" dirty="0"/>
          </a:p>
          <a:p>
            <a:r>
              <a:rPr lang="en-US" sz="1500" dirty="0" smtClean="0"/>
              <a:t>G4EmStandardPhysics</a:t>
            </a:r>
          </a:p>
          <a:p>
            <a:r>
              <a:rPr lang="en-US" sz="1500" dirty="0" smtClean="0"/>
              <a:t>G4EmStandardPhysicsSS</a:t>
            </a:r>
            <a:endParaRPr lang="en-US" sz="1500" dirty="0"/>
          </a:p>
          <a:p>
            <a:r>
              <a:rPr lang="en-US" sz="1500" dirty="0" smtClean="0"/>
              <a:t>G4EmStandardPhysicsWVI</a:t>
            </a:r>
          </a:p>
          <a:p>
            <a:r>
              <a:rPr lang="en-US" sz="1500" dirty="0" smtClean="0"/>
              <a:t>G4EmStandardPhysics_option1</a:t>
            </a:r>
          </a:p>
          <a:p>
            <a:r>
              <a:rPr lang="en-US" sz="1500" dirty="0" smtClean="0"/>
              <a:t>G4EmStandardPhysics_option2</a:t>
            </a:r>
          </a:p>
          <a:p>
            <a:r>
              <a:rPr lang="en-US" sz="1500" dirty="0"/>
              <a:t>G4EmStandardPhysics_option3</a:t>
            </a:r>
          </a:p>
          <a:p>
            <a:r>
              <a:rPr lang="en-US" sz="1500" dirty="0"/>
              <a:t>G4EmStandardPhysics_option4</a:t>
            </a:r>
            <a:endParaRPr lang="en-US" sz="1500" dirty="0" smtClean="0"/>
          </a:p>
          <a:p>
            <a:r>
              <a:rPr lang="en-US" sz="1500" dirty="0" smtClean="0"/>
              <a:t>G4EmLEPTSPhysics</a:t>
            </a:r>
            <a:endParaRPr lang="en-US" sz="1500" b="1" dirty="0" smtClean="0"/>
          </a:p>
          <a:p>
            <a:r>
              <a:rPr lang="en-US" sz="1500" dirty="0" smtClean="0"/>
              <a:t>G4OpticalPhysics</a:t>
            </a:r>
          </a:p>
          <a:p>
            <a:endParaRPr lang="en-US" sz="1500" b="1" dirty="0" smtClean="0"/>
          </a:p>
          <a:p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Decay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1500" dirty="0" smtClean="0"/>
              <a:t>G4DecayPhysics</a:t>
            </a:r>
            <a:endParaRPr lang="en-US" sz="1500" dirty="0"/>
          </a:p>
          <a:p>
            <a:r>
              <a:rPr lang="en-US" sz="1500" dirty="0" smtClean="0"/>
              <a:t>G4RadioactiveDecayPhysics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1384786"/>
            <a:ext cx="3657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Calibri"/>
              </a:rPr>
              <a:t>Gamma-</a:t>
            </a:r>
            <a:r>
              <a:rPr lang="en-US" sz="1500" b="1" dirty="0" err="1">
                <a:solidFill>
                  <a:prstClr val="black"/>
                </a:solidFill>
                <a:latin typeface="Calibri"/>
              </a:rPr>
              <a:t>lepto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-nuclear</a:t>
            </a:r>
          </a:p>
          <a:p>
            <a:r>
              <a:rPr lang="en-US" sz="1500" dirty="0" smtClean="0"/>
              <a:t>G4BertiniElectroNuclearBuilder</a:t>
            </a:r>
            <a:endParaRPr lang="en-US" sz="1500" dirty="0"/>
          </a:p>
          <a:p>
            <a:r>
              <a:rPr lang="en-US" sz="1500" dirty="0" smtClean="0"/>
              <a:t>G4EmExtraPhysics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endParaRPr lang="en-US" sz="1500" dirty="0" smtClean="0"/>
          </a:p>
          <a:p>
            <a:r>
              <a:rPr lang="en-US" sz="1500" b="1" dirty="0" smtClean="0"/>
              <a:t>Hadron elastic</a:t>
            </a:r>
          </a:p>
          <a:p>
            <a:r>
              <a:rPr lang="en-US" sz="1500" dirty="0" smtClean="0"/>
              <a:t>G4ChargeExchangePhysics</a:t>
            </a:r>
            <a:endParaRPr lang="en-US" sz="1500" dirty="0"/>
          </a:p>
          <a:p>
            <a:r>
              <a:rPr lang="en-US" sz="1500" dirty="0" smtClean="0"/>
              <a:t>G4HadronElasticPhysicsPHP</a:t>
            </a:r>
            <a:endParaRPr lang="en-US" sz="1500" dirty="0"/>
          </a:p>
          <a:p>
            <a:r>
              <a:rPr lang="en-US" sz="1500" dirty="0" smtClean="0"/>
              <a:t>G4HadronDElasticPhysics</a:t>
            </a:r>
            <a:endParaRPr lang="en-US" sz="1500" dirty="0"/>
          </a:p>
          <a:p>
            <a:r>
              <a:rPr lang="en-US" sz="1500" dirty="0" smtClean="0"/>
              <a:t>G4HadronElasticPhysicsXS</a:t>
            </a:r>
            <a:endParaRPr lang="en-US" sz="1500" dirty="0"/>
          </a:p>
          <a:p>
            <a:r>
              <a:rPr lang="en-US" sz="1500" dirty="0" smtClean="0"/>
              <a:t>G4HadronElasticPhysics</a:t>
            </a:r>
            <a:endParaRPr lang="en-US" sz="1500" dirty="0"/>
          </a:p>
          <a:p>
            <a:r>
              <a:rPr lang="en-US" sz="1500" dirty="0" smtClean="0"/>
              <a:t>G4HadronHElasticPhysics</a:t>
            </a:r>
          </a:p>
          <a:p>
            <a:r>
              <a:rPr lang="en-US" sz="1500" dirty="0" smtClean="0"/>
              <a:t>G4HadronElasticPhysicsHP</a:t>
            </a:r>
            <a:endParaRPr lang="en-US" sz="1500" dirty="0"/>
          </a:p>
          <a:p>
            <a:r>
              <a:rPr lang="en-US" sz="1500" dirty="0" smtClean="0"/>
              <a:t>G4IonElasticPhysics</a:t>
            </a:r>
            <a:endParaRPr lang="en-US" sz="1500" dirty="0"/>
          </a:p>
          <a:p>
            <a:r>
              <a:rPr lang="en-US" sz="1500" dirty="0" smtClean="0"/>
              <a:t>G4HadronElasticPhysicsLEND</a:t>
            </a:r>
          </a:p>
          <a:p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Hadron inelastic</a:t>
            </a:r>
          </a:p>
          <a:p>
            <a:r>
              <a:rPr lang="en-US" sz="1500" dirty="0" smtClean="0"/>
              <a:t>G4HadronInelasticQBBC</a:t>
            </a:r>
            <a:endParaRPr lang="en-US" sz="1500" dirty="0"/>
          </a:p>
          <a:p>
            <a:r>
              <a:rPr lang="de-DE" sz="1500" dirty="0" smtClean="0"/>
              <a:t>G4HadronPhysicsQGSP_BERT_HP</a:t>
            </a:r>
            <a:endParaRPr lang="de-DE" sz="1500" dirty="0"/>
          </a:p>
          <a:p>
            <a:r>
              <a:rPr lang="de-DE" sz="1500" dirty="0" smtClean="0"/>
              <a:t>G4HadronPhysicsFTFP_BERT</a:t>
            </a:r>
            <a:endParaRPr lang="de-DE" sz="1500" dirty="0"/>
          </a:p>
          <a:p>
            <a:r>
              <a:rPr lang="en-US" sz="1500" dirty="0" smtClean="0"/>
              <a:t>G4HadronPhysicsQGSP_BIC</a:t>
            </a:r>
            <a:endParaRPr lang="en-US" sz="1500" dirty="0"/>
          </a:p>
          <a:p>
            <a:endParaRPr lang="hu-HU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0705" y="1144018"/>
            <a:ext cx="29932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sz="15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Hadron inelastic (cont.)</a:t>
            </a:r>
          </a:p>
          <a:p>
            <a:r>
              <a:rPr lang="de-DE" sz="1400" dirty="0" smtClean="0"/>
              <a:t>G4HadronPhysicsFTFP_BERT_HP</a:t>
            </a:r>
            <a:endParaRPr lang="de-DE" sz="1400" dirty="0"/>
          </a:p>
          <a:p>
            <a:r>
              <a:rPr lang="en-US" sz="1400" dirty="0" smtClean="0"/>
              <a:t>G4HadronPhysicsQGSP_BIC_AllHP</a:t>
            </a:r>
            <a:endParaRPr lang="en-US" sz="1400" dirty="0"/>
          </a:p>
          <a:p>
            <a:r>
              <a:rPr lang="de-DE" sz="1400" dirty="0" smtClean="0"/>
              <a:t>G4HadronPhysicsFTFP_BERT_TRV</a:t>
            </a:r>
            <a:endParaRPr lang="de-DE" sz="1400" dirty="0"/>
          </a:p>
          <a:p>
            <a:r>
              <a:rPr lang="en-US" sz="1400" dirty="0" smtClean="0"/>
              <a:t>G4HadronPhysicsQGSP_BIC_HP</a:t>
            </a:r>
          </a:p>
          <a:p>
            <a:r>
              <a:rPr lang="en-US" sz="1400" dirty="0" smtClean="0"/>
              <a:t>G4HadronPhysicsFTF_BIC</a:t>
            </a:r>
          </a:p>
          <a:p>
            <a:r>
              <a:rPr lang="de-DE" sz="1400" dirty="0" smtClean="0"/>
              <a:t>G4HadronPhysicsQGSP_FTFP_BERT</a:t>
            </a:r>
            <a:endParaRPr lang="de-DE" sz="1400" dirty="0"/>
          </a:p>
          <a:p>
            <a:r>
              <a:rPr lang="en-US" sz="1400" dirty="0" smtClean="0"/>
              <a:t>G4HadronPhysicsINCLXX</a:t>
            </a:r>
            <a:endParaRPr lang="en-US" sz="1400" dirty="0"/>
          </a:p>
          <a:p>
            <a:r>
              <a:rPr lang="en-US" sz="1400" dirty="0" smtClean="0"/>
              <a:t>G4HadronPhysicsQGS_BIC</a:t>
            </a:r>
            <a:endParaRPr lang="en-US" sz="1400" dirty="0"/>
          </a:p>
          <a:p>
            <a:r>
              <a:rPr lang="en-US" sz="1400" dirty="0" smtClean="0"/>
              <a:t>G4HadronPhysicsNuBeam</a:t>
            </a:r>
            <a:endParaRPr lang="en-US" sz="1400" dirty="0"/>
          </a:p>
          <a:p>
            <a:r>
              <a:rPr lang="nb-NO" sz="1400" dirty="0" smtClean="0"/>
              <a:t>G4HadronPhysicsShielding</a:t>
            </a:r>
            <a:endParaRPr lang="nb-NO" sz="1400" dirty="0"/>
          </a:p>
          <a:p>
            <a:r>
              <a:rPr lang="de-DE" sz="1400" dirty="0" smtClean="0"/>
              <a:t>G4HadronPhysicsQGSP_BERT</a:t>
            </a:r>
          </a:p>
          <a:p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Ions</a:t>
            </a:r>
          </a:p>
          <a:p>
            <a:r>
              <a:rPr lang="en-US" sz="1500" dirty="0" smtClean="0"/>
              <a:t>G4IonBinaryCascadePhysics</a:t>
            </a:r>
            <a:endParaRPr lang="en-US" sz="1500" dirty="0"/>
          </a:p>
          <a:p>
            <a:r>
              <a:rPr lang="en-US" sz="1500" dirty="0" smtClean="0"/>
              <a:t>G4IonPhysics</a:t>
            </a:r>
            <a:endParaRPr lang="en-US" sz="1500" dirty="0"/>
          </a:p>
          <a:p>
            <a:r>
              <a:rPr lang="en-US" sz="1500" dirty="0" smtClean="0"/>
              <a:t>G4IonINCLXXPhysics</a:t>
            </a:r>
            <a:endParaRPr lang="en-US" sz="1500" dirty="0"/>
          </a:p>
          <a:p>
            <a:r>
              <a:rPr lang="en-US" sz="1500" dirty="0" smtClean="0"/>
              <a:t>G4IonQMDPhysics</a:t>
            </a:r>
          </a:p>
          <a:p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r>
              <a:rPr lang="en-US" sz="1500" b="1" dirty="0" smtClean="0">
                <a:solidFill>
                  <a:prstClr val="black"/>
                </a:solidFill>
                <a:latin typeface="Calibri"/>
              </a:rPr>
              <a:t>Stopping</a:t>
            </a:r>
          </a:p>
          <a:p>
            <a:r>
              <a:rPr lang="en-US" sz="1500" dirty="0" smtClean="0"/>
              <a:t>G4StoppingPhysics</a:t>
            </a:r>
            <a:endParaRPr lang="hu-HU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36132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RegisterPhysics</a:t>
            </a:r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(new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MyPhysicsModule</a:t>
            </a:r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3327374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C5F62-9BCC-D247-9E0D-B47479B6305B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CBD1E-390F-6649-B9E2-DE8E5231F37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596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based scoring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408" y="6041524"/>
            <a:ext cx="2133600" cy="365125"/>
          </a:xfrm>
        </p:spPr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1408" y="604152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0408" y="6041524"/>
            <a:ext cx="2133600" cy="365125"/>
          </a:xfrm>
        </p:spPr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2783" y="1025942"/>
            <a:ext cx="820891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Arial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It uses the concept of parallel world to overlay a grid over the geometry and to recover tallies without infer with the physics.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Arial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It has not a high performance, but it is easy to use and it is compatible with multithreading.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endParaRPr lang="en-US" altLang="ja-JP" sz="2000" dirty="0">
              <a:solidFill>
                <a:prstClr val="black"/>
              </a:solidFill>
              <a:latin typeface="Courier New" charset="0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endParaRPr lang="en-US" altLang="ja-JP" sz="2000" dirty="0">
              <a:solidFill>
                <a:prstClr val="black"/>
              </a:solidFill>
              <a:latin typeface="Courier New" charset="0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endParaRPr lang="en-US" altLang="ja-JP" sz="2000" dirty="0">
              <a:solidFill>
                <a:srgbClr val="FF0000"/>
              </a:solidFill>
              <a:latin typeface="Courier New" charset="0"/>
              <a:ea typeface="ＭＳ Ｐゴシック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2343944" y="-14139"/>
            <a:ext cx="4176464" cy="3960440"/>
          </a:xfrm>
          <a:prstGeom prst="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343944" y="-14139"/>
            <a:ext cx="4176464" cy="3960440"/>
          </a:xfrm>
          <a:prstGeom prst="frame">
            <a:avLst>
              <a:gd name="adj1" fmla="val 94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879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03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927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451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975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99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023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547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071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595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19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643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167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691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215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739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263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787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311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835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359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883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407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931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455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297960" y="-14139"/>
            <a:ext cx="0" cy="3960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 rot="16200000">
            <a:off x="2527176" y="-53355"/>
            <a:ext cx="3810000" cy="4176464"/>
            <a:chOff x="2780184" y="1709192"/>
            <a:chExt cx="3810000" cy="396044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7801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9325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0849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373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3897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5421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6945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469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9993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1517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3041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4565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6089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7613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9137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0661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2185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709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5233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6757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8281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9805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1329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2853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4377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590184" y="1709192"/>
              <a:ext cx="0" cy="39604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7168480" y="1714053"/>
            <a:ext cx="80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cell(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i,j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66" name="Straight Arrow Connector 65"/>
          <p:cNvCxnSpPr>
            <a:stCxn id="65" idx="1"/>
          </p:cNvCxnSpPr>
          <p:nvPr/>
        </p:nvCxnSpPr>
        <p:spPr>
          <a:xfrm flipH="1">
            <a:off x="4216152" y="1898719"/>
            <a:ext cx="2952328" cy="4634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879930" y="4050278"/>
            <a:ext cx="8208913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Arial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  <a:latin typeface="Calibri"/>
                <a:ea typeface="ＭＳ Ｐゴシック"/>
              </a:rPr>
              <a:t>The shape and name of the grid </a:t>
            </a:r>
            <a:r>
              <a:rPr lang="en-US" altLang="ja-JP" sz="2400" dirty="0">
                <a:solidFill>
                  <a:srgbClr val="FF0000"/>
                </a:solidFill>
                <a:latin typeface="Calibri"/>
                <a:ea typeface="ＭＳ Ｐゴシック"/>
              </a:rPr>
              <a:t>(box &amp; cylinder)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Arial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  <a:latin typeface="Calibri"/>
                <a:ea typeface="ＭＳ Ｐゴシック"/>
              </a:rPr>
              <a:t>The size of the grid </a:t>
            </a:r>
            <a:r>
              <a:rPr lang="en-US" altLang="ja-JP" sz="2400" dirty="0">
                <a:solidFill>
                  <a:srgbClr val="FF0000"/>
                </a:solidFill>
                <a:latin typeface="Calibri"/>
                <a:ea typeface="ＭＳ Ｐゴシック"/>
              </a:rPr>
              <a:t>(similar a G4Box/G4Tubs)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Arial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  <a:latin typeface="Calibri"/>
                <a:ea typeface="ＭＳ Ｐゴシック"/>
              </a:rPr>
              <a:t>The binning (</a:t>
            </a:r>
            <a:r>
              <a:rPr lang="en-US" altLang="ja-JP" sz="2400" dirty="0">
                <a:solidFill>
                  <a:srgbClr val="FF0000"/>
                </a:solidFill>
                <a:latin typeface="Calibri"/>
                <a:ea typeface="ＭＳ Ｐゴシック"/>
              </a:rPr>
              <a:t>bins)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Arial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Optionally the translation and rotation (by default it is centered with respect to the world)</a:t>
            </a:r>
            <a:endParaRPr lang="en-US" altLang="ja-JP" sz="20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endParaRPr lang="en-US" altLang="ja-JP" sz="2000" dirty="0">
              <a:solidFill>
                <a:prstClr val="black"/>
              </a:solidFill>
              <a:latin typeface="Courier New" charset="0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endParaRPr lang="en-US" altLang="ja-JP" sz="2000" dirty="0">
              <a:solidFill>
                <a:srgbClr val="FF0000"/>
              </a:solidFill>
              <a:latin typeface="Courier New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408637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7275" y="613167"/>
            <a:ext cx="8604448" cy="31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#include “G4ScoringManager.hh”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int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 main( 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int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 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argc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, char** 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argv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 ) {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	G4RunManager* 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runManager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 = new G4RunManager()</a:t>
            </a:r>
            <a:r>
              <a:rPr lang="en-US" altLang="ja-JP" sz="2000" dirty="0" smtClean="0">
                <a:solidFill>
                  <a:prstClr val="black"/>
                </a:solidFill>
                <a:latin typeface="Courier New" charset="0"/>
                <a:ea typeface="ＭＳ Ｐゴシック"/>
              </a:rPr>
              <a:t>;</a:t>
            </a:r>
            <a:endParaRPr lang="en-US" altLang="ja-JP" sz="2000" dirty="0">
              <a:solidFill>
                <a:prstClr val="black"/>
              </a:solidFill>
              <a:latin typeface="Courier New" charset="0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	G4ScoringManager* 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scManager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Courier New" charset="0"/>
                <a:ea typeface="ＭＳ Ｐゴシック"/>
              </a:rPr>
              <a:t>= </a:t>
            </a:r>
            <a:endParaRPr lang="en-US" altLang="ja-JP" sz="2000" dirty="0">
              <a:solidFill>
                <a:prstClr val="black"/>
              </a:solidFill>
              <a:latin typeface="Courier New" charset="0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			G4ScoringManager::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GetScoringManager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();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	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scManager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-&gt;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SetVerboseLevel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(1);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endParaRPr lang="en-US" altLang="ja-JP" sz="2000" dirty="0">
              <a:solidFill>
                <a:prstClr val="black"/>
              </a:solidFill>
              <a:latin typeface="Courier New" charset="0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endParaRPr lang="en-US" altLang="ja-JP" sz="2000" dirty="0">
              <a:solidFill>
                <a:srgbClr val="FF0000"/>
              </a:solidFill>
              <a:latin typeface="Courier New" charset="0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2"/>
            <a:ext cx="8229600" cy="596232"/>
          </a:xfrm>
        </p:spPr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1412776"/>
            <a:ext cx="860444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endParaRPr lang="en-US" altLang="ja-JP" sz="2000" dirty="0">
              <a:solidFill>
                <a:prstClr val="black"/>
              </a:solidFill>
              <a:latin typeface="Courier New" charset="0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endParaRPr lang="en-US" altLang="ja-JP" sz="2000" dirty="0">
              <a:solidFill>
                <a:srgbClr val="FF0000"/>
              </a:solidFill>
              <a:latin typeface="Courier New" charset="0"/>
              <a:ea typeface="ＭＳ Ｐゴシック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2453" y="3600955"/>
            <a:ext cx="8604448" cy="32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/score/create/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boxMesh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	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myScorer</a:t>
            </a:r>
            <a:endParaRPr lang="en-US" altLang="ja-JP" sz="2000" dirty="0">
              <a:solidFill>
                <a:prstClr val="black"/>
              </a:solidFill>
              <a:latin typeface="Courier New" charset="0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/score/mesh/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boxSize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	1.0	1.0  15.0  cm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/score/mesh/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nBin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		1	1	60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/score/quantity/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doseDeposit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	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dDose</a:t>
            </a:r>
            <a:endParaRPr lang="en-US" altLang="ja-JP" sz="2000" dirty="0">
              <a:solidFill>
                <a:prstClr val="black"/>
              </a:solidFill>
              <a:latin typeface="Courier New" charset="0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/score/filter/particle	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gammaFilter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	gamma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/score/close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/score/list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/run/</a:t>
            </a:r>
            <a:r>
              <a:rPr lang="en-US" altLang="ja-JP" sz="2000" dirty="0" err="1">
                <a:solidFill>
                  <a:prstClr val="black"/>
                </a:solidFill>
                <a:latin typeface="Courier New" charset="0"/>
                <a:ea typeface="ＭＳ Ｐゴシック"/>
              </a:rPr>
              <a:t>beamOn</a:t>
            </a:r>
            <a:r>
              <a:rPr lang="en-US" altLang="ja-JP" sz="2000" dirty="0">
                <a:solidFill>
                  <a:prstClr val="black"/>
                </a:solidFill>
                <a:latin typeface="Courier New" charset="0"/>
                <a:ea typeface="ＭＳ Ｐゴシック"/>
              </a:rPr>
              <a:t> 100</a:t>
            </a: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endParaRPr lang="en-US" altLang="ja-JP" sz="2000" dirty="0">
              <a:solidFill>
                <a:prstClr val="black"/>
              </a:solidFill>
              <a:latin typeface="Courier New" charset="0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endParaRPr lang="en-US" altLang="ja-JP" sz="2000" dirty="0">
              <a:solidFill>
                <a:prstClr val="black"/>
              </a:solidFill>
              <a:latin typeface="Courier New" charset="0"/>
              <a:ea typeface="ＭＳ Ｐゴシック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Clr>
                <a:srgbClr val="800080"/>
              </a:buClr>
              <a:buSzPct val="65000"/>
              <a:buFont typeface="Webdings" charset="0"/>
              <a:buNone/>
            </a:pPr>
            <a:endParaRPr lang="en-US" altLang="ja-JP" sz="2000" dirty="0">
              <a:solidFill>
                <a:srgbClr val="FF0000"/>
              </a:solidFill>
              <a:latin typeface="Courier New" charset="0"/>
              <a:ea typeface="ＭＳ Ｐゴシック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539552" y="1052736"/>
            <a:ext cx="8604448" cy="2520280"/>
          </a:xfrm>
          <a:prstGeom prst="frame">
            <a:avLst>
              <a:gd name="adj1" fmla="val 18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47275" y="3645024"/>
            <a:ext cx="8604448" cy="3212976"/>
          </a:xfrm>
          <a:prstGeom prst="frame">
            <a:avLst>
              <a:gd name="adj1" fmla="val 18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8283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Command-based scoring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700" y="1163643"/>
            <a:ext cx="3384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energyDeposit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cellCharge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passageCellFlux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doseDeposit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nOfStep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nOfSecondary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trackLength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passageCellCurrent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passageTrackLength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flatSurfaceFlux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nOfCollision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population</a:t>
            </a:r>
          </a:p>
          <a:p>
            <a:pPr marL="342900" indent="-342900" defTabSz="9144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 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nOfTrack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nOfTerminatedTrack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5784" y="1189970"/>
            <a:ext cx="8532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+mj-lt"/>
                <a:cs typeface="Courier New"/>
              </a:rPr>
              <a:t>Filter the scoring by particle:</a:t>
            </a:r>
          </a:p>
          <a:p>
            <a:pPr marL="800100" lvl="1" indent="-342900" defTabSz="9144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</a:rPr>
              <a:t>charged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 defTabSz="9144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</a:rPr>
              <a:t>neutral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+mj-lt"/>
                <a:cs typeface="Courier New"/>
              </a:rPr>
              <a:t>Particle’s incoming kinetic energy</a:t>
            </a:r>
            <a:r>
              <a:rPr lang="en-US" sz="2400" dirty="0">
                <a:solidFill>
                  <a:prstClr val="black"/>
                </a:solidFill>
                <a:latin typeface="+mj-lt"/>
              </a:rPr>
              <a:t>:</a:t>
            </a:r>
            <a:endParaRPr lang="en-US" sz="2400" dirty="0" smtClean="0">
              <a:solidFill>
                <a:prstClr val="black"/>
              </a:solidFill>
              <a:latin typeface="+mj-lt"/>
            </a:endParaRPr>
          </a:p>
          <a:p>
            <a:pPr lvl="1" defTabSz="914400"/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</a:rPr>
              <a:t>/score/filter/</a:t>
            </a:r>
            <a:r>
              <a:rPr lang="en-US" sz="2400" dirty="0" err="1" smtClean="0">
                <a:solidFill>
                  <a:prstClr val="black"/>
                </a:solidFill>
                <a:latin typeface="Courier New"/>
                <a:cs typeface="Courier New"/>
              </a:rPr>
              <a:t>kineticEnergy</a:t>
            </a:r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</a:rPr>
              <a:t>  </a:t>
            </a:r>
          </a:p>
          <a:p>
            <a:pPr lvl="1" defTabSz="914400"/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</a:rPr>
              <a:t>&lt;name&gt;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Courier New"/>
                <a:cs typeface="Courier New"/>
              </a:rPr>
              <a:t>eLow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&gt; &lt;</a:t>
            </a:r>
            <a:r>
              <a:rPr lang="en-US" sz="2400" dirty="0" err="1">
                <a:solidFill>
                  <a:prstClr val="black"/>
                </a:solidFill>
                <a:latin typeface="Courier New"/>
                <a:cs typeface="Courier New"/>
              </a:rPr>
              <a:t>eHigh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&gt; &lt;unit</a:t>
            </a:r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</a:rPr>
              <a:t>&gt;</a:t>
            </a:r>
          </a:p>
          <a:p>
            <a:pPr marL="342900" indent="-342900" defTabSz="9144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Particle’s type:</a:t>
            </a:r>
          </a:p>
          <a:p>
            <a:pPr lvl="1" defTabSz="914400"/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</a:rPr>
              <a:t>/score/filter/particle  </a:t>
            </a:r>
          </a:p>
          <a:p>
            <a:pPr lvl="1" defTabSz="914400"/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</a:rPr>
              <a:t>&lt;name&gt;  &lt;pname1&gt; ... &lt;</a:t>
            </a:r>
            <a:r>
              <a:rPr lang="en-US" sz="2400" dirty="0" err="1" smtClean="0">
                <a:solidFill>
                  <a:prstClr val="black"/>
                </a:solidFill>
                <a:latin typeface="Courier New"/>
                <a:cs typeface="Courier New"/>
              </a:rPr>
              <a:t>pnamen</a:t>
            </a:r>
            <a:r>
              <a:rPr lang="en-US" sz="2400" dirty="0" smtClean="0">
                <a:solidFill>
                  <a:prstClr val="black"/>
                </a:solidFill>
                <a:latin typeface="Courier New"/>
                <a:cs typeface="Courier New"/>
              </a:rPr>
              <a:t>&gt;</a:t>
            </a:r>
            <a:endParaRPr lang="en-US" sz="24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614769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Stepping-based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an inherit class from G4UserSteppingAction to get the information of the particle at every step in the world.</a:t>
            </a:r>
          </a:p>
          <a:p>
            <a:r>
              <a:rPr lang="en-US" dirty="0" smtClean="0"/>
              <a:t>This is time consuming, but the G4Region can be used to restrict the scoring to specific regions.</a:t>
            </a:r>
          </a:p>
          <a:p>
            <a:r>
              <a:rPr lang="en-US" dirty="0" smtClean="0"/>
              <a:t>All information in G4Step, G4StepPoint and G4Track can be accessed from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5590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 based scoring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SteppingAction</a:t>
            </a:r>
            <a:r>
              <a:rPr lang="en-US" sz="1800" dirty="0" smtClean="0">
                <a:latin typeface="Courier New"/>
                <a:cs typeface="Courier New"/>
              </a:rPr>
              <a:t>::</a:t>
            </a:r>
            <a:r>
              <a:rPr lang="en-US" sz="1800" dirty="0" err="1" smtClean="0">
                <a:latin typeface="Courier New"/>
                <a:cs typeface="Courier New"/>
              </a:rPr>
              <a:t>UserSteppinAction</a:t>
            </a:r>
            <a:r>
              <a:rPr lang="en-US" sz="1800" dirty="0" smtClean="0">
                <a:latin typeface="Courier New"/>
                <a:cs typeface="Courier New"/>
              </a:rPr>
              <a:t>(</a:t>
            </a:r>
            <a:r>
              <a:rPr lang="en-US" sz="1800" dirty="0" err="1" smtClean="0">
                <a:latin typeface="Courier New"/>
                <a:cs typeface="Courier New"/>
              </a:rPr>
              <a:t>const</a:t>
            </a:r>
            <a:r>
              <a:rPr lang="en-US" sz="1800" dirty="0" smtClean="0">
                <a:latin typeface="Courier New"/>
                <a:cs typeface="Courier New"/>
              </a:rPr>
              <a:t> G4Step* step) {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 if (step-&gt;</a:t>
            </a:r>
            <a:r>
              <a:rPr lang="en-US" sz="1800" dirty="0" err="1" smtClean="0">
                <a:latin typeface="Courier New"/>
                <a:cs typeface="Courier New"/>
              </a:rPr>
              <a:t>GetTrack</a:t>
            </a:r>
            <a:r>
              <a:rPr lang="en-US" sz="1800" dirty="0" smtClean="0">
                <a:latin typeface="Courier New"/>
                <a:cs typeface="Courier New"/>
              </a:rPr>
              <a:t>()-&gt;</a:t>
            </a:r>
            <a:r>
              <a:rPr lang="en-US" sz="1800" dirty="0" err="1" smtClean="0">
                <a:latin typeface="Courier New"/>
                <a:cs typeface="Courier New"/>
              </a:rPr>
              <a:t>GetVolume</a:t>
            </a:r>
            <a:r>
              <a:rPr lang="en-US" sz="1800" dirty="0" smtClean="0">
                <a:latin typeface="Courier New"/>
                <a:cs typeface="Courier New"/>
              </a:rPr>
              <a:t>()-&gt;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    G4LogicalVolume()-&gt;</a:t>
            </a:r>
            <a:r>
              <a:rPr lang="en-US" sz="1800" dirty="0" err="1" smtClean="0">
                <a:latin typeface="Courier New"/>
                <a:cs typeface="Courier New"/>
              </a:rPr>
              <a:t>GetRegion</a:t>
            </a:r>
            <a:r>
              <a:rPr lang="en-US" sz="1800" dirty="0" smtClean="0">
                <a:latin typeface="Courier New"/>
                <a:cs typeface="Courier New"/>
              </a:rPr>
              <a:t>() == </a:t>
            </a:r>
            <a:r>
              <a:rPr lang="en-US" sz="1800" dirty="0" err="1" smtClean="0">
                <a:latin typeface="Courier New"/>
                <a:cs typeface="Courier New"/>
              </a:rPr>
              <a:t>myRegion</a:t>
            </a:r>
            <a:r>
              <a:rPr lang="en-US" sz="1800" dirty="0" smtClean="0">
                <a:latin typeface="Courier New"/>
                <a:cs typeface="Courier New"/>
              </a:rPr>
              <a:t> ) {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// Save info here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    G4cout &lt;&lt; step-&gt;</a:t>
            </a:r>
            <a:r>
              <a:rPr lang="en-US" sz="1800" dirty="0" err="1" smtClean="0">
                <a:latin typeface="Courier New"/>
                <a:cs typeface="Courier New"/>
              </a:rPr>
              <a:t>GetTrack</a:t>
            </a:r>
            <a:r>
              <a:rPr lang="en-US" sz="1800" dirty="0" smtClean="0">
                <a:latin typeface="Courier New"/>
                <a:cs typeface="Courier New"/>
              </a:rPr>
              <a:t>()-&gt;</a:t>
            </a:r>
            <a:r>
              <a:rPr lang="en-US" sz="1800" dirty="0" err="1" smtClean="0">
                <a:latin typeface="Courier New"/>
                <a:cs typeface="Courier New"/>
              </a:rPr>
              <a:t>GetKineticEnergy</a:t>
            </a:r>
            <a:r>
              <a:rPr lang="en-US" sz="1800" dirty="0" smtClean="0">
                <a:latin typeface="Courier New"/>
                <a:cs typeface="Courier New"/>
              </a:rPr>
              <a:t>()/MeV;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 G4cout &lt;&lt; step-&gt;</a:t>
            </a:r>
            <a:r>
              <a:rPr lang="en-US" sz="1800" dirty="0" err="1" smtClean="0">
                <a:latin typeface="Courier New"/>
                <a:cs typeface="Courier New"/>
              </a:rPr>
              <a:t>GetPreStepPoint</a:t>
            </a:r>
            <a:r>
              <a:rPr lang="en-US" sz="1800" dirty="0" smtClean="0">
                <a:latin typeface="Courier New"/>
                <a:cs typeface="Courier New"/>
              </a:rPr>
              <a:t>()-&gt;</a:t>
            </a:r>
            <a:r>
              <a:rPr lang="en-US" sz="1800" dirty="0" err="1" smtClean="0">
                <a:latin typeface="Courier New"/>
                <a:cs typeface="Courier New"/>
              </a:rPr>
              <a:t>GetPosition</a:t>
            </a:r>
            <a:r>
              <a:rPr lang="en-US" sz="1800" dirty="0" smtClean="0">
                <a:latin typeface="Courier New"/>
                <a:cs typeface="Courier New"/>
              </a:rPr>
              <a:t>();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     }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7" name="Picture 6" descr="Screen Shot 2015-11-03 at 11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66" y="4265138"/>
            <a:ext cx="3296223" cy="1861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890" y="4312321"/>
            <a:ext cx="242591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G4Region can be used to assign a specific production cut per volumes.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Various volumes can be part of a region.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4265138"/>
            <a:ext cx="2776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Cuts are defined in units of length, so they are internally converted to energy accordingly. E.g. a unique PC=1.5 mm is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455 </a:t>
            </a:r>
            <a:r>
              <a:rPr lang="en-US" dirty="0" err="1" smtClean="0"/>
              <a:t>keV</a:t>
            </a:r>
            <a:r>
              <a:rPr lang="en-US" dirty="0" smtClean="0"/>
              <a:t> for e- in </a:t>
            </a:r>
            <a:r>
              <a:rPr lang="en-US" dirty="0" err="1" smtClean="0"/>
              <a:t>Ar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2 MeV for e- in </a:t>
            </a:r>
            <a:r>
              <a:rPr lang="en-US" dirty="0" err="1" smtClean="0"/>
              <a:t>Pb</a:t>
            </a:r>
            <a:r>
              <a:rPr lang="en-US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2139" y="3895806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note on regions and production 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652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724400" cy="762000"/>
          </a:xfrm>
        </p:spPr>
        <p:txBody>
          <a:bodyPr/>
          <a:lstStyle/>
          <a:p>
            <a:pPr eaLnBrk="1" hangingPunct="1"/>
            <a:r>
              <a:rPr lang="en-US" altLang="ja-JP" sz="2400">
                <a:latin typeface="Arial" charset="0"/>
                <a:cs typeface="ＭＳ Ｐゴシック" charset="0"/>
              </a:rPr>
              <a:t>Geant4 Collaboration</a:t>
            </a:r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Kernel I - M.Asai (SLAC)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76DEE38-086D-7B4E-9089-A634E2068C42}" type="slidenum">
              <a:rPr lang="en-US">
                <a:solidFill>
                  <a:schemeClr val="bg1"/>
                </a:solidFill>
              </a:rPr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4341" name="Picture 3" descr="world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31963"/>
            <a:ext cx="609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ESA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1" b="18645"/>
          <a:stretch>
            <a:fillRect/>
          </a:stretch>
        </p:blipFill>
        <p:spPr bwMode="auto">
          <a:xfrm>
            <a:off x="1828800" y="685800"/>
            <a:ext cx="1905000" cy="9255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INFNLogo"/>
          <p:cNvPicPr preferRelativeResize="0">
            <a:picLocks noChangeAspect="1" noChangeArrowheads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1905000"/>
            <a:ext cx="1557337" cy="12795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2150"/>
            <a:ext cx="1143000" cy="10541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7" descr="Kar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300163" cy="1295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 descr="lebedev2"/>
          <p:cNvPicPr preferRelativeResize="0">
            <a:picLocks noChangeAspect="1" noChangeArrowheads="1"/>
          </p:cNvPicPr>
          <p:nvPr/>
        </p:nvPicPr>
        <p:blipFill>
          <a:blip r:embed="rId8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55"/>
          <a:stretch>
            <a:fillRect/>
          </a:stretch>
        </p:blipFill>
        <p:spPr bwMode="auto">
          <a:xfrm>
            <a:off x="152400" y="3316288"/>
            <a:ext cx="1133475" cy="9159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 descr="in2p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1"/>
          <a:stretch>
            <a:fillRect/>
          </a:stretch>
        </p:blipFill>
        <p:spPr bwMode="auto">
          <a:xfrm>
            <a:off x="1600200" y="4627563"/>
            <a:ext cx="2327275" cy="8159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7086600" y="5008563"/>
            <a:ext cx="1905000" cy="104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200">
                <a:solidFill>
                  <a:srgbClr val="339933"/>
                </a:solidFill>
                <a:latin typeface="Times New Roman" charset="0"/>
                <a:cs typeface="ＭＳ Ｐゴシック" charset="0"/>
              </a:rPr>
              <a:t>Collaborators also from non-member institutions, including</a:t>
            </a:r>
          </a:p>
          <a:p>
            <a:pPr algn="ctr"/>
            <a:r>
              <a:rPr lang="en-US" altLang="ja-JP" sz="1200">
                <a:solidFill>
                  <a:srgbClr val="003399"/>
                </a:solidFill>
                <a:latin typeface="Times New Roman" charset="0"/>
                <a:cs typeface="ＭＳ Ｐゴシック" charset="0"/>
              </a:rPr>
              <a:t>Budker Inst. of Physics</a:t>
            </a:r>
            <a:endParaRPr lang="en-US" altLang="ja-JP" sz="1200">
              <a:solidFill>
                <a:srgbClr val="339933"/>
              </a:solidFill>
              <a:latin typeface="Times New Roman" charset="0"/>
              <a:cs typeface="ＭＳ Ｐゴシック" charset="0"/>
            </a:endParaRPr>
          </a:p>
          <a:p>
            <a:pPr algn="ctr">
              <a:lnSpc>
                <a:spcPct val="70000"/>
              </a:lnSpc>
            </a:pPr>
            <a:r>
              <a:rPr lang="en-US" altLang="ja-JP" sz="1200">
                <a:solidFill>
                  <a:srgbClr val="FF6600"/>
                </a:solidFill>
                <a:latin typeface="Times New Roman" charset="0"/>
                <a:cs typeface="ＭＳ Ｐゴシック" charset="0"/>
              </a:rPr>
              <a:t>IHEP Protvino</a:t>
            </a:r>
            <a:endParaRPr lang="en-US" altLang="ja-JP" sz="1200">
              <a:solidFill>
                <a:srgbClr val="339933"/>
              </a:solidFill>
              <a:latin typeface="Times New Roman" charset="0"/>
              <a:cs typeface="ＭＳ Ｐゴシック" charset="0"/>
            </a:endParaRPr>
          </a:p>
          <a:p>
            <a:pPr algn="ctr"/>
            <a:r>
              <a:rPr lang="en-US" altLang="ja-JP" sz="1200">
                <a:solidFill>
                  <a:srgbClr val="9933FF"/>
                </a:solidFill>
                <a:latin typeface="Times New Roman" charset="0"/>
                <a:cs typeface="ＭＳ Ｐゴシック" charset="0"/>
              </a:rPr>
              <a:t>MEPHI Moscow</a:t>
            </a:r>
            <a:r>
              <a:rPr lang="en-US" altLang="ja-JP" sz="1200">
                <a:solidFill>
                  <a:srgbClr val="339933"/>
                </a:solidFill>
                <a:latin typeface="Times New Roman" charset="0"/>
                <a:cs typeface="ＭＳ Ｐゴシック" charset="0"/>
              </a:rPr>
              <a:t> </a:t>
            </a:r>
          </a:p>
          <a:p>
            <a:pPr algn="ctr"/>
            <a:r>
              <a:rPr lang="en-US" altLang="ja-JP" sz="1200">
                <a:solidFill>
                  <a:srgbClr val="FF3399"/>
                </a:solidFill>
                <a:latin typeface="Times New Roman" charset="0"/>
                <a:cs typeface="ＭＳ Ｐゴシック" charset="0"/>
              </a:rPr>
              <a:t>Pittsburg University</a:t>
            </a:r>
            <a:endParaRPr lang="en-US" altLang="ja-JP" sz="1200" i="1">
              <a:solidFill>
                <a:srgbClr val="FF3399"/>
              </a:solidFill>
              <a:latin typeface="Times New Roman" charset="0"/>
              <a:cs typeface="ＭＳ Ｐゴシック" charset="0"/>
            </a:endParaRPr>
          </a:p>
        </p:txBody>
      </p:sp>
      <p:pic>
        <p:nvPicPr>
          <p:cNvPr id="14349" name="Picture 12" descr="triumf"/>
          <p:cNvPicPr>
            <a:picLocks noChangeAspect="1" noChangeArrowheads="1"/>
          </p:cNvPicPr>
          <p:nvPr/>
        </p:nvPicPr>
        <p:blipFill>
          <a:blip r:embed="rId10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4688"/>
            <a:ext cx="962025" cy="9159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152400" y="4154488"/>
            <a:ext cx="1058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altLang="ja-JP" sz="2000">
                <a:latin typeface="Times New Roman" charset="0"/>
                <a:cs typeface="ＭＳ Ｐゴシック" charset="0"/>
              </a:rPr>
              <a:t>Lebedev</a:t>
            </a:r>
          </a:p>
        </p:txBody>
      </p:sp>
      <p:sp>
        <p:nvSpPr>
          <p:cNvPr id="14351" name="Text Box 14"/>
          <p:cNvSpPr txBox="1">
            <a:spLocks noChangeArrowheads="1"/>
          </p:cNvSpPr>
          <p:nvPr/>
        </p:nvSpPr>
        <p:spPr bwMode="auto">
          <a:xfrm>
            <a:off x="152400" y="2782888"/>
            <a:ext cx="1144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altLang="ja-JP" sz="2000">
                <a:latin typeface="Times New Roman" charset="0"/>
                <a:cs typeface="ＭＳ Ｐゴシック" charset="0"/>
              </a:rPr>
              <a:t>TRIUMF</a:t>
            </a:r>
          </a:p>
        </p:txBody>
      </p:sp>
      <p:pic>
        <p:nvPicPr>
          <p:cNvPr id="14352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10200"/>
            <a:ext cx="15811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18163"/>
            <a:ext cx="24384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03763"/>
            <a:ext cx="1028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 Box 20"/>
          <p:cNvSpPr txBox="1">
            <a:spLocks noChangeArrowheads="1"/>
          </p:cNvSpPr>
          <p:nvPr/>
        </p:nvSpPr>
        <p:spPr bwMode="auto">
          <a:xfrm>
            <a:off x="152400" y="5389563"/>
            <a:ext cx="12636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altLang="ja-JP">
                <a:latin typeface="Times New Roman" charset="0"/>
                <a:cs typeface="ＭＳ Ｐゴシック" charset="0"/>
              </a:rPr>
              <a:t>J.W.Goethe</a:t>
            </a:r>
            <a:br>
              <a:rPr lang="en-US" altLang="ja-JP">
                <a:latin typeface="Times New Roman" charset="0"/>
                <a:cs typeface="ＭＳ Ｐゴシック" charset="0"/>
              </a:rPr>
            </a:br>
            <a:r>
              <a:rPr lang="en-US" altLang="ja-JP">
                <a:latin typeface="Times New Roman" charset="0"/>
                <a:cs typeface="ＭＳ Ｐゴシック" charset="0"/>
              </a:rPr>
              <a:t>Universität</a:t>
            </a:r>
            <a:endParaRPr lang="en-US" altLang="ja-JP" sz="2000">
              <a:latin typeface="Times New Roman" charset="0"/>
              <a:cs typeface="ＭＳ Ｐゴシック" charset="0"/>
            </a:endParaRPr>
          </a:p>
        </p:txBody>
      </p:sp>
      <p:pic>
        <p:nvPicPr>
          <p:cNvPr id="14356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19812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48200"/>
            <a:ext cx="2425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3" descr="SLAC_logo_hir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4193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23963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Geant4 can helps me?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91480" y="3093991"/>
            <a:ext cx="6183697" cy="3151413"/>
            <a:chOff x="1180354" y="1374588"/>
            <a:chExt cx="7857104" cy="4004235"/>
          </a:xfrm>
        </p:grpSpPr>
        <p:sp>
          <p:nvSpPr>
            <p:cNvPr id="7" name="Rectangle 6"/>
            <p:cNvSpPr/>
            <p:nvPr/>
          </p:nvSpPr>
          <p:spPr>
            <a:xfrm>
              <a:off x="1180354" y="2913529"/>
              <a:ext cx="224117" cy="92635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1897529" y="3227295"/>
              <a:ext cx="1389530" cy="283881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/>
          </p:nvSpPr>
          <p:spPr>
            <a:xfrm rot="15300000">
              <a:off x="1927412" y="1822824"/>
              <a:ext cx="1045882" cy="672352"/>
            </a:xfrm>
            <a:prstGeom prst="parallelogram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/>
          </p:nvSpPr>
          <p:spPr>
            <a:xfrm rot="6300000" flipH="1">
              <a:off x="1873625" y="4319956"/>
              <a:ext cx="1045882" cy="672352"/>
            </a:xfrm>
            <a:prstGeom prst="parallelogram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56281" y="2674470"/>
              <a:ext cx="45719" cy="13895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6610" y="2674470"/>
              <a:ext cx="45719" cy="13895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24729" y="2674470"/>
              <a:ext cx="45719" cy="13895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01776" y="1374588"/>
              <a:ext cx="1060824" cy="15389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01776" y="3839882"/>
              <a:ext cx="1060824" cy="15389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iley Face 16"/>
            <p:cNvSpPr/>
            <p:nvPr/>
          </p:nvSpPr>
          <p:spPr>
            <a:xfrm>
              <a:off x="7724588" y="2751131"/>
              <a:ext cx="1312870" cy="1312870"/>
            </a:xfrm>
            <a:prstGeom prst="smileyFac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60056" y="4038273"/>
            <a:ext cx="6375658" cy="2388989"/>
            <a:chOff x="1560056" y="4038273"/>
            <a:chExt cx="6375658" cy="2388989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560056" y="4809297"/>
              <a:ext cx="2071495" cy="198653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631551" y="4905500"/>
              <a:ext cx="2963637" cy="119942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631551" y="5035437"/>
              <a:ext cx="729646" cy="1259389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520" y="4976716"/>
              <a:ext cx="374818" cy="24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766" y="5056677"/>
              <a:ext cx="382315" cy="24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329" y="5445238"/>
              <a:ext cx="374818" cy="24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230" y="4969219"/>
              <a:ext cx="737142" cy="25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800" y="4038273"/>
              <a:ext cx="2238914" cy="27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660" y="6147398"/>
              <a:ext cx="2238914" cy="27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343" y="4625635"/>
              <a:ext cx="2238914" cy="27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923821" y="1759844"/>
            <a:ext cx="822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Particle source                - G4VUserPrimaryGeneratorAction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39583" y="4286232"/>
            <a:ext cx="2238914" cy="571166"/>
            <a:chOff x="639583" y="4286232"/>
            <a:chExt cx="2238914" cy="57116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83" y="4286232"/>
              <a:ext cx="2238914" cy="27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val 33"/>
            <p:cNvSpPr/>
            <p:nvPr/>
          </p:nvSpPr>
          <p:spPr>
            <a:xfrm>
              <a:off x="1045882" y="4761196"/>
              <a:ext cx="122061" cy="9620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087833" y="4797937"/>
              <a:ext cx="480032" cy="1136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6553200" y="4630539"/>
            <a:ext cx="331616" cy="387915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80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944810" y="2618619"/>
            <a:ext cx="2358061" cy="1334861"/>
            <a:chOff x="5944810" y="2618619"/>
            <a:chExt cx="2358061" cy="1334861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5944810" y="2618619"/>
              <a:ext cx="2358061" cy="1334861"/>
              <a:chOff x="2297762" y="3908425"/>
              <a:chExt cx="4484925" cy="2539003"/>
            </a:xfrm>
          </p:grpSpPr>
          <p:grpSp>
            <p:nvGrpSpPr>
              <p:cNvPr id="39" name="Group 74"/>
              <p:cNvGrpSpPr>
                <a:grpSpLocks/>
              </p:cNvGrpSpPr>
              <p:nvPr/>
            </p:nvGrpSpPr>
            <p:grpSpPr bwMode="auto">
              <a:xfrm>
                <a:off x="3124464" y="3908425"/>
                <a:ext cx="3658223" cy="2259538"/>
                <a:chOff x="3124464" y="3908425"/>
                <a:chExt cx="3658223" cy="2259538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 bwMode="auto">
                <a:xfrm flipV="1">
                  <a:off x="3132403" y="3908425"/>
                  <a:ext cx="0" cy="22531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 bwMode="auto">
                <a:xfrm>
                  <a:off x="3124464" y="6167963"/>
                  <a:ext cx="3658223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75"/>
              <p:cNvGrpSpPr>
                <a:grpSpLocks/>
              </p:cNvGrpSpPr>
              <p:nvPr/>
            </p:nvGrpSpPr>
            <p:grpSpPr bwMode="auto">
              <a:xfrm>
                <a:off x="2297762" y="3930064"/>
                <a:ext cx="2550499" cy="2517364"/>
                <a:chOff x="2297762" y="3930064"/>
                <a:chExt cx="2550499" cy="2517364"/>
              </a:xfrm>
            </p:grpSpPr>
            <p:pic>
              <p:nvPicPr>
                <p:cNvPr id="41" name="Picture 2070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272" r="34325"/>
                <a:stretch>
                  <a:fillRect/>
                </a:stretch>
              </p:blipFill>
              <p:spPr bwMode="auto">
                <a:xfrm>
                  <a:off x="2297762" y="3930064"/>
                  <a:ext cx="437351" cy="1284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4561003" y="6078096"/>
                  <a:ext cx="28725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/>
                    <a:t>x</a:t>
                  </a:r>
                </a:p>
              </p:txBody>
            </p:sp>
            <p:sp>
              <p:nvSpPr>
                <p:cNvPr id="43" name="TextBox 73"/>
                <p:cNvSpPr txBox="1">
                  <a:spLocks noChangeArrowheads="1"/>
                </p:cNvSpPr>
                <p:nvPr/>
              </p:nvSpPr>
              <p:spPr bwMode="auto">
                <a:xfrm>
                  <a:off x="2509408" y="4222023"/>
                  <a:ext cx="424629" cy="369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 dirty="0"/>
                    <a:t>(x)</a:t>
                  </a:r>
                </a:p>
              </p:txBody>
            </p:sp>
          </p:grpSp>
        </p:grpSp>
        <p:sp>
          <p:nvSpPr>
            <p:cNvPr id="48" name="Freeform 47"/>
            <p:cNvSpPr/>
            <p:nvPr/>
          </p:nvSpPr>
          <p:spPr>
            <a:xfrm>
              <a:off x="6380238" y="2745934"/>
              <a:ext cx="1778000" cy="1058018"/>
            </a:xfrm>
            <a:custGeom>
              <a:avLst/>
              <a:gdLst>
                <a:gd name="connsiteX0" fmla="*/ 0 w 1778000"/>
                <a:gd name="connsiteY0" fmla="*/ 1058018 h 1058018"/>
                <a:gd name="connsiteX1" fmla="*/ 78619 w 1778000"/>
                <a:gd name="connsiteY1" fmla="*/ 277876 h 1058018"/>
                <a:gd name="connsiteX2" fmla="*/ 157238 w 1778000"/>
                <a:gd name="connsiteY2" fmla="*/ 5733 h 1058018"/>
                <a:gd name="connsiteX3" fmla="*/ 381000 w 1778000"/>
                <a:gd name="connsiteY3" fmla="*/ 489542 h 1058018"/>
                <a:gd name="connsiteX4" fmla="*/ 798286 w 1778000"/>
                <a:gd name="connsiteY4" fmla="*/ 797971 h 1058018"/>
                <a:gd name="connsiteX5" fmla="*/ 1415143 w 1778000"/>
                <a:gd name="connsiteY5" fmla="*/ 991495 h 1058018"/>
                <a:gd name="connsiteX6" fmla="*/ 1778000 w 1778000"/>
                <a:gd name="connsiteY6" fmla="*/ 1021733 h 10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0" h="1058018">
                  <a:moveTo>
                    <a:pt x="0" y="1058018"/>
                  </a:moveTo>
                  <a:cubicBezTo>
                    <a:pt x="26206" y="755637"/>
                    <a:pt x="52413" y="453257"/>
                    <a:pt x="78619" y="277876"/>
                  </a:cubicBezTo>
                  <a:cubicBezTo>
                    <a:pt x="104825" y="102495"/>
                    <a:pt x="106841" y="-29545"/>
                    <a:pt x="157238" y="5733"/>
                  </a:cubicBezTo>
                  <a:cubicBezTo>
                    <a:pt x="207635" y="41011"/>
                    <a:pt x="274159" y="357502"/>
                    <a:pt x="381000" y="489542"/>
                  </a:cubicBezTo>
                  <a:cubicBezTo>
                    <a:pt x="487841" y="621582"/>
                    <a:pt x="625929" y="714312"/>
                    <a:pt x="798286" y="797971"/>
                  </a:cubicBezTo>
                  <a:cubicBezTo>
                    <a:pt x="970643" y="881630"/>
                    <a:pt x="1251857" y="954201"/>
                    <a:pt x="1415143" y="991495"/>
                  </a:cubicBezTo>
                  <a:cubicBezTo>
                    <a:pt x="1578429" y="1028789"/>
                    <a:pt x="1778000" y="1021733"/>
                    <a:pt x="1778000" y="102173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23821" y="1298179"/>
            <a:ext cx="756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Materials and Geometry - G4VUserDetectorConstruction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23821" y="2201864"/>
            <a:ext cx="756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Physics of interaction     - G4VUserPhysicsList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23821" y="2644387"/>
            <a:ext cx="756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Scoring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736860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6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structure of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319"/>
            <a:ext cx="8229600" cy="4525963"/>
          </a:xfrm>
        </p:spPr>
        <p:txBody>
          <a:bodyPr/>
          <a:lstStyle/>
          <a:p>
            <a:r>
              <a:rPr lang="en-US" sz="2600" dirty="0" smtClean="0"/>
              <a:t>The applications build on the top of Geant4, usually follow this structure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3419" y="2523358"/>
            <a:ext cx="2514600" cy="3124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MyProject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83819" y="1913758"/>
            <a:ext cx="2133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include/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83819" y="2828158"/>
            <a:ext cx="2133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src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83819" y="3742558"/>
            <a:ext cx="2133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</a:t>
            </a:r>
            <a:r>
              <a:rPr lang="en-US" dirty="0" err="1" smtClean="0"/>
              <a:t>ain.cc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583819" y="4656958"/>
            <a:ext cx="2133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CMakeLists.txt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83819" y="5571358"/>
            <a:ext cx="2133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macros.mac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614886" y="2529406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File_1.hh</a:t>
            </a:r>
          </a:p>
          <a:p>
            <a:pPr algn="ctr"/>
            <a:r>
              <a:rPr lang="en-US" dirty="0" smtClean="0"/>
              <a:t>...</a:t>
            </a:r>
          </a:p>
          <a:p>
            <a:pPr algn="ctr"/>
            <a:r>
              <a:rPr lang="en-US" dirty="0" err="1" smtClean="0"/>
              <a:t>File_n.hh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553200" y="3680873"/>
            <a:ext cx="16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File_1.cc</a:t>
            </a:r>
          </a:p>
          <a:p>
            <a:pPr algn="ctr"/>
            <a:r>
              <a:rPr lang="en-US" dirty="0" smtClean="0"/>
              <a:t>...</a:t>
            </a:r>
          </a:p>
          <a:p>
            <a:pPr algn="ctr"/>
            <a:r>
              <a:rPr lang="en-US" dirty="0" err="1" smtClean="0"/>
              <a:t>File_n.cc</a:t>
            </a:r>
            <a:endParaRPr lang="en-US" dirty="0"/>
          </a:p>
        </p:txBody>
      </p:sp>
      <p:cxnSp>
        <p:nvCxnSpPr>
          <p:cNvPr id="15" name="Elbow Connector 14"/>
          <p:cNvCxnSpPr>
            <a:stCxn id="8" idx="1"/>
            <a:endCxn id="7" idx="3"/>
          </p:cNvCxnSpPr>
          <p:nvPr/>
        </p:nvCxnSpPr>
        <p:spPr>
          <a:xfrm rot="10800000" flipV="1">
            <a:off x="2898019" y="2218558"/>
            <a:ext cx="685800" cy="18669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9" idx="1"/>
            <a:endCxn id="7" idx="3"/>
          </p:cNvCxnSpPr>
          <p:nvPr/>
        </p:nvCxnSpPr>
        <p:spPr>
          <a:xfrm rot="10800000" flipV="1">
            <a:off x="2898019" y="3132958"/>
            <a:ext cx="685800" cy="9525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1"/>
            <a:endCxn id="7" idx="3"/>
          </p:cNvCxnSpPr>
          <p:nvPr/>
        </p:nvCxnSpPr>
        <p:spPr>
          <a:xfrm rot="10800000" flipV="1">
            <a:off x="2898019" y="4047358"/>
            <a:ext cx="685800" cy="381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1"/>
            <a:endCxn id="7" idx="3"/>
          </p:cNvCxnSpPr>
          <p:nvPr/>
        </p:nvCxnSpPr>
        <p:spPr>
          <a:xfrm rot="10800000">
            <a:off x="2898019" y="4085458"/>
            <a:ext cx="685800" cy="8763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2" idx="1"/>
            <a:endCxn id="7" idx="3"/>
          </p:cNvCxnSpPr>
          <p:nvPr/>
        </p:nvCxnSpPr>
        <p:spPr>
          <a:xfrm rot="10800000">
            <a:off x="2898019" y="4085458"/>
            <a:ext cx="685800" cy="17907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1"/>
            <a:endCxn id="8" idx="3"/>
          </p:cNvCxnSpPr>
          <p:nvPr/>
        </p:nvCxnSpPr>
        <p:spPr>
          <a:xfrm rot="10800000">
            <a:off x="5717420" y="2218558"/>
            <a:ext cx="897467" cy="76804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4" idx="1"/>
            <a:endCxn id="9" idx="3"/>
          </p:cNvCxnSpPr>
          <p:nvPr/>
        </p:nvCxnSpPr>
        <p:spPr>
          <a:xfrm rot="10800000">
            <a:off x="5717420" y="3132959"/>
            <a:ext cx="835781" cy="100511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6561" y="4705945"/>
            <a:ext cx="29674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Methods inherit from: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G4VUserDetectorConstruction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G4VUserPhysicsList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G4VUserPrimaryGenerationAction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G4ActionInitialization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Others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31571" y="3253608"/>
            <a:ext cx="225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main file organize</a:t>
            </a:r>
          </a:p>
          <a:p>
            <a:r>
              <a:rPr lang="en-US" dirty="0" smtClean="0"/>
              <a:t>the simulation.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01936" y="4214948"/>
            <a:ext cx="2196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CMAKE look for </a:t>
            </a:r>
          </a:p>
          <a:p>
            <a:r>
              <a:rPr lang="en-US" dirty="0" smtClean="0"/>
              <a:t>dependences, set the</a:t>
            </a:r>
          </a:p>
          <a:p>
            <a:r>
              <a:rPr lang="en-US" dirty="0" smtClean="0"/>
              <a:t>executable file and </a:t>
            </a:r>
          </a:p>
          <a:p>
            <a:r>
              <a:rPr lang="en-US" dirty="0" smtClean="0"/>
              <a:t>create the </a:t>
            </a:r>
            <a:r>
              <a:rPr lang="en-US" dirty="0" err="1" smtClean="0"/>
              <a:t>MakeFile</a:t>
            </a:r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042753" y="5427042"/>
            <a:ext cx="2800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Optionally, files with </a:t>
            </a:r>
          </a:p>
          <a:p>
            <a:r>
              <a:rPr lang="en-US" dirty="0" smtClean="0"/>
              <a:t>predefined commands used</a:t>
            </a:r>
          </a:p>
          <a:p>
            <a:r>
              <a:rPr lang="en-US" dirty="0" smtClean="0"/>
              <a:t>by the Application can be </a:t>
            </a:r>
          </a:p>
          <a:p>
            <a:r>
              <a:rPr lang="en-US" dirty="0" smtClean="0"/>
              <a:t>created by the user. </a:t>
            </a:r>
          </a:p>
        </p:txBody>
      </p:sp>
    </p:spTree>
    <p:extLst>
      <p:ext uri="{BB962C8B-B14F-4D97-AF65-F5344CB8AC3E}">
        <p14:creationId xmlns:p14="http://schemas.microsoft.com/office/powerpoint/2010/main" val="3325726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with class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35380"/>
            <a:ext cx="47328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 smtClean="0"/>
              <a:t>MyClass.hh</a:t>
            </a:r>
            <a:r>
              <a:rPr lang="en-US" sz="1600" b="1" u="sng" dirty="0" smtClean="0"/>
              <a:t> in directory include/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#</a:t>
            </a:r>
            <a:r>
              <a:rPr lang="en-US" sz="1600" dirty="0" err="1" smtClean="0">
                <a:latin typeface="Courier New"/>
                <a:cs typeface="Courier New"/>
              </a:rPr>
              <a:t>ifndef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MyClass_hh</a:t>
            </a:r>
            <a:endParaRPr lang="en-US" sz="1600" dirty="0" smtClean="0">
              <a:latin typeface="Courier New"/>
              <a:cs typeface="Courier New"/>
            </a:endParaRPr>
          </a:p>
          <a:p>
            <a:r>
              <a:rPr lang="en-US" sz="1600" dirty="0" smtClean="0">
                <a:latin typeface="Courier New"/>
                <a:cs typeface="Courier New"/>
              </a:rPr>
              <a:t>#define </a:t>
            </a:r>
            <a:r>
              <a:rPr lang="en-US" sz="1600" dirty="0" err="1" smtClean="0">
                <a:latin typeface="Courier New"/>
                <a:cs typeface="Courier New"/>
              </a:rPr>
              <a:t>MyClass_hh</a:t>
            </a:r>
            <a:r>
              <a:rPr lang="en-US" sz="1600" dirty="0" smtClean="0">
                <a:latin typeface="Courier New"/>
                <a:cs typeface="Courier New"/>
              </a:rPr>
              <a:t> 1</a:t>
            </a:r>
          </a:p>
          <a:p>
            <a:endParaRPr lang="en-US" sz="1600" dirty="0" smtClean="0">
              <a:latin typeface="Courier New"/>
              <a:cs typeface="Courier New"/>
            </a:endParaRPr>
          </a:p>
          <a:p>
            <a:r>
              <a:rPr lang="en-US" sz="1600" dirty="0" smtClean="0">
                <a:latin typeface="Courier New"/>
                <a:cs typeface="Courier New"/>
              </a:rPr>
              <a:t>#include “G4VClass.hh”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smtClean="0">
                <a:latin typeface="Courier New"/>
                <a:cs typeface="Courier New"/>
              </a:rPr>
              <a:t>#include “</a:t>
            </a:r>
            <a:r>
              <a:rPr lang="en-US" sz="1600" dirty="0" err="1" smtClean="0">
                <a:latin typeface="Courier New"/>
                <a:cs typeface="Courier New"/>
              </a:rPr>
              <a:t>globals.hh</a:t>
            </a:r>
            <a:r>
              <a:rPr lang="en-US" sz="1600" dirty="0" smtClean="0">
                <a:latin typeface="Courier New"/>
                <a:cs typeface="Courier New"/>
              </a:rPr>
              <a:t>”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smtClean="0">
                <a:latin typeface="Courier New"/>
                <a:cs typeface="Courier New"/>
              </a:rPr>
              <a:t>class </a:t>
            </a:r>
            <a:r>
              <a:rPr lang="en-US" sz="1600" dirty="0" err="1" smtClean="0">
                <a:latin typeface="Courier New"/>
                <a:cs typeface="Courier New"/>
              </a:rPr>
              <a:t>MyClass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: public G4VClass</a:t>
            </a:r>
            <a:r>
              <a:rPr lang="en-US" sz="1600" dirty="0" smtClean="0">
                <a:latin typeface="Courier New"/>
                <a:cs typeface="Courier New"/>
              </a:rPr>
              <a:t> {</a:t>
            </a:r>
          </a:p>
          <a:p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public:</a:t>
            </a:r>
          </a:p>
          <a:p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	</a:t>
            </a:r>
            <a:r>
              <a:rPr lang="en-US" sz="1600" dirty="0" err="1" smtClean="0">
                <a:latin typeface="Courier New"/>
                <a:cs typeface="Courier New"/>
              </a:rPr>
              <a:t>MyClass</a:t>
            </a:r>
            <a:r>
              <a:rPr lang="en-US" sz="1600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	virtual ~</a:t>
            </a:r>
            <a:r>
              <a:rPr lang="en-US" sz="1600" dirty="0" err="1" smtClean="0">
                <a:latin typeface="Courier New"/>
                <a:cs typeface="Courier New"/>
              </a:rPr>
              <a:t>MyClass</a:t>
            </a:r>
            <a:r>
              <a:rPr lang="en-US" sz="1600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	void </a:t>
            </a:r>
            <a:r>
              <a:rPr lang="en-US" sz="1600" dirty="0" err="1" smtClean="0">
                <a:latin typeface="Courier New"/>
                <a:cs typeface="Courier New"/>
              </a:rPr>
              <a:t>AFunction</a:t>
            </a:r>
            <a:r>
              <a:rPr lang="en-US" sz="1600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	void </a:t>
            </a:r>
            <a:r>
              <a:rPr lang="en-US" sz="1600" dirty="0" err="1" smtClean="0">
                <a:latin typeface="Courier New"/>
                <a:cs typeface="Courier New"/>
              </a:rPr>
              <a:t>AnotherFunction</a:t>
            </a:r>
            <a:r>
              <a:rPr lang="en-US" sz="1600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private:</a:t>
            </a:r>
          </a:p>
          <a:p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	G4double </a:t>
            </a:r>
            <a:r>
              <a:rPr lang="en-US" sz="1600" dirty="0" err="1" smtClean="0">
                <a:latin typeface="Courier New"/>
                <a:cs typeface="Courier New"/>
              </a:rPr>
              <a:t>fAVariable</a:t>
            </a:r>
            <a:r>
              <a:rPr lang="en-US" sz="16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};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#endif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8086" y="1417638"/>
            <a:ext cx="486591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 smtClean="0"/>
              <a:t>MyClass.cc</a:t>
            </a:r>
            <a:r>
              <a:rPr lang="en-US" sz="1600" b="1" u="sng" dirty="0" smtClean="0"/>
              <a:t> in directory </a:t>
            </a:r>
            <a:r>
              <a:rPr lang="en-US" sz="1600" b="1" u="sng" dirty="0" err="1" smtClean="0"/>
              <a:t>src</a:t>
            </a:r>
            <a:r>
              <a:rPr lang="en-US" sz="1600" b="1" u="sng" dirty="0" smtClean="0"/>
              <a:t>/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#include “</a:t>
            </a:r>
            <a:r>
              <a:rPr lang="en-US" sz="1600" dirty="0" err="1" smtClean="0">
                <a:latin typeface="Courier New"/>
                <a:cs typeface="Courier New"/>
              </a:rPr>
              <a:t>MyClass.hh</a:t>
            </a:r>
            <a:r>
              <a:rPr lang="en-US" sz="1600" dirty="0" smtClean="0">
                <a:latin typeface="Courier New"/>
                <a:cs typeface="Courier New"/>
              </a:rPr>
              <a:t>”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#include “G4XXXxxx.hh”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 smtClean="0">
                <a:latin typeface="Courier New"/>
                <a:cs typeface="Courier New"/>
              </a:rPr>
              <a:t>MyFile</a:t>
            </a:r>
            <a:r>
              <a:rPr lang="en-US" sz="1600" dirty="0" smtClean="0">
                <a:latin typeface="Courier New"/>
                <a:cs typeface="Courier New"/>
              </a:rPr>
              <a:t>::</a:t>
            </a:r>
            <a:r>
              <a:rPr lang="en-US" sz="1600" dirty="0" err="1" smtClean="0">
                <a:latin typeface="Courier New"/>
                <a:cs typeface="Courier New"/>
              </a:rPr>
              <a:t>MyClass</a:t>
            </a:r>
            <a:r>
              <a:rPr lang="en-US" sz="1600" dirty="0" smtClean="0">
                <a:latin typeface="Courier New"/>
                <a:cs typeface="Courier New"/>
              </a:rPr>
              <a:t>() 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: G4VClass() </a:t>
            </a:r>
            <a:r>
              <a:rPr lang="en-US" sz="1600" dirty="0" smtClean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fAVariable</a:t>
            </a:r>
            <a:r>
              <a:rPr lang="en-US" sz="1600" dirty="0" smtClean="0">
                <a:latin typeface="Courier New"/>
                <a:cs typeface="Courier New"/>
              </a:rPr>
              <a:t> = 0 * MeV;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}</a:t>
            </a:r>
          </a:p>
          <a:p>
            <a:r>
              <a:rPr lang="en-US" sz="1600" dirty="0" err="1" smtClean="0">
                <a:latin typeface="Courier New"/>
                <a:cs typeface="Courier New"/>
              </a:rPr>
              <a:t>MyClass</a:t>
            </a:r>
            <a:r>
              <a:rPr lang="en-US" sz="1600" dirty="0" smtClean="0">
                <a:latin typeface="Courier New"/>
                <a:cs typeface="Courier New"/>
              </a:rPr>
              <a:t>::~</a:t>
            </a:r>
            <a:r>
              <a:rPr lang="en-US" sz="1600" dirty="0" err="1" smtClean="0">
                <a:latin typeface="Courier New"/>
                <a:cs typeface="Courier New"/>
              </a:rPr>
              <a:t>MyClass</a:t>
            </a:r>
            <a:r>
              <a:rPr lang="en-US" sz="1600" dirty="0" smtClean="0">
                <a:latin typeface="Courier New"/>
                <a:cs typeface="Courier New"/>
              </a:rPr>
              <a:t>() {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}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void </a:t>
            </a:r>
            <a:r>
              <a:rPr lang="en-US" sz="1600" dirty="0" err="1" smtClean="0">
                <a:latin typeface="Courier New"/>
                <a:cs typeface="Courier New"/>
              </a:rPr>
              <a:t>MiClase</a:t>
            </a:r>
            <a:r>
              <a:rPr lang="en-US" sz="1600" dirty="0" smtClean="0">
                <a:latin typeface="Courier New"/>
                <a:cs typeface="Courier New"/>
              </a:rPr>
              <a:t>::</a:t>
            </a:r>
            <a:r>
              <a:rPr lang="en-US" sz="1600" dirty="0" err="1" smtClean="0">
                <a:latin typeface="Courier New"/>
                <a:cs typeface="Courier New"/>
              </a:rPr>
              <a:t>AFunction</a:t>
            </a:r>
            <a:r>
              <a:rPr lang="en-US" sz="1600" dirty="0" smtClean="0">
                <a:latin typeface="Courier New"/>
                <a:cs typeface="Courier New"/>
              </a:rPr>
              <a:t>(){</a:t>
            </a:r>
          </a:p>
          <a:p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// Do something interesting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G4cout &lt;&lt; “Hello World!” &lt;&lt; G4endl;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}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void </a:t>
            </a:r>
            <a:r>
              <a:rPr lang="en-US" sz="1600" dirty="0" err="1" smtClean="0">
                <a:latin typeface="Courier New"/>
                <a:cs typeface="Courier New"/>
              </a:rPr>
              <a:t>MyClass</a:t>
            </a:r>
            <a:r>
              <a:rPr lang="en-US" sz="1600" dirty="0" smtClean="0">
                <a:latin typeface="Courier New"/>
                <a:cs typeface="Courier New"/>
              </a:rPr>
              <a:t>::</a:t>
            </a:r>
            <a:r>
              <a:rPr lang="en-US" sz="1600" dirty="0" err="1" smtClean="0">
                <a:latin typeface="Courier New"/>
                <a:cs typeface="Courier New"/>
              </a:rPr>
              <a:t>AnotherFunction</a:t>
            </a:r>
            <a:r>
              <a:rPr lang="en-US" sz="1600" dirty="0" smtClean="0">
                <a:latin typeface="Courier New"/>
                <a:cs typeface="Courier New"/>
              </a:rPr>
              <a:t>() {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	// Do something interesting</a:t>
            </a:r>
          </a:p>
          <a:p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err="1" smtClean="0">
                <a:latin typeface="Courier New"/>
                <a:cs typeface="Courier New"/>
              </a:rPr>
              <a:t>fAVariable</a:t>
            </a:r>
            <a:r>
              <a:rPr lang="en-US" sz="1600" dirty="0" smtClean="0">
                <a:latin typeface="Courier New"/>
                <a:cs typeface="Courier New"/>
              </a:rPr>
              <a:t> += 1 * GeV;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</a:t>
            </a:r>
            <a:r>
              <a:rPr lang="en-US" sz="1600" dirty="0" err="1" smtClean="0">
                <a:latin typeface="Courier New"/>
                <a:cs typeface="Courier New"/>
              </a:rPr>
              <a:t>AFunction</a:t>
            </a:r>
            <a:r>
              <a:rPr lang="en-US" sz="1600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66810" y="1417638"/>
            <a:ext cx="0" cy="47751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36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with class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B1211-C176-1A43-A137-556E1FB3EBF3}" type="datetime1">
              <a:rPr lang="en-US" smtClean="0"/>
              <a:pPr>
                <a:defRPr/>
              </a:pPr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FCFM-BUAP, Puebla, Pue.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E777-56C0-C843-B5A3-3152998CD20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160145"/>
            <a:ext cx="7543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How to use </a:t>
            </a:r>
            <a:r>
              <a:rPr lang="en-US" sz="2400" b="1" u="sng" dirty="0" err="1" smtClean="0"/>
              <a:t>MyClass</a:t>
            </a:r>
            <a:r>
              <a:rPr lang="en-US" sz="2400" b="1" u="sng" dirty="0" smtClean="0"/>
              <a:t>?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#include “</a:t>
            </a:r>
            <a:r>
              <a:rPr lang="en-US" dirty="0" err="1" smtClean="0">
                <a:latin typeface="Courier New"/>
                <a:cs typeface="Courier New"/>
              </a:rPr>
              <a:t>MyClass.hh</a:t>
            </a:r>
            <a:r>
              <a:rPr lang="en-US" dirty="0" smtClean="0">
                <a:latin typeface="Courier New"/>
                <a:cs typeface="Courier New"/>
              </a:rPr>
              <a:t>”</a:t>
            </a:r>
          </a:p>
          <a:p>
            <a:r>
              <a:rPr lang="en-US" dirty="0" smtClean="0">
                <a:latin typeface="Courier New"/>
                <a:cs typeface="Courier New"/>
              </a:rPr>
              <a:t>...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MyClass</a:t>
            </a:r>
            <a:r>
              <a:rPr lang="en-US" dirty="0" smtClean="0">
                <a:latin typeface="Courier New"/>
                <a:cs typeface="Courier New"/>
              </a:rPr>
              <a:t>* class = new </a:t>
            </a:r>
            <a:r>
              <a:rPr lang="en-US" dirty="0" err="1" smtClean="0">
                <a:latin typeface="Courier New"/>
                <a:cs typeface="Courier New"/>
              </a:rPr>
              <a:t>MyClass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class-&gt;</a:t>
            </a:r>
            <a:r>
              <a:rPr lang="en-US" dirty="0" err="1" smtClean="0">
                <a:latin typeface="Courier New"/>
                <a:cs typeface="Courier New"/>
              </a:rPr>
              <a:t>AnotherFunction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...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753" y="3202111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Inherit methods used in the Main file via </a:t>
            </a:r>
            <a:r>
              <a:rPr lang="en-US" sz="2400" b="1" u="sng" dirty="0" err="1" smtClean="0"/>
              <a:t>runManager</a:t>
            </a:r>
            <a:r>
              <a:rPr lang="en-US" sz="2400" b="1" u="sng" dirty="0" smtClean="0"/>
              <a:t>: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#include “</a:t>
            </a:r>
            <a:r>
              <a:rPr lang="en-US" dirty="0" err="1" smtClean="0">
                <a:latin typeface="Courier New"/>
                <a:cs typeface="Courier New"/>
              </a:rPr>
              <a:t>MyClass.hh</a:t>
            </a:r>
            <a:r>
              <a:rPr lang="en-US" dirty="0" smtClean="0">
                <a:latin typeface="Courier New"/>
                <a:cs typeface="Courier New"/>
              </a:rPr>
              <a:t>”</a:t>
            </a:r>
          </a:p>
          <a:p>
            <a:r>
              <a:rPr lang="en-US" dirty="0" smtClean="0">
                <a:latin typeface="Courier New"/>
                <a:cs typeface="Courier New"/>
              </a:rPr>
              <a:t>...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MyClass</a:t>
            </a:r>
            <a:r>
              <a:rPr lang="en-US" dirty="0" smtClean="0">
                <a:latin typeface="Courier New"/>
                <a:cs typeface="Courier New"/>
              </a:rPr>
              <a:t>* class = new </a:t>
            </a:r>
            <a:r>
              <a:rPr lang="en-US" dirty="0" err="1" smtClean="0">
                <a:latin typeface="Courier New"/>
                <a:cs typeface="Courier New"/>
              </a:rPr>
              <a:t>MyClass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// </a:t>
            </a:r>
            <a:r>
              <a:rPr lang="en-US" dirty="0" err="1" smtClean="0">
                <a:latin typeface="Courier New"/>
                <a:cs typeface="Courier New"/>
              </a:rPr>
              <a:t>ActionInitialization</a:t>
            </a:r>
            <a:r>
              <a:rPr lang="en-US" dirty="0" smtClean="0">
                <a:latin typeface="Courier New"/>
                <a:cs typeface="Courier New"/>
              </a:rPr>
              <a:t>, Detector and Physics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runManager</a:t>
            </a:r>
            <a:r>
              <a:rPr lang="en-US" dirty="0" smtClean="0">
                <a:latin typeface="Courier New"/>
                <a:cs typeface="Courier New"/>
              </a:rPr>
              <a:t>-&gt;</a:t>
            </a:r>
            <a:r>
              <a:rPr lang="en-US" dirty="0" err="1" smtClean="0">
                <a:latin typeface="Courier New"/>
                <a:cs typeface="Courier New"/>
              </a:rPr>
              <a:t>SetUserInitialization</a:t>
            </a:r>
            <a:r>
              <a:rPr lang="en-US" dirty="0" smtClean="0">
                <a:latin typeface="Courier New"/>
                <a:cs typeface="Courier New"/>
              </a:rPr>
              <a:t>(class);</a:t>
            </a:r>
          </a:p>
          <a:p>
            <a:r>
              <a:rPr lang="en-US" dirty="0" smtClean="0">
                <a:latin typeface="Courier New"/>
                <a:cs typeface="Courier New"/>
              </a:rPr>
              <a:t>...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657671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Due to multithreading, </a:t>
            </a:r>
            <a:r>
              <a:rPr lang="en-US" sz="2400" b="1" u="sng" dirty="0" err="1" smtClean="0"/>
              <a:t>ActionInitialization</a:t>
            </a:r>
            <a:r>
              <a:rPr lang="en-US" sz="2400" b="1" u="sng" dirty="0" smtClean="0"/>
              <a:t> controls </a:t>
            </a:r>
            <a:r>
              <a:rPr lang="en-US" sz="2400" b="1" u="sng" dirty="0" err="1" smtClean="0"/>
              <a:t>EventAction</a:t>
            </a:r>
            <a:r>
              <a:rPr lang="en-US" sz="2400" b="1" u="sng" dirty="0" smtClean="0"/>
              <a:t>, </a:t>
            </a:r>
            <a:r>
              <a:rPr lang="en-US" sz="2400" b="1" u="sng" dirty="0" err="1" smtClean="0"/>
              <a:t>SteppingAction</a:t>
            </a:r>
            <a:r>
              <a:rPr lang="en-US" sz="2400" b="1" u="sng" dirty="0" smtClean="0"/>
              <a:t>, etc.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377980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JR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JRTemplate.pot</Template>
  <TotalTime>728</TotalTime>
  <Words>3565</Words>
  <Application>Microsoft Macintosh PowerPoint</Application>
  <PresentationFormat>On-screen Show (4:3)</PresentationFormat>
  <Paragraphs>874</Paragraphs>
  <Slides>47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JRTemplate</vt:lpstr>
      <vt:lpstr>Bitmap Image</vt:lpstr>
      <vt:lpstr>A very general introduction to Geant4: Essentials and Jargon</vt:lpstr>
      <vt:lpstr>Outline</vt:lpstr>
      <vt:lpstr>Introduction</vt:lpstr>
      <vt:lpstr>What is Geant4? S. Agostinelly, et., Al. Nucl. Inst. and Meths. Phys. Res. A. 506, p250, 2003 J. Allison, et. Al, IEEE Trans. Nucl. Sci, 53(1), p270, 2006</vt:lpstr>
      <vt:lpstr>Geant4 Collaboration</vt:lpstr>
      <vt:lpstr>How Geant4 can helps me?</vt:lpstr>
      <vt:lpstr>Basic structure of applications</vt:lpstr>
      <vt:lpstr>C++ with class</vt:lpstr>
      <vt:lpstr>C++ with class</vt:lpstr>
      <vt:lpstr>Kernel: a general description.</vt:lpstr>
      <vt:lpstr>Jargon: G4Event</vt:lpstr>
      <vt:lpstr>Jargon: G4Run</vt:lpstr>
      <vt:lpstr>Jargon: G4Run</vt:lpstr>
      <vt:lpstr>Jargon: Track and Step</vt:lpstr>
      <vt:lpstr>Jargon: Track and step</vt:lpstr>
      <vt:lpstr>Geant4 kernel</vt:lpstr>
      <vt:lpstr>Geant4 as a state machine</vt:lpstr>
      <vt:lpstr>Let me remind you…</vt:lpstr>
      <vt:lpstr>Detector construction: Materials and Geometry</vt:lpstr>
      <vt:lpstr>Materials</vt:lpstr>
      <vt:lpstr>Materials</vt:lpstr>
      <vt:lpstr>Materials: Example</vt:lpstr>
      <vt:lpstr>Optical properties</vt:lpstr>
      <vt:lpstr>G4MaterialPropertiesTable</vt:lpstr>
      <vt:lpstr>G4MaterialPropertiesTable</vt:lpstr>
      <vt:lpstr>Geometry</vt:lpstr>
      <vt:lpstr>Geometry</vt:lpstr>
      <vt:lpstr>Particle sources</vt:lpstr>
      <vt:lpstr>Particles in Geant4</vt:lpstr>
      <vt:lpstr>G4VUserPrimaryGeneratorAction</vt:lpstr>
      <vt:lpstr>G4ParticleGun</vt:lpstr>
      <vt:lpstr>Particle source</vt:lpstr>
      <vt:lpstr>G4VUserPrimaryGeneratorAction</vt:lpstr>
      <vt:lpstr>G4VUserPrimaryGeneratorAction</vt:lpstr>
      <vt:lpstr>G4VUserPrimaryGeneratorAction</vt:lpstr>
      <vt:lpstr>Physics list</vt:lpstr>
      <vt:lpstr>Physics list</vt:lpstr>
      <vt:lpstr>Physics list</vt:lpstr>
      <vt:lpstr>How to use?</vt:lpstr>
      <vt:lpstr>The G4VModularPhysicsList</vt:lpstr>
      <vt:lpstr>G4VModularPhysicsList</vt:lpstr>
      <vt:lpstr>Scoring</vt:lpstr>
      <vt:lpstr>Command based scoring</vt:lpstr>
      <vt:lpstr>Use</vt:lpstr>
      <vt:lpstr>Command-based scoring</vt:lpstr>
      <vt:lpstr>Stepping-based scoring</vt:lpstr>
      <vt:lpstr>Stepping based scoring </vt:lpstr>
    </vt:vector>
  </TitlesOfParts>
  <Company>GPC &amp; JRM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Ramos</dc:creator>
  <cp:lastModifiedBy>Jose Ramos</cp:lastModifiedBy>
  <cp:revision>129</cp:revision>
  <dcterms:created xsi:type="dcterms:W3CDTF">2015-10-28T17:22:24Z</dcterms:created>
  <dcterms:modified xsi:type="dcterms:W3CDTF">2015-11-04T15:47:10Z</dcterms:modified>
</cp:coreProperties>
</file>