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97" r:id="rId3"/>
    <p:sldId id="298" r:id="rId4"/>
    <p:sldId id="279" r:id="rId5"/>
    <p:sldId id="296" r:id="rId6"/>
    <p:sldId id="288" r:id="rId7"/>
    <p:sldId id="301" r:id="rId8"/>
    <p:sldId id="258" r:id="rId9"/>
    <p:sldId id="299" r:id="rId10"/>
    <p:sldId id="272" r:id="rId11"/>
    <p:sldId id="303" r:id="rId12"/>
    <p:sldId id="263" r:id="rId13"/>
    <p:sldId id="308" r:id="rId14"/>
    <p:sldId id="295" r:id="rId15"/>
    <p:sldId id="265" r:id="rId16"/>
    <p:sldId id="266" r:id="rId17"/>
    <p:sldId id="304" r:id="rId18"/>
    <p:sldId id="306" r:id="rId19"/>
    <p:sldId id="309" r:id="rId20"/>
    <p:sldId id="313" r:id="rId21"/>
    <p:sldId id="290" r:id="rId22"/>
    <p:sldId id="292" r:id="rId23"/>
    <p:sldId id="293" r:id="rId24"/>
    <p:sldId id="307" r:id="rId25"/>
    <p:sldId id="310" r:id="rId26"/>
    <p:sldId id="314" r:id="rId27"/>
    <p:sldId id="315" r:id="rId28"/>
    <p:sldId id="316" r:id="rId2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67" autoAdjust="0"/>
    <p:restoredTop sz="94504" autoAdjust="0"/>
  </p:normalViewPr>
  <p:slideViewPr>
    <p:cSldViewPr>
      <p:cViewPr>
        <p:scale>
          <a:sx n="75" d="100"/>
          <a:sy n="75" d="100"/>
        </p:scale>
        <p:origin x="-450"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dor\Escritorio\ev1.tx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dor\Escritorio\ring.tx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plotArea>
      <c:layout/>
      <c:lineChart>
        <c:grouping val="standard"/>
        <c:ser>
          <c:idx val="0"/>
          <c:order val="0"/>
          <c:val>
            <c:numRef>
              <c:f>'ev1'!$C$1:$C$64</c:f>
              <c:numCache>
                <c:formatCode>General</c:formatCode>
                <c:ptCount val="64"/>
                <c:pt idx="0">
                  <c:v>11</c:v>
                </c:pt>
                <c:pt idx="1">
                  <c:v>13</c:v>
                </c:pt>
                <c:pt idx="2">
                  <c:v>10</c:v>
                </c:pt>
                <c:pt idx="3">
                  <c:v>13</c:v>
                </c:pt>
                <c:pt idx="4">
                  <c:v>12</c:v>
                </c:pt>
                <c:pt idx="5">
                  <c:v>13</c:v>
                </c:pt>
                <c:pt idx="6">
                  <c:v>10</c:v>
                </c:pt>
                <c:pt idx="7">
                  <c:v>10</c:v>
                </c:pt>
                <c:pt idx="8">
                  <c:v>15</c:v>
                </c:pt>
                <c:pt idx="9">
                  <c:v>25</c:v>
                </c:pt>
                <c:pt idx="10">
                  <c:v>40</c:v>
                </c:pt>
                <c:pt idx="11">
                  <c:v>80</c:v>
                </c:pt>
                <c:pt idx="12">
                  <c:v>130</c:v>
                </c:pt>
                <c:pt idx="13">
                  <c:v>180</c:v>
                </c:pt>
                <c:pt idx="14">
                  <c:v>230</c:v>
                </c:pt>
                <c:pt idx="15">
                  <c:v>12</c:v>
                </c:pt>
                <c:pt idx="16">
                  <c:v>12</c:v>
                </c:pt>
                <c:pt idx="17">
                  <c:v>23</c:v>
                </c:pt>
                <c:pt idx="18">
                  <c:v>38</c:v>
                </c:pt>
                <c:pt idx="19">
                  <c:v>78</c:v>
                </c:pt>
                <c:pt idx="20">
                  <c:v>128</c:v>
                </c:pt>
                <c:pt idx="21">
                  <c:v>178</c:v>
                </c:pt>
                <c:pt idx="22">
                  <c:v>180</c:v>
                </c:pt>
                <c:pt idx="23">
                  <c:v>12</c:v>
                </c:pt>
                <c:pt idx="24">
                  <c:v>13</c:v>
                </c:pt>
                <c:pt idx="25">
                  <c:v>26</c:v>
                </c:pt>
                <c:pt idx="26">
                  <c:v>39</c:v>
                </c:pt>
                <c:pt idx="27">
                  <c:v>77</c:v>
                </c:pt>
                <c:pt idx="28">
                  <c:v>125</c:v>
                </c:pt>
                <c:pt idx="29">
                  <c:v>128</c:v>
                </c:pt>
                <c:pt idx="30">
                  <c:v>130</c:v>
                </c:pt>
                <c:pt idx="31">
                  <c:v>15</c:v>
                </c:pt>
                <c:pt idx="32">
                  <c:v>12</c:v>
                </c:pt>
                <c:pt idx="33">
                  <c:v>23</c:v>
                </c:pt>
                <c:pt idx="34">
                  <c:v>38</c:v>
                </c:pt>
                <c:pt idx="35">
                  <c:v>77</c:v>
                </c:pt>
                <c:pt idx="36">
                  <c:v>78</c:v>
                </c:pt>
                <c:pt idx="37">
                  <c:v>76</c:v>
                </c:pt>
                <c:pt idx="38">
                  <c:v>78</c:v>
                </c:pt>
                <c:pt idx="39">
                  <c:v>12</c:v>
                </c:pt>
                <c:pt idx="40">
                  <c:v>15</c:v>
                </c:pt>
                <c:pt idx="41">
                  <c:v>25</c:v>
                </c:pt>
                <c:pt idx="42">
                  <c:v>38</c:v>
                </c:pt>
                <c:pt idx="43">
                  <c:v>40</c:v>
                </c:pt>
                <c:pt idx="44">
                  <c:v>37</c:v>
                </c:pt>
                <c:pt idx="45">
                  <c:v>39</c:v>
                </c:pt>
                <c:pt idx="46">
                  <c:v>35</c:v>
                </c:pt>
                <c:pt idx="47">
                  <c:v>12</c:v>
                </c:pt>
                <c:pt idx="48">
                  <c:v>13</c:v>
                </c:pt>
                <c:pt idx="49">
                  <c:v>24</c:v>
                </c:pt>
                <c:pt idx="50">
                  <c:v>23</c:v>
                </c:pt>
                <c:pt idx="51">
                  <c:v>25</c:v>
                </c:pt>
                <c:pt idx="52">
                  <c:v>23</c:v>
                </c:pt>
                <c:pt idx="53">
                  <c:v>24</c:v>
                </c:pt>
                <c:pt idx="54">
                  <c:v>23</c:v>
                </c:pt>
                <c:pt idx="55">
                  <c:v>14</c:v>
                </c:pt>
                <c:pt idx="56">
                  <c:v>12</c:v>
                </c:pt>
                <c:pt idx="57">
                  <c:v>13</c:v>
                </c:pt>
                <c:pt idx="58">
                  <c:v>12</c:v>
                </c:pt>
                <c:pt idx="59">
                  <c:v>14</c:v>
                </c:pt>
                <c:pt idx="60">
                  <c:v>13</c:v>
                </c:pt>
                <c:pt idx="61">
                  <c:v>12</c:v>
                </c:pt>
                <c:pt idx="62">
                  <c:v>14</c:v>
                </c:pt>
                <c:pt idx="63">
                  <c:v>12</c:v>
                </c:pt>
              </c:numCache>
            </c:numRef>
          </c:val>
        </c:ser>
        <c:marker val="1"/>
        <c:axId val="58335616"/>
        <c:axId val="58337152"/>
      </c:lineChart>
      <c:catAx>
        <c:axId val="58335616"/>
        <c:scaling>
          <c:orientation val="minMax"/>
        </c:scaling>
        <c:axPos val="b"/>
        <c:tickLblPos val="nextTo"/>
        <c:txPr>
          <a:bodyPr/>
          <a:lstStyle/>
          <a:p>
            <a:pPr>
              <a:defRPr lang="es-ES"/>
            </a:pPr>
            <a:endParaRPr lang="es-ES"/>
          </a:p>
        </c:txPr>
        <c:crossAx val="58337152"/>
        <c:crosses val="autoZero"/>
        <c:auto val="1"/>
        <c:lblAlgn val="ctr"/>
        <c:lblOffset val="100"/>
      </c:catAx>
      <c:valAx>
        <c:axId val="58337152"/>
        <c:scaling>
          <c:orientation val="minMax"/>
        </c:scaling>
        <c:axPos val="l"/>
        <c:majorGridlines/>
        <c:numFmt formatCode="General" sourceLinked="1"/>
        <c:tickLblPos val="nextTo"/>
        <c:txPr>
          <a:bodyPr/>
          <a:lstStyle/>
          <a:p>
            <a:pPr>
              <a:defRPr lang="es-ES"/>
            </a:pPr>
            <a:endParaRPr lang="es-ES"/>
          </a:p>
        </c:txPr>
        <c:crossAx val="5833561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plotArea>
      <c:layout/>
      <c:lineChart>
        <c:grouping val="standard"/>
        <c:ser>
          <c:idx val="0"/>
          <c:order val="0"/>
          <c:val>
            <c:numRef>
              <c:f>ring!$C$1:$C$64</c:f>
              <c:numCache>
                <c:formatCode>General</c:formatCode>
                <c:ptCount val="64"/>
                <c:pt idx="0">
                  <c:v>11</c:v>
                </c:pt>
                <c:pt idx="1">
                  <c:v>13</c:v>
                </c:pt>
                <c:pt idx="2">
                  <c:v>10</c:v>
                </c:pt>
                <c:pt idx="3">
                  <c:v>13</c:v>
                </c:pt>
                <c:pt idx="4">
                  <c:v>12</c:v>
                </c:pt>
                <c:pt idx="5">
                  <c:v>13</c:v>
                </c:pt>
                <c:pt idx="6">
                  <c:v>13</c:v>
                </c:pt>
                <c:pt idx="7">
                  <c:v>13</c:v>
                </c:pt>
                <c:pt idx="8">
                  <c:v>15</c:v>
                </c:pt>
                <c:pt idx="9">
                  <c:v>12</c:v>
                </c:pt>
                <c:pt idx="10">
                  <c:v>13</c:v>
                </c:pt>
                <c:pt idx="11">
                  <c:v>105</c:v>
                </c:pt>
                <c:pt idx="12">
                  <c:v>103</c:v>
                </c:pt>
                <c:pt idx="13">
                  <c:v>13</c:v>
                </c:pt>
                <c:pt idx="14">
                  <c:v>15</c:v>
                </c:pt>
                <c:pt idx="15">
                  <c:v>12</c:v>
                </c:pt>
                <c:pt idx="16">
                  <c:v>12</c:v>
                </c:pt>
                <c:pt idx="17">
                  <c:v>13</c:v>
                </c:pt>
                <c:pt idx="18">
                  <c:v>99</c:v>
                </c:pt>
                <c:pt idx="19">
                  <c:v>12</c:v>
                </c:pt>
                <c:pt idx="20">
                  <c:v>12</c:v>
                </c:pt>
                <c:pt idx="21">
                  <c:v>102</c:v>
                </c:pt>
                <c:pt idx="22">
                  <c:v>13</c:v>
                </c:pt>
                <c:pt idx="23">
                  <c:v>12</c:v>
                </c:pt>
                <c:pt idx="24">
                  <c:v>13</c:v>
                </c:pt>
                <c:pt idx="25">
                  <c:v>102</c:v>
                </c:pt>
                <c:pt idx="26">
                  <c:v>13</c:v>
                </c:pt>
                <c:pt idx="27">
                  <c:v>14</c:v>
                </c:pt>
                <c:pt idx="28">
                  <c:v>14</c:v>
                </c:pt>
                <c:pt idx="29">
                  <c:v>13</c:v>
                </c:pt>
                <c:pt idx="30">
                  <c:v>101</c:v>
                </c:pt>
                <c:pt idx="31">
                  <c:v>18</c:v>
                </c:pt>
                <c:pt idx="32">
                  <c:v>12</c:v>
                </c:pt>
                <c:pt idx="33">
                  <c:v>104</c:v>
                </c:pt>
                <c:pt idx="34">
                  <c:v>18</c:v>
                </c:pt>
                <c:pt idx="35">
                  <c:v>14</c:v>
                </c:pt>
                <c:pt idx="36">
                  <c:v>16</c:v>
                </c:pt>
                <c:pt idx="37">
                  <c:v>21</c:v>
                </c:pt>
                <c:pt idx="38">
                  <c:v>98</c:v>
                </c:pt>
                <c:pt idx="39">
                  <c:v>30</c:v>
                </c:pt>
                <c:pt idx="40">
                  <c:v>18</c:v>
                </c:pt>
                <c:pt idx="41">
                  <c:v>97</c:v>
                </c:pt>
                <c:pt idx="42">
                  <c:v>19</c:v>
                </c:pt>
                <c:pt idx="43">
                  <c:v>14</c:v>
                </c:pt>
                <c:pt idx="44">
                  <c:v>13</c:v>
                </c:pt>
                <c:pt idx="45">
                  <c:v>12</c:v>
                </c:pt>
                <c:pt idx="46">
                  <c:v>103</c:v>
                </c:pt>
                <c:pt idx="47">
                  <c:v>30</c:v>
                </c:pt>
                <c:pt idx="48">
                  <c:v>15</c:v>
                </c:pt>
                <c:pt idx="49">
                  <c:v>18</c:v>
                </c:pt>
                <c:pt idx="50">
                  <c:v>102</c:v>
                </c:pt>
                <c:pt idx="51">
                  <c:v>25</c:v>
                </c:pt>
                <c:pt idx="52">
                  <c:v>21</c:v>
                </c:pt>
                <c:pt idx="53">
                  <c:v>105</c:v>
                </c:pt>
                <c:pt idx="54">
                  <c:v>23</c:v>
                </c:pt>
                <c:pt idx="55">
                  <c:v>14</c:v>
                </c:pt>
                <c:pt idx="56">
                  <c:v>12</c:v>
                </c:pt>
                <c:pt idx="57">
                  <c:v>13</c:v>
                </c:pt>
                <c:pt idx="58">
                  <c:v>12</c:v>
                </c:pt>
                <c:pt idx="59">
                  <c:v>104</c:v>
                </c:pt>
                <c:pt idx="60">
                  <c:v>95</c:v>
                </c:pt>
                <c:pt idx="61">
                  <c:v>23</c:v>
                </c:pt>
                <c:pt idx="62">
                  <c:v>14</c:v>
                </c:pt>
                <c:pt idx="63">
                  <c:v>12</c:v>
                </c:pt>
              </c:numCache>
            </c:numRef>
          </c:val>
        </c:ser>
        <c:marker val="1"/>
        <c:axId val="58350592"/>
        <c:axId val="58372864"/>
      </c:lineChart>
      <c:catAx>
        <c:axId val="58350592"/>
        <c:scaling>
          <c:orientation val="minMax"/>
        </c:scaling>
        <c:axPos val="b"/>
        <c:tickLblPos val="nextTo"/>
        <c:txPr>
          <a:bodyPr/>
          <a:lstStyle/>
          <a:p>
            <a:pPr>
              <a:defRPr lang="es-ES"/>
            </a:pPr>
            <a:endParaRPr lang="es-ES"/>
          </a:p>
        </c:txPr>
        <c:crossAx val="58372864"/>
        <c:crosses val="autoZero"/>
        <c:auto val="1"/>
        <c:lblAlgn val="ctr"/>
        <c:lblOffset val="100"/>
      </c:catAx>
      <c:valAx>
        <c:axId val="58372864"/>
        <c:scaling>
          <c:orientation val="minMax"/>
        </c:scaling>
        <c:axPos val="l"/>
        <c:majorGridlines/>
        <c:numFmt formatCode="General" sourceLinked="1"/>
        <c:tickLblPos val="nextTo"/>
        <c:txPr>
          <a:bodyPr/>
          <a:lstStyle/>
          <a:p>
            <a:pPr>
              <a:defRPr lang="es-ES"/>
            </a:pPr>
            <a:endParaRPr lang="es-ES"/>
          </a:p>
        </c:txPr>
        <c:crossAx val="58350592"/>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793AFADC-08F5-4E2C-B3E3-DE226B418075}" type="datetimeFigureOut">
              <a:rPr lang="es-ES"/>
              <a:pPr>
                <a:defRPr/>
              </a:pPr>
              <a:t>09/03/2011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133D2DBA-71E0-4679-B939-99171894261D}"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276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D35DFC-56F2-47D1-9A8C-AB15E32AE5E3}" type="slidenum">
              <a:rPr lang="es-ES" smtClean="0"/>
              <a:pPr/>
              <a:t>1</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378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3CB442-7AFF-42D2-94FD-F0D93433CC1E}" type="slidenum">
              <a:rPr lang="es-ES" smtClean="0"/>
              <a:pPr/>
              <a:t>10</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389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E42F36-9041-4522-9F33-CF0DFED934A8}" type="slidenum">
              <a:rPr lang="es-ES" smtClean="0"/>
              <a:pPr/>
              <a:t>11</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C34A31-CCCF-4D0E-BDEC-24606528B1E0}" type="slidenum">
              <a:rPr lang="es-ES" smtClean="0"/>
              <a:pPr/>
              <a:t>12</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58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358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4E8466-2BF5-43C9-9E5A-5B8F09F8B883}" type="slidenum">
              <a:rPr lang="es-ES" smtClean="0"/>
              <a:pPr/>
              <a:t>13</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419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820708-3754-4BF6-BA1A-D3BC13422183}" type="slidenum">
              <a:rPr lang="es-ES" smtClean="0"/>
              <a:pPr/>
              <a:t>14</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7F1CC1-69E4-4E31-B8F8-E0BEF7E9B9BF}" type="slidenum">
              <a:rPr lang="es-ES" smtClean="0"/>
              <a:pPr/>
              <a:t>15</a:t>
            </a:fld>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409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856091-6B2B-4263-8252-AB30D77788A7}" type="slidenum">
              <a:rPr lang="es-ES" smtClean="0"/>
              <a:pPr/>
              <a:t>16</a:t>
            </a:fld>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440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D93CC5-9103-4F84-BF3D-05951006FAA7}" type="slidenum">
              <a:rPr lang="es-ES" smtClean="0"/>
              <a:pPr/>
              <a:t>17</a:t>
            </a:fld>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460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3446B8-3ACA-4901-A4B6-DBD47952494F}" type="slidenum">
              <a:rPr lang="es-ES" smtClean="0"/>
              <a:pPr/>
              <a:t>18</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471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172BB3-62B0-44E5-8E2D-B666649369F3}" type="slidenum">
              <a:rPr lang="es-ES" smtClean="0"/>
              <a:pPr/>
              <a:t>19</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297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33CACB-ED62-4427-A984-8A3315331DBA}" type="slidenum">
              <a:rPr lang="es-ES" smtClean="0"/>
              <a:pPr/>
              <a:t>2</a:t>
            </a:fld>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471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172BB3-62B0-44E5-8E2D-B666649369F3}" type="slidenum">
              <a:rPr lang="es-ES" smtClean="0"/>
              <a:pPr/>
              <a:t>20</a:t>
            </a:fld>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481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5493BB-4034-44AA-9855-2B876CA8A598}" type="slidenum">
              <a:rPr lang="es-ES" smtClean="0"/>
              <a:pPr/>
              <a:t>21</a:t>
            </a:fld>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491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BA15F6-73B2-4688-98F5-B0F0D2BA9A93}" type="slidenum">
              <a:rPr lang="es-ES" smtClean="0"/>
              <a:pPr/>
              <a:t>22</a:t>
            </a:fld>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501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E6E1B7-1F6E-49CD-AF6B-564ADAC944D0}" type="slidenum">
              <a:rPr lang="es-ES" smtClean="0"/>
              <a:pPr/>
              <a:t>23</a:t>
            </a:fld>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512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653B4B-E33B-4C8A-839C-30685AC31F3E}" type="slidenum">
              <a:rPr lang="es-ES" smtClean="0"/>
              <a:pPr/>
              <a:t>24</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07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307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2F24DA-9479-4D2D-933A-2A4744F8B846}" type="slidenum">
              <a:rPr lang="es-ES" smtClean="0"/>
              <a:pPr/>
              <a:t>3</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49D41A-9874-4DB1-8EE1-5A321536B4ED}" type="slidenum">
              <a:rPr lang="es-ES" smtClean="0"/>
              <a:pPr/>
              <a:t>4</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31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D39D28-A2A9-4B3D-A038-C50B816B43BF}" type="slidenum">
              <a:rPr lang="es-ES" smtClean="0"/>
              <a:pPr/>
              <a:t>5</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327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627C59-033C-4DD0-8EC2-6EBD809DF99C}" type="slidenum">
              <a:rPr lang="es-ES" smtClean="0"/>
              <a:pPr/>
              <a:t>6</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37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337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2A9151-3264-4D62-A3DA-D9710E551611}" type="slidenum">
              <a:rPr lang="es-ES" smtClean="0"/>
              <a:pPr/>
              <a:t>7</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348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F1F6EF-D70D-44F4-8A7E-869AAA2AE0F6}" type="slidenum">
              <a:rPr lang="es-ES" smtClean="0"/>
              <a:pPr/>
              <a:t>8</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68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368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019E30-1F8C-42C3-9B0B-AF6AD593D786}" type="slidenum">
              <a:rPr lang="es-ES" smtClean="0"/>
              <a:pPr/>
              <a:t>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C34B7C8-3CC6-46CB-9258-7574D3F773B1}" type="datetime1">
              <a:rPr lang="es-ES"/>
              <a:pPr>
                <a:defRPr/>
              </a:pPr>
              <a:t>09/03/2011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671FE9F-E1E4-4EE1-9E59-6DCFF69893E0}"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FD92590-CA52-4B26-B629-3B088930A1F9}" type="datetime1">
              <a:rPr lang="es-ES"/>
              <a:pPr>
                <a:defRPr/>
              </a:pPr>
              <a:t>09/03/2011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DC7CFAB-CCDD-4544-880F-24FCA09F9A65}"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6754E2D-86FF-4CA5-9919-9B17207B2E82}" type="datetime1">
              <a:rPr lang="es-ES"/>
              <a:pPr>
                <a:defRPr/>
              </a:pPr>
              <a:t>09/03/2011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581C039-2E5E-4D60-AF33-743FE43B9875}"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3A77045-21C6-40B4-9FAC-67F9998ACF2B}" type="datetime1">
              <a:rPr lang="es-ES"/>
              <a:pPr>
                <a:defRPr/>
              </a:pPr>
              <a:t>09/03/2011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D8F1A71-A68D-422B-9243-ACB14163D2DB}"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920E0CF-402D-4442-B76B-14632C1AEFE7}" type="datetime1">
              <a:rPr lang="es-ES"/>
              <a:pPr>
                <a:defRPr/>
              </a:pPr>
              <a:t>09/03/2011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27D4BA0-962E-40E1-BFA8-B5794DBB9BE9}"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A09E5445-B1DC-427C-AB89-E1C524F5818B}" type="datetime1">
              <a:rPr lang="es-ES"/>
              <a:pPr>
                <a:defRPr/>
              </a:pPr>
              <a:t>09/03/2011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DF9ADF6-F5DC-4402-AE42-7D4C79948416}"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022E718-60A4-4444-BCEC-254FACAD9C41}" type="datetime1">
              <a:rPr lang="es-ES"/>
              <a:pPr>
                <a:defRPr/>
              </a:pPr>
              <a:t>09/03/2011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8538F5E7-F854-40DF-BCB2-958D1F4A1089}"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1ED402E4-1341-409C-A701-FC2584E27802}" type="datetime1">
              <a:rPr lang="es-ES"/>
              <a:pPr>
                <a:defRPr/>
              </a:pPr>
              <a:t>09/03/2011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3BF9FA29-4AA8-4705-9C39-58514BCA4ABA}"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511BDC7-528F-4A70-B568-6F69736BA7DD}" type="datetime1">
              <a:rPr lang="es-ES"/>
              <a:pPr>
                <a:defRPr/>
              </a:pPr>
              <a:t>09/03/2011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B2719B30-48EE-42AC-BA22-89EEC28B61B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936A8F0-0D9A-45A4-AA8A-6B94850BF0A0}" type="datetime1">
              <a:rPr lang="es-ES"/>
              <a:pPr>
                <a:defRPr/>
              </a:pPr>
              <a:t>09/03/2011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ECEBFAE-FF40-4F89-9EF7-37539DF2810E}"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4E88878-0F27-4C94-B605-0C7E4F6892A4}" type="datetime1">
              <a:rPr lang="es-ES"/>
              <a:pPr>
                <a:defRPr/>
              </a:pPr>
              <a:t>09/03/2011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7F8DC1F-C460-4917-9E3A-72A27C8344E1}"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71DA5B4-D04F-4950-BE54-6B0C880A2353}" type="datetime1">
              <a:rPr lang="es-ES"/>
              <a:pPr>
                <a:defRPr/>
              </a:pPr>
              <a:t>09/03/2011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A0912D7-B272-46B4-B7CD-6EB0E9AD26FB}"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Documents%20and%20Settings\ipark\&#48148;&#53461;%20&#54868;&#47732;\08CorsikaWs\iparkPresentation\c_event08precursor.mpg" TargetMode="External"/><Relationship Id="rId6" Type="http://schemas.openxmlformats.org/officeDocument/2006/relationships/image" Target="../media/image7.png"/><Relationship Id="rId5" Type="http://schemas.openxmlformats.org/officeDocument/2006/relationships/chart" Target="../charts/chart1.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4.gif"/><Relationship Id="rId7" Type="http://schemas.openxmlformats.org/officeDocument/2006/relationships/image" Target="../media/image38.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image" Target="../media/image35.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jpe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video" Target="file:///C:\Documents%20and%20Settings\ipark\&#48148;&#53461;%20&#54868;&#47732;\08CorsikaWs\iparkPresentation\c_event08precursor.mpg" TargetMode="External"/><Relationship Id="rId6" Type="http://schemas.openxmlformats.org/officeDocument/2006/relationships/image" Target="../media/image57.png"/><Relationship Id="rId5" Type="http://schemas.openxmlformats.org/officeDocument/2006/relationships/image" Target="../media/image8.png"/><Relationship Id="rId10" Type="http://schemas.openxmlformats.org/officeDocument/2006/relationships/image" Target="../media/image61.png"/><Relationship Id="rId4" Type="http://schemas.openxmlformats.org/officeDocument/2006/relationships/image" Target="../media/image56.png"/><Relationship Id="rId9"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video" Target="file:///C:\Documents%20and%20Settings\ipark\&#48148;&#53461;%20&#54868;&#47732;\08CorsikaWs\iparkPresentation\c_event08precursor.mpg" TargetMode="Externa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notesSlide" Target="../notesSlides/notesSlide3.xml"/><Relationship Id="rId9"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214313" y="500063"/>
            <a:ext cx="8643937" cy="2928937"/>
          </a:xfrm>
        </p:spPr>
        <p:txBody>
          <a:bodyPr/>
          <a:lstStyle/>
          <a:p>
            <a:pPr eaLnBrk="1" hangingPunct="1"/>
            <a:r>
              <a:rPr lang="es-MX" sz="2800" b="1" smtClean="0"/>
              <a:t>Benemérita Universidad Autónoma de Puebla</a:t>
            </a:r>
            <a:r>
              <a:rPr lang="es-MX" sz="2400" smtClean="0"/>
              <a:t/>
            </a:r>
            <a:br>
              <a:rPr lang="es-MX" sz="2400" smtClean="0"/>
            </a:br>
            <a:r>
              <a:rPr lang="es-MX" sz="2000" smtClean="0"/>
              <a:t/>
            </a:r>
            <a:br>
              <a:rPr lang="es-MX" sz="2000" smtClean="0"/>
            </a:br>
            <a:r>
              <a:rPr lang="es-MX" sz="2000" smtClean="0"/>
              <a:t/>
            </a:r>
            <a:br>
              <a:rPr lang="es-MX" sz="2000" smtClean="0"/>
            </a:br>
            <a:r>
              <a:rPr lang="es-MX" sz="2000" smtClean="0"/>
              <a:t/>
            </a:r>
            <a:br>
              <a:rPr lang="es-MX" sz="2000" smtClean="0"/>
            </a:br>
            <a:r>
              <a:rPr lang="es-MX" sz="2400" b="1" smtClean="0"/>
              <a:t>Facultad de Ciencias Físico Matemáticas</a:t>
            </a:r>
            <a:r>
              <a:rPr lang="es-MX" sz="2000" b="1" smtClean="0"/>
              <a:t/>
            </a:r>
            <a:br>
              <a:rPr lang="es-MX" sz="2000" b="1" smtClean="0"/>
            </a:br>
            <a:r>
              <a:rPr lang="es-MX" sz="2000" b="1" smtClean="0"/>
              <a:t>Doctorado en Ciencias Física Aplicada</a:t>
            </a:r>
            <a:r>
              <a:rPr lang="es-MX" sz="2000" smtClean="0"/>
              <a:t/>
            </a:r>
            <a:br>
              <a:rPr lang="es-MX" sz="2000" smtClean="0"/>
            </a:br>
            <a:endParaRPr lang="es-MX" sz="2000" smtClean="0"/>
          </a:p>
        </p:txBody>
      </p:sp>
      <p:sp>
        <p:nvSpPr>
          <p:cNvPr id="3" name="2 Rectángulo"/>
          <p:cNvSpPr/>
          <p:nvPr/>
        </p:nvSpPr>
        <p:spPr>
          <a:xfrm>
            <a:off x="785813" y="5357813"/>
            <a:ext cx="7369175" cy="1016000"/>
          </a:xfrm>
          <a:prstGeom prst="rect">
            <a:avLst/>
          </a:prstGeom>
        </p:spPr>
        <p:txBody>
          <a:bodyPr>
            <a:spAutoFit/>
          </a:bodyPr>
          <a:lstStyle/>
          <a:p>
            <a:pPr>
              <a:defRPr/>
            </a:pPr>
            <a:r>
              <a:rPr lang="es-ES" sz="2000" dirty="0">
                <a:solidFill>
                  <a:prstClr val="black"/>
                </a:solidFill>
                <a:latin typeface="Calibri"/>
                <a:ea typeface="+mj-ea"/>
                <a:cs typeface="+mj-cs"/>
              </a:rPr>
              <a:t> Alumno:  		M.C. Ponce Lancho Epifanio Lorenzo.</a:t>
            </a:r>
            <a:br>
              <a:rPr lang="es-ES" sz="2000" dirty="0">
                <a:solidFill>
                  <a:prstClr val="black"/>
                </a:solidFill>
                <a:latin typeface="Calibri"/>
                <a:ea typeface="+mj-ea"/>
                <a:cs typeface="+mj-cs"/>
              </a:rPr>
            </a:br>
            <a:r>
              <a:rPr lang="es-ES" sz="2000" dirty="0">
                <a:solidFill>
                  <a:prstClr val="black"/>
                </a:solidFill>
                <a:latin typeface="Calibri"/>
                <a:ea typeface="+mj-ea"/>
                <a:cs typeface="+mj-cs"/>
              </a:rPr>
              <a:t/>
            </a:r>
            <a:br>
              <a:rPr lang="es-ES" sz="2000" dirty="0">
                <a:solidFill>
                  <a:prstClr val="black"/>
                </a:solidFill>
                <a:latin typeface="Calibri"/>
                <a:ea typeface="+mj-ea"/>
                <a:cs typeface="+mj-cs"/>
              </a:rPr>
            </a:br>
            <a:r>
              <a:rPr lang="es-ES" sz="2000" dirty="0">
                <a:solidFill>
                  <a:prstClr val="black"/>
                </a:solidFill>
                <a:latin typeface="Calibri"/>
                <a:ea typeface="+mj-ea"/>
                <a:cs typeface="+mj-cs"/>
              </a:rPr>
              <a:t>Asesor de Tesis:		Dr. Oscar Martínez Bravo.</a:t>
            </a:r>
            <a:endParaRPr lang="es-ES" dirty="0"/>
          </a:p>
        </p:txBody>
      </p:sp>
      <p:sp>
        <p:nvSpPr>
          <p:cNvPr id="4" name="3 Rectángulo"/>
          <p:cNvSpPr/>
          <p:nvPr/>
        </p:nvSpPr>
        <p:spPr>
          <a:xfrm>
            <a:off x="857250" y="3429000"/>
            <a:ext cx="7070725" cy="1323975"/>
          </a:xfrm>
          <a:prstGeom prst="rect">
            <a:avLst/>
          </a:prstGeom>
        </p:spPr>
        <p:txBody>
          <a:bodyPr>
            <a:spAutoFit/>
          </a:bodyPr>
          <a:lstStyle/>
          <a:p>
            <a:pPr algn="ctr">
              <a:defRPr/>
            </a:pPr>
            <a:r>
              <a:rPr lang="es-ES" sz="2000" b="1" i="1" dirty="0" smtClean="0">
                <a:solidFill>
                  <a:prstClr val="black"/>
                </a:solidFill>
                <a:latin typeface="Calibri"/>
                <a:ea typeface="+mj-ea"/>
                <a:cs typeface="+mj-cs"/>
              </a:rPr>
              <a:t>Titulo:</a:t>
            </a:r>
            <a:endParaRPr lang="es-ES" sz="2000" b="1" i="1" dirty="0">
              <a:solidFill>
                <a:prstClr val="black"/>
              </a:solidFill>
              <a:latin typeface="Calibri"/>
              <a:ea typeface="+mj-ea"/>
              <a:cs typeface="+mj-cs"/>
            </a:endParaRPr>
          </a:p>
          <a:p>
            <a:pPr algn="just">
              <a:defRPr/>
            </a:pPr>
            <a:r>
              <a:rPr lang="es-ES" sz="2000" dirty="0">
                <a:solidFill>
                  <a:prstClr val="black"/>
                </a:solidFill>
                <a:latin typeface="Calibri"/>
                <a:ea typeface="+mj-ea"/>
                <a:cs typeface="+mj-cs"/>
              </a:rPr>
              <a:t>“Cámara Obscura con el fotomultiplicador multianodo para obtener imágenes de fenómenos luminosos transitorios que se generan en la parte alta de la atmosfera”.</a:t>
            </a:r>
            <a:endParaRPr lang="es-ES" dirty="0"/>
          </a:p>
        </p:txBody>
      </p:sp>
      <p:sp>
        <p:nvSpPr>
          <p:cNvPr id="6" name="5 Marcador de número de diapositiva"/>
          <p:cNvSpPr>
            <a:spLocks noGrp="1"/>
          </p:cNvSpPr>
          <p:nvPr>
            <p:ph type="sldNum" sz="quarter" idx="12"/>
          </p:nvPr>
        </p:nvSpPr>
        <p:spPr/>
        <p:txBody>
          <a:bodyPr/>
          <a:lstStyle/>
          <a:p>
            <a:pPr>
              <a:defRPr/>
            </a:pPr>
            <a:fld id="{C1ABD799-C1AE-4E74-B385-425555D574A1}" type="slidenum">
              <a:rPr lang="es-ES" smtClean="0"/>
              <a:pPr>
                <a:defRPr/>
              </a:pPr>
              <a:t>1</a:t>
            </a:fld>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latin typeface="Calibri" pitchFamily="34" charset="0"/>
              </a:rPr>
              <a:t>Arreglo para hallar la respuesta a un fotoelectrón de cada MaPMT</a:t>
            </a:r>
          </a:p>
        </p:txBody>
      </p:sp>
      <p:sp>
        <p:nvSpPr>
          <p:cNvPr id="5" name="4 Marcador de número de diapositiva"/>
          <p:cNvSpPr>
            <a:spLocks noGrp="1"/>
          </p:cNvSpPr>
          <p:nvPr>
            <p:ph type="sldNum" sz="quarter" idx="12"/>
          </p:nvPr>
        </p:nvSpPr>
        <p:spPr/>
        <p:txBody>
          <a:bodyPr/>
          <a:lstStyle/>
          <a:p>
            <a:pPr>
              <a:defRPr/>
            </a:pPr>
            <a:fld id="{1F578782-0CD9-4BE7-A5DD-34F227A6092B}" type="slidenum">
              <a:rPr lang="es-ES" smtClean="0"/>
              <a:pPr>
                <a:defRPr/>
              </a:pPr>
              <a:t>10</a:t>
            </a:fld>
            <a:endParaRPr lang="es-ES"/>
          </a:p>
        </p:txBody>
      </p:sp>
      <p:grpSp>
        <p:nvGrpSpPr>
          <p:cNvPr id="12292" name="13 Grupo"/>
          <p:cNvGrpSpPr>
            <a:grpSpLocks/>
          </p:cNvGrpSpPr>
          <p:nvPr/>
        </p:nvGrpSpPr>
        <p:grpSpPr bwMode="auto">
          <a:xfrm>
            <a:off x="1000125" y="1428750"/>
            <a:ext cx="7104063" cy="2951163"/>
            <a:chOff x="1000100" y="2000240"/>
            <a:chExt cx="7104762" cy="2951173"/>
          </a:xfrm>
        </p:grpSpPr>
        <p:pic>
          <p:nvPicPr>
            <p:cNvPr id="12294" name="8 Imagen" descr="arreglo_spe.bmp"/>
            <p:cNvPicPr>
              <a:picLocks noChangeAspect="1"/>
            </p:cNvPicPr>
            <p:nvPr/>
          </p:nvPicPr>
          <p:blipFill>
            <a:blip r:embed="rId3"/>
            <a:srcRect/>
            <a:stretch>
              <a:fillRect/>
            </a:stretch>
          </p:blipFill>
          <p:spPr bwMode="auto">
            <a:xfrm>
              <a:off x="1000100" y="2000240"/>
              <a:ext cx="7104762" cy="1733333"/>
            </a:xfrm>
            <a:prstGeom prst="rect">
              <a:avLst/>
            </a:prstGeom>
            <a:noFill/>
            <a:ln w="9525">
              <a:noFill/>
              <a:miter lim="800000"/>
              <a:headEnd/>
              <a:tailEnd/>
            </a:ln>
          </p:spPr>
        </p:pic>
        <p:grpSp>
          <p:nvGrpSpPr>
            <p:cNvPr id="12295" name="11 Grupo"/>
            <p:cNvGrpSpPr>
              <a:grpSpLocks/>
            </p:cNvGrpSpPr>
            <p:nvPr/>
          </p:nvGrpSpPr>
          <p:grpSpPr bwMode="auto">
            <a:xfrm>
              <a:off x="2814634" y="3094038"/>
              <a:ext cx="1785937" cy="1857375"/>
              <a:chOff x="5072063" y="3857625"/>
              <a:chExt cx="1785937" cy="1857375"/>
            </a:xfrm>
          </p:grpSpPr>
          <p:sp>
            <p:nvSpPr>
              <p:cNvPr id="6" name="5 Rectángulo"/>
              <p:cNvSpPr/>
              <p:nvPr/>
            </p:nvSpPr>
            <p:spPr>
              <a:xfrm>
                <a:off x="5072221" y="5000623"/>
                <a:ext cx="1786113" cy="7143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cxnSp>
            <p:nvCxnSpPr>
              <p:cNvPr id="8" name="7 Conector recto"/>
              <p:cNvCxnSpPr/>
              <p:nvPr/>
            </p:nvCxnSpPr>
            <p:spPr>
              <a:xfrm rot="10800000" flipV="1">
                <a:off x="5858110" y="3857619"/>
                <a:ext cx="500112" cy="1587"/>
              </a:xfrm>
              <a:prstGeom prst="line">
                <a:avLst/>
              </a:prstGeom>
              <a:ln>
                <a:headEnd type="arrow"/>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a:off x="5287403" y="4428327"/>
                <a:ext cx="114300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299" name="12 CuadroTexto"/>
              <p:cNvSpPr txBox="1">
                <a:spLocks noChangeArrowheads="1"/>
              </p:cNvSpPr>
              <p:nvPr/>
            </p:nvSpPr>
            <p:spPr bwMode="auto">
              <a:xfrm>
                <a:off x="5143500" y="5000625"/>
                <a:ext cx="1695450" cy="646113"/>
              </a:xfrm>
              <a:prstGeom prst="rect">
                <a:avLst/>
              </a:prstGeom>
              <a:noFill/>
              <a:ln w="9525">
                <a:noFill/>
                <a:miter lim="800000"/>
                <a:headEnd/>
                <a:tailEnd/>
              </a:ln>
            </p:spPr>
            <p:txBody>
              <a:bodyPr wrap="none">
                <a:spAutoFit/>
              </a:bodyPr>
              <a:lstStyle/>
              <a:p>
                <a:r>
                  <a:rPr lang="es-MX" sz="1200"/>
                  <a:t>Fuente de alto voltaje </a:t>
                </a:r>
              </a:p>
              <a:p>
                <a:endParaRPr lang="es-MX" sz="1200"/>
              </a:p>
              <a:p>
                <a:r>
                  <a:rPr lang="es-MX" sz="1200"/>
                  <a:t>[0-1000V]</a:t>
                </a:r>
              </a:p>
            </p:txBody>
          </p:sp>
        </p:grpSp>
      </p:grpSp>
      <p:sp>
        <p:nvSpPr>
          <p:cNvPr id="12293" name="12 Rectángulo"/>
          <p:cNvSpPr>
            <a:spLocks noChangeArrowheads="1"/>
          </p:cNvSpPr>
          <p:nvPr/>
        </p:nvSpPr>
        <p:spPr bwMode="auto">
          <a:xfrm>
            <a:off x="428625" y="4643438"/>
            <a:ext cx="8358188" cy="1477962"/>
          </a:xfrm>
          <a:prstGeom prst="rect">
            <a:avLst/>
          </a:prstGeom>
          <a:noFill/>
          <a:ln w="9525">
            <a:noFill/>
            <a:miter lim="800000"/>
            <a:headEnd/>
            <a:tailEnd/>
          </a:ln>
        </p:spPr>
        <p:txBody>
          <a:bodyPr>
            <a:spAutoFit/>
          </a:bodyPr>
          <a:lstStyle/>
          <a:p>
            <a:pPr algn="just"/>
            <a:r>
              <a:rPr lang="es-ES"/>
              <a:t>1.- Caja negra de </a:t>
            </a:r>
            <a:r>
              <a:rPr lang="es-MX"/>
              <a:t>dimensiones, 40 centímetros de ancho por 40 centímetros de alto y 4 metros de largo. 2.- MaPMT H7546B. </a:t>
            </a:r>
            <a:r>
              <a:rPr lang="es-ES"/>
              <a:t>3.- LED. 4.- Generador de pulsos programable. 5.- Osciloscopio con interfaz USB que visualiza y transmite a la computadora personal las señales de cada pixel. 6.- PC para la adquisición y procesamiento de datos.</a:t>
            </a:r>
            <a:endParaRPr lang="es-MX"/>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ctrTitle"/>
          </p:nvPr>
        </p:nvSpPr>
        <p:spPr>
          <a:xfrm>
            <a:off x="0" y="0"/>
            <a:ext cx="9144000" cy="1571625"/>
          </a:xfrm>
        </p:spPr>
        <p:txBody>
          <a:bodyPr/>
          <a:lstStyle/>
          <a:p>
            <a:pPr algn="just" eaLnBrk="1" hangingPunct="1"/>
            <a:r>
              <a:rPr lang="es-MX" sz="2000" smtClean="0"/>
              <a:t>Espectro de carga y amplitud dela respuesta a un fotoelectrón de los MaPMTs, a)  DFL.  b) DFC.      </a:t>
            </a:r>
            <a:r>
              <a:rPr lang="es-MX" sz="2000" b="1" smtClean="0"/>
              <a:t>1</a:t>
            </a:r>
            <a:r>
              <a:rPr lang="es-MX" sz="2000" smtClean="0"/>
              <a:t>-la distribución   del        ruido electrónico, </a:t>
            </a:r>
            <a:r>
              <a:rPr lang="es-MX" sz="2000" b="1" smtClean="0"/>
              <a:t>2</a:t>
            </a:r>
            <a:r>
              <a:rPr lang="es-MX" sz="2000" smtClean="0"/>
              <a:t>- Promedio del ruido electrónico.  </a:t>
            </a:r>
            <a:r>
              <a:rPr lang="es-MX" sz="2000" b="1" smtClean="0"/>
              <a:t>3</a:t>
            </a:r>
            <a:r>
              <a:rPr lang="es-MX" sz="2000" smtClean="0"/>
              <a:t>-La distribución a  un fotoelectrón. </a:t>
            </a:r>
            <a:r>
              <a:rPr lang="es-MX" sz="2000" b="1" smtClean="0"/>
              <a:t>4</a:t>
            </a:r>
            <a:r>
              <a:rPr lang="es-MX" sz="2000" smtClean="0"/>
              <a:t>-Carga/amplitud  promedio correspondiente a  un fotoelectrón.</a:t>
            </a:r>
          </a:p>
        </p:txBody>
      </p:sp>
      <p:pic>
        <p:nvPicPr>
          <p:cNvPr id="13315" name="5 Imagen" descr="cv2.JPG"/>
          <p:cNvPicPr>
            <a:picLocks noChangeAspect="1"/>
          </p:cNvPicPr>
          <p:nvPr/>
        </p:nvPicPr>
        <p:blipFill>
          <a:blip r:embed="rId3"/>
          <a:srcRect/>
          <a:stretch>
            <a:fillRect/>
          </a:stretch>
        </p:blipFill>
        <p:spPr bwMode="auto">
          <a:xfrm>
            <a:off x="0" y="1571625"/>
            <a:ext cx="9144000" cy="4572000"/>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4B7997D2-05A6-425E-8E32-A0922CE21F88}" type="slidenum">
              <a:rPr lang="es-ES" smtClean="0"/>
              <a:pPr>
                <a:defRPr/>
              </a:pPr>
              <a:t>11</a:t>
            </a:fld>
            <a:endParaRPr lang="es-ES"/>
          </a:p>
        </p:txBody>
      </p:sp>
      <p:sp>
        <p:nvSpPr>
          <p:cNvPr id="13317" name="4 CuadroTexto"/>
          <p:cNvSpPr txBox="1">
            <a:spLocks noChangeArrowheads="1"/>
          </p:cNvSpPr>
          <p:nvPr/>
        </p:nvSpPr>
        <p:spPr bwMode="auto">
          <a:xfrm>
            <a:off x="0" y="6143625"/>
            <a:ext cx="9244013" cy="523875"/>
          </a:xfrm>
          <a:prstGeom prst="rect">
            <a:avLst/>
          </a:prstGeom>
          <a:noFill/>
          <a:ln w="9525">
            <a:noFill/>
            <a:miter lim="800000"/>
            <a:headEnd/>
            <a:tailEnd/>
          </a:ln>
        </p:spPr>
        <p:txBody>
          <a:bodyPr wrap="none">
            <a:spAutoFit/>
          </a:bodyPr>
          <a:lstStyle/>
          <a:p>
            <a:r>
              <a:rPr lang="es-MX" sz="1400" b="1"/>
              <a:t>Las mediciones  se realizaron considerando que  la  Luna se encontrara a un  ángulo  &lt;30</a:t>
            </a:r>
            <a:r>
              <a:rPr lang="es-MX" sz="1400" b="1">
                <a:sym typeface="Symbol" pitchFamily="18" charset="2"/>
              </a:rPr>
              <a:t> sobre </a:t>
            </a:r>
            <a:r>
              <a:rPr lang="es-MX" sz="1400" b="1"/>
              <a:t> el Zenit. </a:t>
            </a:r>
          </a:p>
          <a:p>
            <a:r>
              <a:rPr lang="es-MX" sz="1400" b="1"/>
              <a:t>(Porque para este ángulo la absorción es despreciable).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357188"/>
            <a:ext cx="9144000" cy="1071562"/>
          </a:xfrm>
        </p:spPr>
        <p:txBody>
          <a:bodyPr rtlCol="0">
            <a:normAutofit fontScale="90000"/>
          </a:bodyPr>
          <a:lstStyle/>
          <a:p>
            <a:pPr eaLnBrk="1" fontAlgn="auto" hangingPunct="1">
              <a:spcAft>
                <a:spcPts val="0"/>
              </a:spcAft>
              <a:defRPr/>
            </a:pPr>
            <a:r>
              <a:rPr lang="es-MX" sz="3600" b="1" dirty="0" smtClean="0"/>
              <a:t>Resultados de la caracterización de respuesta a un fotoelectrón de cada MaPMT.</a:t>
            </a:r>
            <a:r>
              <a:rPr lang="es-ES" sz="3600" b="1" dirty="0" smtClean="0"/>
              <a:t/>
            </a:r>
            <a:br>
              <a:rPr lang="es-ES" sz="3600" b="1" dirty="0" smtClean="0"/>
            </a:br>
            <a:endParaRPr lang="es-ES" sz="3600" b="1" dirty="0" smtClean="0"/>
          </a:p>
        </p:txBody>
      </p:sp>
      <p:graphicFrame>
        <p:nvGraphicFramePr>
          <p:cNvPr id="3" name="2 Tabla"/>
          <p:cNvGraphicFramePr>
            <a:graphicFrameLocks noGrp="1"/>
          </p:cNvGraphicFramePr>
          <p:nvPr/>
        </p:nvGraphicFramePr>
        <p:xfrm>
          <a:off x="214313" y="1500188"/>
          <a:ext cx="8786874" cy="1611769"/>
        </p:xfrm>
        <a:graphic>
          <a:graphicData uri="http://schemas.openxmlformats.org/drawingml/2006/table">
            <a:tbl>
              <a:tblPr/>
              <a:tblGrid>
                <a:gridCol w="1098336"/>
                <a:gridCol w="1473433"/>
                <a:gridCol w="1446881"/>
                <a:gridCol w="1589408"/>
                <a:gridCol w="1589408"/>
                <a:gridCol w="1589408"/>
              </a:tblGrid>
              <a:tr h="412976">
                <a:tc rowSpan="2">
                  <a:txBody>
                    <a:bodyPr/>
                    <a:lstStyle/>
                    <a:p>
                      <a:pPr algn="just">
                        <a:spcAft>
                          <a:spcPts val="0"/>
                        </a:spcAft>
                      </a:pPr>
                      <a:r>
                        <a:rPr lang="es-MX" sz="2000" b="1" kern="900" noProof="0" dirty="0" smtClean="0">
                          <a:latin typeface="Times New Roman"/>
                          <a:ea typeface="Calibri"/>
                          <a:cs typeface="Times New Roman"/>
                        </a:rPr>
                        <a:t>MaPMT</a:t>
                      </a:r>
                      <a:endParaRPr lang="es-MX" sz="2000" b="1" kern="900" noProof="0" dirty="0" smtClean="0">
                        <a:latin typeface="Times"/>
                        <a:ea typeface="Calibri"/>
                        <a:cs typeface="Times New Roman"/>
                      </a:endParaRPr>
                    </a:p>
                    <a:p>
                      <a:pPr algn="just">
                        <a:spcAft>
                          <a:spcPts val="0"/>
                        </a:spcAft>
                      </a:pPr>
                      <a:r>
                        <a:rPr lang="es-MX" sz="2000" b="1" kern="900" noProof="0" dirty="0" smtClean="0">
                          <a:latin typeface="Times New Roman"/>
                          <a:ea typeface="Calibri"/>
                          <a:cs typeface="Times New Roman"/>
                        </a:rPr>
                        <a:t>H7546B</a:t>
                      </a:r>
                      <a:endParaRPr lang="es-MX" sz="2000" b="1" kern="900" noProof="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MX" sz="2000" b="1" kern="900" noProof="0" smtClean="0">
                          <a:latin typeface="Times New Roman"/>
                          <a:ea typeface="Calibri"/>
                          <a:cs typeface="Times New Roman"/>
                        </a:rPr>
                        <a:t>Carga promedio (pC)</a:t>
                      </a:r>
                      <a:endParaRPr lang="es-MX" sz="20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3">
                  <a:txBody>
                    <a:bodyPr/>
                    <a:lstStyle/>
                    <a:p>
                      <a:pPr algn="ctr">
                        <a:spcAft>
                          <a:spcPts val="0"/>
                        </a:spcAft>
                      </a:pPr>
                      <a:r>
                        <a:rPr lang="es-MX" sz="2000" b="1" kern="900" noProof="0" dirty="0" smtClean="0">
                          <a:latin typeface="Times New Roman"/>
                          <a:ea typeface="Calibri"/>
                          <a:cs typeface="Times New Roman"/>
                        </a:rPr>
                        <a:t>Promedio de amplitudes de pulsos (mV)</a:t>
                      </a:r>
                      <a:endParaRPr lang="es-MX" sz="2000" b="1" kern="900" noProof="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72841">
                <a:tc vMerge="1">
                  <a:txBody>
                    <a:bodyPr/>
                    <a:lstStyle/>
                    <a:p>
                      <a:endParaRPr lang="es-ES"/>
                    </a:p>
                  </a:txBody>
                  <a:tcPr/>
                </a:tc>
                <a:tc>
                  <a:txBody>
                    <a:bodyPr/>
                    <a:lstStyle/>
                    <a:p>
                      <a:pPr algn="just">
                        <a:spcAft>
                          <a:spcPts val="0"/>
                        </a:spcAft>
                      </a:pPr>
                      <a:r>
                        <a:rPr lang="es-MX" sz="2000" b="1" kern="900" noProof="0" dirty="0" smtClean="0">
                          <a:latin typeface="Times New Roman"/>
                          <a:ea typeface="Calibri"/>
                          <a:cs typeface="Times New Roman"/>
                        </a:rPr>
                        <a:t>Línea base</a:t>
                      </a:r>
                      <a:endParaRPr lang="es-MX" sz="2000" b="1" kern="900" noProof="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kern="900" noProof="0" smtClean="0">
                          <a:latin typeface="Times New Roman"/>
                          <a:ea typeface="Calibri"/>
                          <a:cs typeface="Times New Roman"/>
                        </a:rPr>
                        <a:t>SPE</a:t>
                      </a:r>
                      <a:endParaRPr lang="es-MX" sz="20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kern="900" noProof="0" dirty="0" smtClean="0">
                          <a:latin typeface="Times New Roman"/>
                          <a:ea typeface="Calibri"/>
                          <a:cs typeface="Times New Roman"/>
                        </a:rPr>
                        <a:t>Línea base</a:t>
                      </a:r>
                      <a:endParaRPr lang="es-MX" sz="2000" b="1" kern="900" noProof="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kern="900" noProof="0" smtClean="0">
                          <a:latin typeface="Times New Roman"/>
                          <a:ea typeface="Calibri"/>
                          <a:cs typeface="Times New Roman"/>
                        </a:rPr>
                        <a:t> SPE</a:t>
                      </a:r>
                      <a:endParaRPr lang="es-MX" sz="20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000" b="1" kern="900" noProof="0" smtClean="0">
                          <a:latin typeface="Times New Roman"/>
                          <a:ea typeface="Calibri"/>
                          <a:cs typeface="Times New Roman"/>
                          <a:sym typeface="Symbol"/>
                        </a:rPr>
                        <a:t></a:t>
                      </a:r>
                      <a:endParaRPr lang="es-MX" sz="20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976">
                <a:tc>
                  <a:txBody>
                    <a:bodyPr/>
                    <a:lstStyle/>
                    <a:p>
                      <a:pPr algn="just">
                        <a:spcAft>
                          <a:spcPts val="0"/>
                        </a:spcAft>
                      </a:pPr>
                      <a:r>
                        <a:rPr lang="es-MX" sz="2000" b="1" kern="900" noProof="0" smtClean="0">
                          <a:latin typeface="Times New Roman"/>
                          <a:ea typeface="Calibri"/>
                          <a:cs typeface="Times New Roman"/>
                        </a:rPr>
                        <a:t>DFL</a:t>
                      </a:r>
                      <a:endParaRPr lang="es-MX" sz="20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kern="900" noProof="0" smtClean="0">
                          <a:latin typeface="Times New Roman"/>
                          <a:ea typeface="Calibri"/>
                          <a:cs typeface="Times New Roman"/>
                        </a:rPr>
                        <a:t>0.131± 0.10</a:t>
                      </a:r>
                      <a:endParaRPr lang="es-MX" sz="20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kern="900" noProof="0" smtClean="0">
                          <a:latin typeface="Times New Roman"/>
                          <a:ea typeface="Calibri"/>
                          <a:cs typeface="Times New Roman"/>
                        </a:rPr>
                        <a:t>1.028 ± 0.31</a:t>
                      </a:r>
                      <a:endParaRPr lang="es-MX" sz="20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kern="900" noProof="0" smtClean="0">
                          <a:latin typeface="Times New Roman"/>
                          <a:ea typeface="Calibri"/>
                          <a:cs typeface="Times New Roman"/>
                        </a:rPr>
                        <a:t>1.05 ± 0.302</a:t>
                      </a:r>
                      <a:endParaRPr lang="es-MX" sz="20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kern="900" noProof="0" smtClean="0">
                          <a:latin typeface="Times New Roman"/>
                          <a:ea typeface="Calibri"/>
                          <a:cs typeface="Times New Roman"/>
                        </a:rPr>
                        <a:t>12.25 ± 4.64</a:t>
                      </a:r>
                      <a:endParaRPr lang="es-MX" sz="20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kern="900" noProof="0" smtClean="0">
                          <a:latin typeface="Times New Roman"/>
                          <a:ea typeface="Calibri"/>
                          <a:cs typeface="Times New Roman"/>
                        </a:rPr>
                        <a:t>11.20 ± 4.33</a:t>
                      </a:r>
                      <a:endParaRPr lang="es-MX" sz="20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976">
                <a:tc>
                  <a:txBody>
                    <a:bodyPr/>
                    <a:lstStyle/>
                    <a:p>
                      <a:pPr algn="just">
                        <a:spcAft>
                          <a:spcPts val="0"/>
                        </a:spcAft>
                      </a:pPr>
                      <a:r>
                        <a:rPr lang="es-MX" sz="2000" b="1" kern="900" noProof="0" smtClean="0">
                          <a:latin typeface="Times New Roman"/>
                          <a:ea typeface="Calibri"/>
                          <a:cs typeface="Times New Roman"/>
                        </a:rPr>
                        <a:t>DFC</a:t>
                      </a:r>
                      <a:endParaRPr lang="es-MX" sz="20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kern="900" noProof="0" smtClean="0">
                          <a:latin typeface="Times New Roman"/>
                          <a:ea typeface="Calibri"/>
                          <a:cs typeface="Times New Roman"/>
                        </a:rPr>
                        <a:t>0.131± 0.11</a:t>
                      </a:r>
                      <a:endParaRPr lang="es-MX" sz="20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kern="900" noProof="0" smtClean="0">
                          <a:latin typeface="Times New Roman"/>
                          <a:ea typeface="Calibri"/>
                          <a:cs typeface="Times New Roman"/>
                        </a:rPr>
                        <a:t>1.027 ± 0.41</a:t>
                      </a:r>
                      <a:endParaRPr lang="es-MX" sz="20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kern="900" noProof="0" smtClean="0">
                          <a:latin typeface="Times New Roman"/>
                          <a:ea typeface="Calibri"/>
                          <a:cs typeface="Times New Roman"/>
                        </a:rPr>
                        <a:t>1.05 ± 0.302</a:t>
                      </a:r>
                      <a:endParaRPr lang="es-MX" sz="20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kern="900" noProof="0" smtClean="0">
                          <a:latin typeface="Times New Roman"/>
                          <a:ea typeface="Calibri"/>
                          <a:cs typeface="Times New Roman"/>
                        </a:rPr>
                        <a:t>12.30 ± 4.65</a:t>
                      </a:r>
                      <a:endParaRPr lang="es-MX" sz="20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kern="900" noProof="0" dirty="0" smtClean="0">
                          <a:latin typeface="Times New Roman"/>
                          <a:ea typeface="Calibri"/>
                          <a:cs typeface="Times New Roman"/>
                        </a:rPr>
                        <a:t>11.25 ± 4.34</a:t>
                      </a:r>
                      <a:endParaRPr lang="es-MX" sz="2000" b="1" kern="900" noProof="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Marcador de número de diapositiva"/>
          <p:cNvSpPr>
            <a:spLocks noGrp="1"/>
          </p:cNvSpPr>
          <p:nvPr>
            <p:ph type="sldNum" sz="quarter" idx="12"/>
          </p:nvPr>
        </p:nvSpPr>
        <p:spPr/>
        <p:txBody>
          <a:bodyPr/>
          <a:lstStyle/>
          <a:p>
            <a:pPr>
              <a:defRPr/>
            </a:pPr>
            <a:fld id="{387ECDF5-4F05-44C7-AF83-4B396C5E1801}" type="slidenum">
              <a:rPr lang="es-ES" smtClean="0"/>
              <a:pPr>
                <a:defRPr/>
              </a:pPr>
              <a:t>12</a:t>
            </a:fld>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142875" y="274638"/>
            <a:ext cx="8715375" cy="1143000"/>
          </a:xfrm>
        </p:spPr>
        <p:txBody>
          <a:bodyPr/>
          <a:lstStyle/>
          <a:p>
            <a:r>
              <a:rPr lang="es-MX" sz="2400" b="1" smtClean="0"/>
              <a:t>Interfaz de definición de parámetros de operación de cada fotodetector.</a:t>
            </a:r>
          </a:p>
        </p:txBody>
      </p:sp>
      <p:sp>
        <p:nvSpPr>
          <p:cNvPr id="4" name="3 Marcador de número de diapositiva"/>
          <p:cNvSpPr>
            <a:spLocks noGrp="1"/>
          </p:cNvSpPr>
          <p:nvPr>
            <p:ph type="sldNum" sz="quarter" idx="12"/>
          </p:nvPr>
        </p:nvSpPr>
        <p:spPr/>
        <p:txBody>
          <a:bodyPr/>
          <a:lstStyle/>
          <a:p>
            <a:pPr>
              <a:defRPr/>
            </a:pPr>
            <a:fld id="{035DB5DD-9979-4374-8A84-D3CFEBA4B9D7}" type="slidenum">
              <a:rPr lang="es-ES" smtClean="0"/>
              <a:pPr>
                <a:defRPr/>
              </a:pPr>
              <a:t>13</a:t>
            </a:fld>
            <a:endParaRPr lang="es-ES"/>
          </a:p>
        </p:txBody>
      </p:sp>
      <p:pic>
        <p:nvPicPr>
          <p:cNvPr id="10244" name="4 Imagen" descr="proglv.bmp"/>
          <p:cNvPicPr>
            <a:picLocks noChangeAspect="1"/>
          </p:cNvPicPr>
          <p:nvPr/>
        </p:nvPicPr>
        <p:blipFill>
          <a:blip r:embed="rId3"/>
          <a:srcRect/>
          <a:stretch>
            <a:fillRect/>
          </a:stretch>
        </p:blipFill>
        <p:spPr bwMode="auto">
          <a:xfrm>
            <a:off x="214313" y="1643063"/>
            <a:ext cx="8737600" cy="407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r>
              <a:rPr lang="en-US" sz="2400" b="1" smtClean="0"/>
              <a:t>Intensidad  luz UV de las diferentes fases de la luna registrados con el satelite TATIANA 1</a:t>
            </a:r>
            <a:endParaRPr lang="es-ES" sz="2400" b="1" smtClean="0"/>
          </a:p>
        </p:txBody>
      </p:sp>
      <p:pic>
        <p:nvPicPr>
          <p:cNvPr id="16387" name="Picture 2"/>
          <p:cNvPicPr>
            <a:picLocks noChangeAspect="1" noChangeArrowheads="1"/>
          </p:cNvPicPr>
          <p:nvPr/>
        </p:nvPicPr>
        <p:blipFill>
          <a:blip r:embed="rId3"/>
          <a:srcRect/>
          <a:stretch>
            <a:fillRect/>
          </a:stretch>
        </p:blipFill>
        <p:spPr bwMode="auto">
          <a:xfrm>
            <a:off x="0" y="1323975"/>
            <a:ext cx="9144000" cy="539115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pPr>
              <a:defRPr/>
            </a:pPr>
            <a:fld id="{42E4C796-4807-485C-ACB3-8D866C5F7327}" type="slidenum">
              <a:rPr lang="es-ES" smtClean="0"/>
              <a:pPr>
                <a:defRPr/>
              </a:pPr>
              <a:t>14</a:t>
            </a:fld>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ctrTitle"/>
          </p:nvPr>
        </p:nvSpPr>
        <p:spPr>
          <a:xfrm>
            <a:off x="0" y="0"/>
            <a:ext cx="9144000" cy="2214563"/>
          </a:xfrm>
        </p:spPr>
        <p:txBody>
          <a:bodyPr/>
          <a:lstStyle/>
          <a:p>
            <a:pPr algn="just" eaLnBrk="1" hangingPunct="1"/>
            <a:r>
              <a:rPr lang="es-MX" sz="2800" smtClean="0"/>
              <a:t>Promedio de luz visible registrada con el MaPMT. a) DFL, b) DFC  en las diferentes fases de luna, Los puntos con las barras de error son los datos experimentales y las líneas continuas son los ajustes.</a:t>
            </a:r>
          </a:p>
        </p:txBody>
      </p:sp>
      <p:pic>
        <p:nvPicPr>
          <p:cNvPr id="17411" name="4 Imagen" descr="L2.JPG"/>
          <p:cNvPicPr>
            <a:picLocks noChangeAspect="1"/>
          </p:cNvPicPr>
          <p:nvPr/>
        </p:nvPicPr>
        <p:blipFill>
          <a:blip r:embed="rId3"/>
          <a:srcRect/>
          <a:stretch>
            <a:fillRect/>
          </a:stretch>
        </p:blipFill>
        <p:spPr bwMode="auto">
          <a:xfrm>
            <a:off x="0" y="2286000"/>
            <a:ext cx="9144000" cy="4356100"/>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A8591336-11D1-466E-A46D-001FA79F8B0F}" type="slidenum">
              <a:rPr lang="es-ES" smtClean="0"/>
              <a:pPr>
                <a:defRPr/>
              </a:pPr>
              <a:t>15</a:t>
            </a:fld>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0" y="285750"/>
            <a:ext cx="9144000" cy="827088"/>
          </a:xfrm>
        </p:spPr>
        <p:txBody>
          <a:bodyPr/>
          <a:lstStyle/>
          <a:p>
            <a:pPr eaLnBrk="1" hangingPunct="1"/>
            <a:r>
              <a:rPr lang="en-US" sz="1800" b="1" smtClean="0"/>
              <a:t>Resultados obtenidos al observar la luz de la luna en sus diferentes fases.</a:t>
            </a:r>
            <a:endParaRPr lang="es-ES" sz="1800" b="1" smtClean="0"/>
          </a:p>
        </p:txBody>
      </p:sp>
      <p:graphicFrame>
        <p:nvGraphicFramePr>
          <p:cNvPr id="3" name="2 Tabla"/>
          <p:cNvGraphicFramePr>
            <a:graphicFrameLocks noGrp="1"/>
          </p:cNvGraphicFramePr>
          <p:nvPr/>
        </p:nvGraphicFramePr>
        <p:xfrm>
          <a:off x="88900" y="1276350"/>
          <a:ext cx="8858285" cy="4558635"/>
        </p:xfrm>
        <a:graphic>
          <a:graphicData uri="http://schemas.openxmlformats.org/drawingml/2006/table">
            <a:tbl>
              <a:tblPr/>
              <a:tblGrid>
                <a:gridCol w="1478070"/>
                <a:gridCol w="1476043"/>
                <a:gridCol w="1476043"/>
                <a:gridCol w="1476043"/>
                <a:gridCol w="1476043"/>
                <a:gridCol w="1476043"/>
              </a:tblGrid>
              <a:tr h="899669">
                <a:tc rowSpan="2">
                  <a:txBody>
                    <a:bodyPr/>
                    <a:lstStyle/>
                    <a:p>
                      <a:pPr algn="just">
                        <a:spcAft>
                          <a:spcPts val="0"/>
                        </a:spcAft>
                      </a:pPr>
                      <a:r>
                        <a:rPr lang="es-MX" sz="1800" b="1" kern="900" noProof="0" smtClean="0">
                          <a:latin typeface="Times New Roman"/>
                          <a:ea typeface="Calibri"/>
                          <a:cs typeface="Times New Roman"/>
                        </a:rPr>
                        <a:t>Fase</a:t>
                      </a:r>
                      <a:r>
                        <a:rPr lang="es-MX" sz="1800" b="1" kern="900" baseline="0" noProof="0" smtClean="0">
                          <a:latin typeface="Times New Roman"/>
                          <a:ea typeface="Calibri"/>
                          <a:cs typeface="Times New Roman"/>
                        </a:rPr>
                        <a:t> lunar </a:t>
                      </a:r>
                      <a:r>
                        <a:rPr lang="es-MX" sz="1800" b="1" kern="900" noProof="0" smtClean="0">
                          <a:latin typeface="Times New Roman"/>
                          <a:ea typeface="Calibri"/>
                          <a:cs typeface="Times New Roman"/>
                        </a:rPr>
                        <a:t>(%)</a:t>
                      </a:r>
                      <a:endParaRPr lang="es-MX" sz="18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s-MX" sz="1800" b="1" kern="900" noProof="0" dirty="0" smtClean="0">
                          <a:latin typeface="Times New Roman"/>
                          <a:ea typeface="Calibri"/>
                          <a:cs typeface="Times New Roman"/>
                        </a:rPr>
                        <a:t>Señal por pixel</a:t>
                      </a:r>
                      <a:endParaRPr lang="es-MX" sz="1800" b="1" kern="900" noProof="0" dirty="0" smtClean="0">
                        <a:latin typeface="Times"/>
                        <a:ea typeface="Calibri"/>
                        <a:cs typeface="Times New Roman"/>
                      </a:endParaRPr>
                    </a:p>
                    <a:p>
                      <a:pPr algn="ctr">
                        <a:spcAft>
                          <a:spcPts val="0"/>
                        </a:spcAft>
                      </a:pPr>
                      <a:r>
                        <a:rPr lang="es-MX" sz="1800" b="1" kern="900" noProof="0" dirty="0" smtClean="0">
                          <a:latin typeface="Times New Roman"/>
                          <a:ea typeface="Calibri"/>
                          <a:cs typeface="Times New Roman"/>
                        </a:rPr>
                        <a:t>Amplitud (mV) </a:t>
                      </a:r>
                      <a:endParaRPr lang="es-MX" sz="1800" b="1" kern="900" noProof="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MX" sz="1800" b="1" kern="900" noProof="0" smtClean="0">
                          <a:latin typeface="Times New Roman"/>
                          <a:ea typeface="Calibri"/>
                          <a:cs typeface="Times New Roman"/>
                        </a:rPr>
                        <a:t>Fotones registrados </a:t>
                      </a:r>
                      <a:endParaRPr lang="es-MX" sz="18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spcAft>
                          <a:spcPts val="0"/>
                        </a:spcAft>
                      </a:pPr>
                      <a:r>
                        <a:rPr lang="es-MX" sz="1800" b="1" kern="900" noProof="0" smtClean="0">
                          <a:latin typeface="Times New Roman"/>
                          <a:ea typeface="Calibri"/>
                          <a:cs typeface="Times New Roman"/>
                        </a:rPr>
                        <a:t>Flujo de luz visible</a:t>
                      </a:r>
                      <a:endParaRPr lang="es-MX" sz="1800" b="1" kern="900" noProof="0" smtClean="0">
                        <a:latin typeface="Times"/>
                        <a:ea typeface="Calibri"/>
                        <a:cs typeface="Times New Roman"/>
                      </a:endParaRPr>
                    </a:p>
                    <a:p>
                      <a:pPr algn="ctr">
                        <a:spcAft>
                          <a:spcPts val="0"/>
                        </a:spcAft>
                      </a:pPr>
                      <a:r>
                        <a:rPr lang="es-MX" sz="1800" b="1" kern="900" noProof="0" smtClean="0">
                          <a:latin typeface="Times New Roman"/>
                          <a:ea typeface="Calibri"/>
                          <a:cs typeface="Times New Roman"/>
                        </a:rPr>
                        <a:t>(Photons/cm</a:t>
                      </a:r>
                      <a:r>
                        <a:rPr lang="es-MX" sz="1800" b="1" kern="900" baseline="30000" noProof="0" smtClean="0">
                          <a:latin typeface="Times New Roman"/>
                          <a:ea typeface="Calibri"/>
                          <a:cs typeface="Times New Roman"/>
                        </a:rPr>
                        <a:t>2</a:t>
                      </a:r>
                      <a:r>
                        <a:rPr lang="es-MX" sz="1800" b="1" kern="900" noProof="0" smtClean="0">
                          <a:latin typeface="Times New Roman"/>
                          <a:ea typeface="Calibri"/>
                          <a:cs typeface="Times New Roman"/>
                          <a:sym typeface="Symbol"/>
                        </a:rPr>
                        <a:t></a:t>
                      </a:r>
                      <a:r>
                        <a:rPr lang="es-MX" sz="1800" b="1" kern="900" noProof="0" smtClean="0">
                          <a:latin typeface="Times New Roman"/>
                          <a:ea typeface="Calibri"/>
                          <a:cs typeface="Times New Roman"/>
                        </a:rPr>
                        <a:t>s)x10</a:t>
                      </a:r>
                      <a:r>
                        <a:rPr lang="es-MX" sz="1800" b="1" kern="900" baseline="30000" noProof="0" smtClean="0">
                          <a:latin typeface="Times New Roman"/>
                          <a:ea typeface="Calibri"/>
                          <a:cs typeface="Times New Roman"/>
                        </a:rPr>
                        <a:t>8</a:t>
                      </a:r>
                      <a:endParaRPr lang="es-MX" sz="18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457642">
                <a:tc vMerge="1">
                  <a:txBody>
                    <a:bodyPr/>
                    <a:lstStyle/>
                    <a:p>
                      <a:endParaRPr lang="es-ES"/>
                    </a:p>
                  </a:txBody>
                  <a:tcPr/>
                </a:tc>
                <a:tc vMerge="1">
                  <a:txBody>
                    <a:bodyPr/>
                    <a:lstStyle/>
                    <a:p>
                      <a:endParaRPr lang="es-ES"/>
                    </a:p>
                  </a:txBody>
                  <a:tcPr/>
                </a:tc>
                <a:tc>
                  <a:txBody>
                    <a:bodyPr/>
                    <a:lstStyle/>
                    <a:p>
                      <a:pPr algn="ctr">
                        <a:spcAft>
                          <a:spcPts val="0"/>
                        </a:spcAft>
                      </a:pPr>
                      <a:r>
                        <a:rPr lang="es-MX" sz="1800" b="1" kern="900" noProof="0" smtClean="0">
                          <a:latin typeface="Times New Roman"/>
                          <a:ea typeface="Calibri"/>
                          <a:cs typeface="Times New Roman"/>
                        </a:rPr>
                        <a:t>DFL</a:t>
                      </a:r>
                      <a:endParaRPr lang="es-MX" sz="18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800" b="1" kern="900" noProof="0" dirty="0" smtClean="0">
                          <a:latin typeface="Times New Roman"/>
                          <a:ea typeface="Calibri"/>
                          <a:cs typeface="Times New Roman"/>
                        </a:rPr>
                        <a:t>DFC</a:t>
                      </a:r>
                      <a:endParaRPr lang="es-MX" sz="1800" b="1" kern="900" noProof="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800" b="1" kern="900" noProof="0" smtClean="0">
                          <a:latin typeface="Times New Roman"/>
                          <a:ea typeface="Calibri"/>
                          <a:cs typeface="Times New Roman"/>
                        </a:rPr>
                        <a:t>DFL</a:t>
                      </a:r>
                      <a:endParaRPr lang="es-MX" sz="1800" b="1" kern="900" noProof="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800" b="1" kern="900" noProof="0" dirty="0" smtClean="0">
                          <a:latin typeface="Times New Roman"/>
                          <a:ea typeface="Calibri"/>
                          <a:cs typeface="Times New Roman"/>
                        </a:rPr>
                        <a:t>DFC</a:t>
                      </a:r>
                      <a:endParaRPr lang="es-MX" sz="1800" b="1" kern="900" noProof="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332">
                <a:tc>
                  <a:txBody>
                    <a:bodyPr/>
                    <a:lstStyle/>
                    <a:p>
                      <a:pPr algn="just">
                        <a:spcAft>
                          <a:spcPts val="0"/>
                        </a:spcAft>
                      </a:pPr>
                      <a:r>
                        <a:rPr lang="en-US" sz="1800" b="1" kern="900">
                          <a:latin typeface="Times New Roman"/>
                          <a:ea typeface="Calibri"/>
                          <a:cs typeface="Times New Roman"/>
                        </a:rPr>
                        <a:t>0</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dirty="0">
                          <a:latin typeface="Times New Roman"/>
                          <a:ea typeface="Calibri"/>
                          <a:cs typeface="Times New Roman"/>
                        </a:rPr>
                        <a:t>  17 ± 1.0</a:t>
                      </a:r>
                      <a:endParaRPr lang="es-ES" sz="1800" b="1" kern="90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dirty="0">
                          <a:latin typeface="Times New Roman"/>
                          <a:ea typeface="Calibri"/>
                          <a:cs typeface="Times New Roman"/>
                        </a:rPr>
                        <a:t>  1.51 ± 0.23</a:t>
                      </a:r>
                      <a:endParaRPr lang="es-ES" sz="1800" b="1" kern="90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  1.51 ± 0.23</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0.078 ± 0.012</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0.078 ± 0.012</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332">
                <a:tc>
                  <a:txBody>
                    <a:bodyPr/>
                    <a:lstStyle/>
                    <a:p>
                      <a:pPr algn="just">
                        <a:spcAft>
                          <a:spcPts val="0"/>
                        </a:spcAft>
                      </a:pPr>
                      <a:r>
                        <a:rPr lang="en-US" sz="1800" b="1" kern="900">
                          <a:latin typeface="Times New Roman"/>
                          <a:ea typeface="Calibri"/>
                          <a:cs typeface="Times New Roman"/>
                        </a:rPr>
                        <a:t>10 </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  21 ± 1.0</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dirty="0">
                          <a:latin typeface="Times New Roman"/>
                          <a:ea typeface="Calibri"/>
                          <a:cs typeface="Times New Roman"/>
                        </a:rPr>
                        <a:t>  1.87 ± 0.23</a:t>
                      </a:r>
                      <a:endParaRPr lang="es-ES" sz="1800" b="1" kern="90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  1.86 ± 0.23</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0.094 ± 0.011</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0.094 ± 0.011</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332">
                <a:tc>
                  <a:txBody>
                    <a:bodyPr/>
                    <a:lstStyle/>
                    <a:p>
                      <a:pPr algn="just">
                        <a:spcAft>
                          <a:spcPts val="0"/>
                        </a:spcAft>
                      </a:pPr>
                      <a:r>
                        <a:rPr lang="en-US" sz="1800" b="1" kern="900">
                          <a:latin typeface="Times New Roman"/>
                          <a:ea typeface="Calibri"/>
                          <a:cs typeface="Times New Roman"/>
                        </a:rPr>
                        <a:t>25</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  25 ± 2.0</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dirty="0">
                          <a:latin typeface="Times New Roman"/>
                          <a:ea typeface="Calibri"/>
                          <a:cs typeface="Times New Roman"/>
                        </a:rPr>
                        <a:t>  2.23 ± 0.46</a:t>
                      </a:r>
                      <a:endParaRPr lang="es-ES" sz="1800" b="1" kern="90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  2.22 ± 0.46</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0.120 ± 0.024</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0.120 ± 0.024</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332">
                <a:tc>
                  <a:txBody>
                    <a:bodyPr/>
                    <a:lstStyle/>
                    <a:p>
                      <a:pPr algn="just">
                        <a:spcAft>
                          <a:spcPts val="0"/>
                        </a:spcAft>
                      </a:pPr>
                      <a:r>
                        <a:rPr lang="en-US" sz="1800" b="1" kern="900">
                          <a:latin typeface="Times New Roman"/>
                          <a:ea typeface="Calibri"/>
                          <a:cs typeface="Times New Roman"/>
                        </a:rPr>
                        <a:t>50 </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  46 ± 2.8</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dirty="0">
                          <a:latin typeface="Times New Roman"/>
                          <a:ea typeface="Calibri"/>
                          <a:cs typeface="Times New Roman"/>
                        </a:rPr>
                        <a:t>  4.10 ± 0.64</a:t>
                      </a:r>
                      <a:endParaRPr lang="es-ES" sz="1800" b="1" kern="90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dirty="0">
                          <a:latin typeface="Times New Roman"/>
                          <a:ea typeface="Calibri"/>
                          <a:cs typeface="Times New Roman"/>
                        </a:rPr>
                        <a:t>  4.08 ± 0.64</a:t>
                      </a:r>
                      <a:endParaRPr lang="es-ES" sz="1800" b="1" kern="90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0.202 ± 0.031</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0.201 ± 0.031</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332">
                <a:tc>
                  <a:txBody>
                    <a:bodyPr/>
                    <a:lstStyle/>
                    <a:p>
                      <a:pPr algn="just">
                        <a:spcAft>
                          <a:spcPts val="0"/>
                        </a:spcAft>
                      </a:pPr>
                      <a:r>
                        <a:rPr lang="en-US" sz="1800" b="1" kern="900">
                          <a:latin typeface="Times New Roman"/>
                          <a:ea typeface="Calibri"/>
                          <a:cs typeface="Times New Roman"/>
                        </a:rPr>
                        <a:t>75 </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  94 ± 3.4</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  8.39 ± 0.78</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dirty="0">
                          <a:latin typeface="Times New Roman"/>
                          <a:ea typeface="Calibri"/>
                          <a:cs typeface="Times New Roman"/>
                        </a:rPr>
                        <a:t>  8.35 ± 0.78</a:t>
                      </a:r>
                      <a:endParaRPr lang="es-ES" sz="1800" b="1" kern="90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dirty="0">
                          <a:latin typeface="Times New Roman"/>
                          <a:ea typeface="Calibri"/>
                          <a:cs typeface="Times New Roman"/>
                        </a:rPr>
                        <a:t>0.428 ± 0.040</a:t>
                      </a:r>
                      <a:endParaRPr lang="es-ES" sz="1800" b="1" kern="90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dirty="0">
                          <a:latin typeface="Times New Roman"/>
                          <a:ea typeface="Calibri"/>
                          <a:cs typeface="Times New Roman"/>
                        </a:rPr>
                        <a:t>0.426 ± 0.040</a:t>
                      </a:r>
                      <a:endParaRPr lang="es-ES" sz="1800" b="1" kern="90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332">
                <a:tc>
                  <a:txBody>
                    <a:bodyPr/>
                    <a:lstStyle/>
                    <a:p>
                      <a:pPr algn="just">
                        <a:spcAft>
                          <a:spcPts val="0"/>
                        </a:spcAft>
                      </a:pPr>
                      <a:r>
                        <a:rPr lang="en-US" sz="1800" b="1" kern="900">
                          <a:latin typeface="Times New Roman"/>
                          <a:ea typeface="Calibri"/>
                          <a:cs typeface="Times New Roman"/>
                        </a:rPr>
                        <a:t>95</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270 ± 3.8</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24.10 ± 0.87</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24.00 ± 0.87</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1.270 ± 0.046</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dirty="0">
                          <a:latin typeface="Times New Roman"/>
                          <a:ea typeface="Calibri"/>
                          <a:cs typeface="Times New Roman"/>
                        </a:rPr>
                        <a:t>1.260 ± 0.046</a:t>
                      </a:r>
                      <a:endParaRPr lang="es-ES" sz="1800" b="1" kern="90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332">
                <a:tc>
                  <a:txBody>
                    <a:bodyPr/>
                    <a:lstStyle/>
                    <a:p>
                      <a:pPr algn="just">
                        <a:spcAft>
                          <a:spcPts val="0"/>
                        </a:spcAft>
                      </a:pPr>
                      <a:r>
                        <a:rPr lang="en-US" sz="1800" b="1" kern="900">
                          <a:latin typeface="Times New Roman"/>
                          <a:ea typeface="Calibri"/>
                          <a:cs typeface="Times New Roman"/>
                        </a:rPr>
                        <a:t>100</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400 ± 5.8</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35.71 ± 1.33</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35.55 ± 1.33</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a:latin typeface="Times New Roman"/>
                          <a:ea typeface="Calibri"/>
                          <a:cs typeface="Times New Roman"/>
                        </a:rPr>
                        <a:t>1.840 ± 0.069</a:t>
                      </a:r>
                      <a:endParaRPr lang="es-ES" sz="1800" b="1" kern="90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kern="900" dirty="0">
                          <a:latin typeface="Times New Roman"/>
                          <a:ea typeface="Calibri"/>
                          <a:cs typeface="Times New Roman"/>
                        </a:rPr>
                        <a:t>1.830 ± 0.068</a:t>
                      </a:r>
                      <a:endParaRPr lang="es-ES" sz="1800" b="1" kern="900" dirty="0">
                        <a:latin typeface="Time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Marcador de número de diapositiva"/>
          <p:cNvSpPr>
            <a:spLocks noGrp="1"/>
          </p:cNvSpPr>
          <p:nvPr>
            <p:ph type="sldNum" sz="quarter" idx="12"/>
          </p:nvPr>
        </p:nvSpPr>
        <p:spPr/>
        <p:txBody>
          <a:bodyPr/>
          <a:lstStyle/>
          <a:p>
            <a:pPr>
              <a:defRPr/>
            </a:pPr>
            <a:fld id="{5804D0C1-2548-4A81-9DE2-78BB2A550474}" type="slidenum">
              <a:rPr lang="es-ES" smtClean="0"/>
              <a:pPr>
                <a:defRPr/>
              </a:pPr>
              <a:t>16</a:t>
            </a:fld>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0" y="0"/>
            <a:ext cx="9144000" cy="1143000"/>
          </a:xfrm>
        </p:spPr>
        <p:txBody>
          <a:bodyPr/>
          <a:lstStyle/>
          <a:p>
            <a:pPr algn="l"/>
            <a:r>
              <a:rPr lang="es-MX" sz="2800" b="1" smtClean="0"/>
              <a:t>Evento transitorio luminoso registrado en la región UV</a:t>
            </a:r>
          </a:p>
        </p:txBody>
      </p:sp>
      <p:grpSp>
        <p:nvGrpSpPr>
          <p:cNvPr id="18435" name="149 Grupo"/>
          <p:cNvGrpSpPr>
            <a:grpSpLocks/>
          </p:cNvGrpSpPr>
          <p:nvPr/>
        </p:nvGrpSpPr>
        <p:grpSpPr bwMode="auto">
          <a:xfrm>
            <a:off x="1000125" y="3286125"/>
            <a:ext cx="5715000" cy="3771900"/>
            <a:chOff x="15873448" y="24007302"/>
            <a:chExt cx="5000684" cy="2971386"/>
          </a:xfrm>
        </p:grpSpPr>
        <p:grpSp>
          <p:nvGrpSpPr>
            <p:cNvPr id="18441" name="145 Grupo"/>
            <p:cNvGrpSpPr>
              <a:grpSpLocks/>
            </p:cNvGrpSpPr>
            <p:nvPr/>
          </p:nvGrpSpPr>
          <p:grpSpPr bwMode="auto">
            <a:xfrm>
              <a:off x="15873448" y="24060205"/>
              <a:ext cx="5000684" cy="2918483"/>
              <a:chOff x="16087746" y="24060205"/>
              <a:chExt cx="5000684" cy="2918483"/>
            </a:xfrm>
          </p:grpSpPr>
          <p:pic>
            <p:nvPicPr>
              <p:cNvPr id="18444" name="105 Imagen" descr="TLE.JPG"/>
              <p:cNvPicPr>
                <a:picLocks noChangeAspect="1"/>
              </p:cNvPicPr>
              <p:nvPr/>
            </p:nvPicPr>
            <p:blipFill>
              <a:blip r:embed="rId4"/>
              <a:srcRect r="558" b="41368"/>
              <a:stretch>
                <a:fillRect/>
              </a:stretch>
            </p:blipFill>
            <p:spPr bwMode="auto">
              <a:xfrm>
                <a:off x="16087746" y="24060205"/>
                <a:ext cx="4694084" cy="2714644"/>
              </a:xfrm>
              <a:prstGeom prst="rect">
                <a:avLst/>
              </a:prstGeom>
              <a:noFill/>
              <a:ln w="9525">
                <a:noFill/>
                <a:miter lim="800000"/>
                <a:headEnd/>
                <a:tailEnd/>
              </a:ln>
            </p:spPr>
          </p:pic>
          <p:sp>
            <p:nvSpPr>
              <p:cNvPr id="18445" name="Text Box 29"/>
              <p:cNvSpPr txBox="1">
                <a:spLocks noChangeArrowheads="1"/>
              </p:cNvSpPr>
              <p:nvPr/>
            </p:nvSpPr>
            <p:spPr bwMode="auto">
              <a:xfrm>
                <a:off x="16087762" y="26774849"/>
                <a:ext cx="5000668" cy="203839"/>
              </a:xfrm>
              <a:prstGeom prst="rect">
                <a:avLst/>
              </a:prstGeom>
              <a:noFill/>
              <a:ln w="9525">
                <a:noFill/>
                <a:miter lim="800000"/>
                <a:headEnd/>
                <a:tailEnd/>
              </a:ln>
            </p:spPr>
            <p:txBody>
              <a:bodyPr>
                <a:spAutoFit/>
              </a:bodyPr>
              <a:lstStyle/>
              <a:p>
                <a:endParaRPr lang="es-MX" sz="1400" b="1">
                  <a:solidFill>
                    <a:srgbClr val="CCFFFF"/>
                  </a:solidFill>
                </a:endParaRPr>
              </a:p>
            </p:txBody>
          </p:sp>
          <p:sp>
            <p:nvSpPr>
              <p:cNvPr id="18446" name="Text Box 29"/>
              <p:cNvSpPr txBox="1">
                <a:spLocks noChangeArrowheads="1"/>
              </p:cNvSpPr>
              <p:nvPr/>
            </p:nvSpPr>
            <p:spPr bwMode="auto">
              <a:xfrm>
                <a:off x="17901576" y="26336179"/>
                <a:ext cx="428628" cy="184666"/>
              </a:xfrm>
              <a:prstGeom prst="rect">
                <a:avLst/>
              </a:prstGeom>
              <a:noFill/>
              <a:ln w="9525">
                <a:noFill/>
                <a:miter lim="800000"/>
                <a:headEnd/>
                <a:tailEnd/>
              </a:ln>
            </p:spPr>
            <p:txBody>
              <a:bodyPr>
                <a:spAutoFit/>
              </a:bodyPr>
              <a:lstStyle/>
              <a:p>
                <a:r>
                  <a:rPr lang="en-US" sz="600" b="1"/>
                  <a:t>Pixel 1</a:t>
                </a:r>
                <a:endParaRPr lang="es-ES" sz="600" b="1"/>
              </a:p>
            </p:txBody>
          </p:sp>
          <p:sp>
            <p:nvSpPr>
              <p:cNvPr id="18447" name="Text Box 29"/>
              <p:cNvSpPr txBox="1">
                <a:spLocks noChangeArrowheads="1"/>
              </p:cNvSpPr>
              <p:nvPr/>
            </p:nvSpPr>
            <p:spPr bwMode="auto">
              <a:xfrm>
                <a:off x="16595833" y="25626436"/>
                <a:ext cx="500066" cy="184666"/>
              </a:xfrm>
              <a:prstGeom prst="rect">
                <a:avLst/>
              </a:prstGeom>
              <a:noFill/>
              <a:ln w="9525">
                <a:noFill/>
                <a:miter lim="800000"/>
                <a:headEnd/>
                <a:tailEnd/>
              </a:ln>
            </p:spPr>
            <p:txBody>
              <a:bodyPr>
                <a:spAutoFit/>
              </a:bodyPr>
              <a:lstStyle/>
              <a:p>
                <a:r>
                  <a:rPr lang="en-US" sz="600" b="1"/>
                  <a:t>Pixel 8</a:t>
                </a:r>
                <a:endParaRPr lang="es-ES" sz="600" b="1"/>
              </a:p>
            </p:txBody>
          </p:sp>
          <p:sp>
            <p:nvSpPr>
              <p:cNvPr id="18448" name="Text Box 29"/>
              <p:cNvSpPr txBox="1">
                <a:spLocks noChangeArrowheads="1"/>
              </p:cNvSpPr>
              <p:nvPr/>
            </p:nvSpPr>
            <p:spPr bwMode="auto">
              <a:xfrm>
                <a:off x="18927137" y="25207781"/>
                <a:ext cx="500066" cy="184666"/>
              </a:xfrm>
              <a:prstGeom prst="rect">
                <a:avLst/>
              </a:prstGeom>
              <a:noFill/>
              <a:ln w="9525">
                <a:noFill/>
                <a:miter lim="800000"/>
                <a:headEnd/>
                <a:tailEnd/>
              </a:ln>
            </p:spPr>
            <p:txBody>
              <a:bodyPr>
                <a:spAutoFit/>
              </a:bodyPr>
              <a:lstStyle/>
              <a:p>
                <a:r>
                  <a:rPr lang="en-US" sz="600" b="1"/>
                  <a:t>Pixel 64</a:t>
                </a:r>
                <a:endParaRPr lang="es-ES" sz="600" b="1"/>
              </a:p>
            </p:txBody>
          </p:sp>
          <p:sp>
            <p:nvSpPr>
              <p:cNvPr id="18449" name="Text Box 29"/>
              <p:cNvSpPr txBox="1">
                <a:spLocks noChangeArrowheads="1"/>
              </p:cNvSpPr>
              <p:nvPr/>
            </p:nvSpPr>
            <p:spPr bwMode="auto">
              <a:xfrm>
                <a:off x="20236120" y="25922282"/>
                <a:ext cx="500066" cy="184666"/>
              </a:xfrm>
              <a:prstGeom prst="rect">
                <a:avLst/>
              </a:prstGeom>
              <a:noFill/>
              <a:ln w="9525">
                <a:noFill/>
                <a:miter lim="800000"/>
                <a:headEnd/>
                <a:tailEnd/>
              </a:ln>
            </p:spPr>
            <p:txBody>
              <a:bodyPr>
                <a:spAutoFit/>
              </a:bodyPr>
              <a:lstStyle/>
              <a:p>
                <a:r>
                  <a:rPr lang="en-US" sz="600" b="1"/>
                  <a:t>Pixel 57</a:t>
                </a:r>
                <a:endParaRPr lang="es-ES" sz="600" b="1"/>
              </a:p>
            </p:txBody>
          </p:sp>
        </p:grpSp>
        <p:sp>
          <p:nvSpPr>
            <p:cNvPr id="18442" name="Text Box 29"/>
            <p:cNvSpPr txBox="1">
              <a:spLocks noChangeArrowheads="1"/>
            </p:cNvSpPr>
            <p:nvPr/>
          </p:nvSpPr>
          <p:spPr bwMode="auto">
            <a:xfrm rot="-5400000">
              <a:off x="15612685" y="24687193"/>
              <a:ext cx="1500198" cy="246221"/>
            </a:xfrm>
            <a:prstGeom prst="rect">
              <a:avLst/>
            </a:prstGeom>
            <a:noFill/>
            <a:ln w="9525">
              <a:noFill/>
              <a:miter lim="800000"/>
              <a:headEnd/>
              <a:tailEnd/>
            </a:ln>
          </p:spPr>
          <p:txBody>
            <a:bodyPr>
              <a:spAutoFit/>
            </a:bodyPr>
            <a:lstStyle/>
            <a:p>
              <a:r>
                <a:rPr lang="en-US" sz="1000" b="1"/>
                <a:t>UV intensity, ph/cm</a:t>
              </a:r>
              <a:r>
                <a:rPr lang="en-US" sz="1000" b="1" baseline="30000"/>
                <a:t>2</a:t>
              </a:r>
              <a:r>
                <a:rPr lang="en-US" sz="1000" b="1"/>
                <a:t>s</a:t>
              </a:r>
              <a:endParaRPr lang="es-ES" sz="1000" b="1"/>
            </a:p>
          </p:txBody>
        </p:sp>
        <p:sp>
          <p:nvSpPr>
            <p:cNvPr id="18443" name="Text Box 29"/>
            <p:cNvSpPr txBox="1">
              <a:spLocks noChangeArrowheads="1"/>
            </p:cNvSpPr>
            <p:nvPr/>
          </p:nvSpPr>
          <p:spPr bwMode="auto">
            <a:xfrm>
              <a:off x="16159200" y="24007302"/>
              <a:ext cx="857256" cy="230832"/>
            </a:xfrm>
            <a:prstGeom prst="rect">
              <a:avLst/>
            </a:prstGeom>
            <a:noFill/>
            <a:ln w="9525">
              <a:noFill/>
              <a:miter lim="800000"/>
              <a:headEnd/>
              <a:tailEnd/>
            </a:ln>
          </p:spPr>
          <p:txBody>
            <a:bodyPr>
              <a:spAutoFit/>
            </a:bodyPr>
            <a:lstStyle/>
            <a:p>
              <a:r>
                <a:rPr lang="en-US" sz="900" b="1"/>
                <a:t>x10</a:t>
              </a:r>
              <a:r>
                <a:rPr lang="en-US" sz="900" b="1" baseline="30000"/>
                <a:t>2</a:t>
              </a:r>
              <a:endParaRPr lang="es-ES" sz="900" b="1"/>
            </a:p>
          </p:txBody>
        </p:sp>
      </p:grpSp>
      <p:sp>
        <p:nvSpPr>
          <p:cNvPr id="16" name="15 Marcador de número de diapositiva"/>
          <p:cNvSpPr>
            <a:spLocks noGrp="1"/>
          </p:cNvSpPr>
          <p:nvPr>
            <p:ph type="sldNum" sz="quarter" idx="12"/>
          </p:nvPr>
        </p:nvSpPr>
        <p:spPr/>
        <p:txBody>
          <a:bodyPr/>
          <a:lstStyle/>
          <a:p>
            <a:pPr>
              <a:defRPr/>
            </a:pPr>
            <a:fld id="{9B868264-99E4-4905-8160-A4777DE540ED}" type="slidenum">
              <a:rPr lang="es-ES" smtClean="0"/>
              <a:pPr>
                <a:defRPr/>
              </a:pPr>
              <a:t>17</a:t>
            </a:fld>
            <a:endParaRPr lang="es-ES"/>
          </a:p>
        </p:txBody>
      </p:sp>
      <p:graphicFrame>
        <p:nvGraphicFramePr>
          <p:cNvPr id="14" name="1 Gráfico"/>
          <p:cNvGraphicFramePr/>
          <p:nvPr/>
        </p:nvGraphicFramePr>
        <p:xfrm>
          <a:off x="214282" y="785794"/>
          <a:ext cx="8643966" cy="2643206"/>
        </p:xfrm>
        <a:graphic>
          <a:graphicData uri="http://schemas.openxmlformats.org/drawingml/2006/chart">
            <c:chart xmlns:c="http://schemas.openxmlformats.org/drawingml/2006/chart" xmlns:r="http://schemas.openxmlformats.org/officeDocument/2006/relationships" r:id="rId5"/>
          </a:graphicData>
        </a:graphic>
      </p:graphicFrame>
      <p:sp>
        <p:nvSpPr>
          <p:cNvPr id="18438" name="Text Box 29"/>
          <p:cNvSpPr txBox="1">
            <a:spLocks noChangeArrowheads="1"/>
          </p:cNvSpPr>
          <p:nvPr/>
        </p:nvSpPr>
        <p:spPr bwMode="auto">
          <a:xfrm>
            <a:off x="8593138" y="3079750"/>
            <a:ext cx="642937" cy="276225"/>
          </a:xfrm>
          <a:prstGeom prst="rect">
            <a:avLst/>
          </a:prstGeom>
          <a:noFill/>
          <a:ln w="9525">
            <a:noFill/>
            <a:miter lim="800000"/>
            <a:headEnd/>
            <a:tailEnd/>
          </a:ln>
        </p:spPr>
        <p:txBody>
          <a:bodyPr>
            <a:spAutoFit/>
          </a:bodyPr>
          <a:lstStyle/>
          <a:p>
            <a:r>
              <a:rPr lang="en-US" sz="1200" b="1"/>
              <a:t>t (</a:t>
            </a:r>
            <a:r>
              <a:rPr lang="en-US" sz="1200" b="1">
                <a:sym typeface="Symbol" pitchFamily="18" charset="2"/>
              </a:rPr>
              <a:t>s)</a:t>
            </a:r>
            <a:endParaRPr lang="es-ES" sz="1200" b="1"/>
          </a:p>
        </p:txBody>
      </p:sp>
      <p:sp>
        <p:nvSpPr>
          <p:cNvPr id="18439" name="Text Box 29"/>
          <p:cNvSpPr txBox="1">
            <a:spLocks noChangeArrowheads="1"/>
          </p:cNvSpPr>
          <p:nvPr/>
        </p:nvSpPr>
        <p:spPr bwMode="auto">
          <a:xfrm rot="-5400000">
            <a:off x="-580231" y="1937544"/>
            <a:ext cx="1692275" cy="246063"/>
          </a:xfrm>
          <a:prstGeom prst="rect">
            <a:avLst/>
          </a:prstGeom>
          <a:noFill/>
          <a:ln w="9525">
            <a:noFill/>
            <a:miter lim="800000"/>
            <a:headEnd/>
            <a:tailEnd/>
          </a:ln>
        </p:spPr>
        <p:txBody>
          <a:bodyPr>
            <a:spAutoFit/>
          </a:bodyPr>
          <a:lstStyle/>
          <a:p>
            <a:r>
              <a:rPr lang="en-US" sz="1000" b="1"/>
              <a:t>UV intensity, ph/cm</a:t>
            </a:r>
            <a:r>
              <a:rPr lang="en-US" sz="1000" b="1" baseline="30000"/>
              <a:t>2</a:t>
            </a:r>
            <a:r>
              <a:rPr lang="en-US" sz="1000" b="1"/>
              <a:t>s</a:t>
            </a:r>
            <a:endParaRPr lang="es-ES" sz="1000" b="1"/>
          </a:p>
        </p:txBody>
      </p:sp>
      <p:sp>
        <p:nvSpPr>
          <p:cNvPr id="18440" name="Text Box 29"/>
          <p:cNvSpPr txBox="1">
            <a:spLocks noChangeArrowheads="1"/>
          </p:cNvSpPr>
          <p:nvPr/>
        </p:nvSpPr>
        <p:spPr bwMode="auto">
          <a:xfrm>
            <a:off x="500063" y="785813"/>
            <a:ext cx="1211262" cy="246062"/>
          </a:xfrm>
          <a:prstGeom prst="rect">
            <a:avLst/>
          </a:prstGeom>
          <a:noFill/>
          <a:ln w="9525">
            <a:noFill/>
            <a:miter lim="800000"/>
            <a:headEnd/>
            <a:tailEnd/>
          </a:ln>
        </p:spPr>
        <p:txBody>
          <a:bodyPr>
            <a:spAutoFit/>
          </a:bodyPr>
          <a:lstStyle/>
          <a:p>
            <a:r>
              <a:rPr lang="en-US" sz="1000"/>
              <a:t>x10</a:t>
            </a:r>
            <a:r>
              <a:rPr lang="en-US" sz="1000" baseline="30000"/>
              <a:t>2</a:t>
            </a:r>
            <a:endParaRPr lang="es-ES" sz="1000"/>
          </a:p>
        </p:txBody>
      </p:sp>
      <p:grpSp>
        <p:nvGrpSpPr>
          <p:cNvPr id="18" name="17 Grupo"/>
          <p:cNvGrpSpPr/>
          <p:nvPr/>
        </p:nvGrpSpPr>
        <p:grpSpPr>
          <a:xfrm>
            <a:off x="5929322" y="3643314"/>
            <a:ext cx="3000375" cy="2428875"/>
            <a:chOff x="6357938" y="1071563"/>
            <a:chExt cx="3000375" cy="2428875"/>
          </a:xfrm>
        </p:grpSpPr>
        <p:pic>
          <p:nvPicPr>
            <p:cNvPr id="19" name="Picture 26"/>
            <p:cNvPicPr>
              <a:picLocks noChangeAspect="1" noChangeArrowheads="1"/>
            </p:cNvPicPr>
            <p:nvPr/>
          </p:nvPicPr>
          <p:blipFill>
            <a:blip r:embed="rId6"/>
            <a:srcRect l="34561" t="31903" r="19682" b="25560"/>
            <a:stretch>
              <a:fillRect/>
            </a:stretch>
          </p:blipFill>
          <p:spPr bwMode="auto">
            <a:xfrm>
              <a:off x="6357938" y="1071563"/>
              <a:ext cx="2208212" cy="1539875"/>
            </a:xfrm>
            <a:prstGeom prst="rect">
              <a:avLst/>
            </a:prstGeom>
            <a:noFill/>
            <a:ln w="9525">
              <a:noFill/>
              <a:miter lim="800000"/>
              <a:headEnd/>
              <a:tailEnd/>
            </a:ln>
          </p:spPr>
        </p:pic>
        <p:grpSp>
          <p:nvGrpSpPr>
            <p:cNvPr id="20" name="34 Grupo"/>
            <p:cNvGrpSpPr>
              <a:grpSpLocks/>
            </p:cNvGrpSpPr>
            <p:nvPr/>
          </p:nvGrpSpPr>
          <p:grpSpPr bwMode="auto">
            <a:xfrm>
              <a:off x="7143750" y="2143123"/>
              <a:ext cx="2214563" cy="1357311"/>
              <a:chOff x="7358082" y="1500174"/>
              <a:chExt cx="1428760" cy="1072700"/>
            </a:xfrm>
          </p:grpSpPr>
          <p:sp>
            <p:nvSpPr>
              <p:cNvPr id="21" name="Text Box 6"/>
              <p:cNvSpPr txBox="1">
                <a:spLocks noChangeArrowheads="1"/>
              </p:cNvSpPr>
              <p:nvPr/>
            </p:nvSpPr>
            <p:spPr bwMode="auto">
              <a:xfrm>
                <a:off x="7358082" y="2357430"/>
                <a:ext cx="1428760" cy="215444"/>
              </a:xfrm>
              <a:prstGeom prst="rect">
                <a:avLst/>
              </a:prstGeom>
              <a:noFill/>
              <a:ln w="9525">
                <a:noFill/>
                <a:miter lim="800000"/>
                <a:headEnd/>
                <a:tailEnd/>
              </a:ln>
            </p:spPr>
            <p:txBody>
              <a:bodyPr>
                <a:spAutoFit/>
              </a:bodyPr>
              <a:lstStyle/>
              <a:p>
                <a:pPr algn="ctr"/>
                <a:r>
                  <a:rPr lang="en-US" altLang="ko-KR" sz="800">
                    <a:latin typeface="Trebuchet MS" pitchFamily="34" charset="0"/>
                    <a:ea typeface="휴먼편지체"/>
                    <a:cs typeface="휴먼편지체"/>
                  </a:rPr>
                  <a:t>UV photons on 64 pixels</a:t>
                </a:r>
              </a:p>
            </p:txBody>
          </p:sp>
          <p:pic>
            <p:nvPicPr>
              <p:cNvPr id="22" name="c_event08precursor.mpg">
                <a:hlinkClick r:id="" action="ppaction://media"/>
              </p:cNvPr>
              <p:cNvPicPr>
                <a:picLocks noRot="1" noChangeAspect="1"/>
              </p:cNvPicPr>
              <p:nvPr>
                <a:videoFile r:link="rId1"/>
              </p:nvPr>
            </p:nvPicPr>
            <p:blipFill>
              <a:blip r:embed="rId7"/>
              <a:srcRect l="10715" r="11905" b="2620"/>
              <a:stretch>
                <a:fillRect/>
              </a:stretch>
            </p:blipFill>
            <p:spPr bwMode="auto">
              <a:xfrm>
                <a:off x="7643834" y="1500174"/>
                <a:ext cx="928694" cy="928694"/>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357188" y="-214313"/>
            <a:ext cx="8786812" cy="1143001"/>
          </a:xfrm>
        </p:spPr>
        <p:txBody>
          <a:bodyPr/>
          <a:lstStyle/>
          <a:p>
            <a:r>
              <a:rPr lang="es-MX" sz="3200" b="1" smtClean="0"/>
              <a:t>Registro de un anillo en la región UV</a:t>
            </a:r>
          </a:p>
        </p:txBody>
      </p:sp>
      <p:pic>
        <p:nvPicPr>
          <p:cNvPr id="20483" name="Picture 493" descr="n_ring"/>
          <p:cNvPicPr>
            <a:picLocks noChangeAspect="1" noChangeArrowheads="1"/>
          </p:cNvPicPr>
          <p:nvPr/>
        </p:nvPicPr>
        <p:blipFill>
          <a:blip r:embed="rId3"/>
          <a:srcRect/>
          <a:stretch>
            <a:fillRect/>
          </a:stretch>
        </p:blipFill>
        <p:spPr bwMode="auto">
          <a:xfrm>
            <a:off x="1071563" y="3003550"/>
            <a:ext cx="5643562" cy="3854450"/>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pPr>
              <a:defRPr/>
            </a:pPr>
            <a:fld id="{6E4132B0-D6CA-482B-B12F-22186FE5AD82}" type="slidenum">
              <a:rPr lang="es-ES" smtClean="0"/>
              <a:pPr>
                <a:defRPr/>
              </a:pPr>
              <a:t>18</a:t>
            </a:fld>
            <a:endParaRPr lang="es-ES"/>
          </a:p>
        </p:txBody>
      </p:sp>
      <p:graphicFrame>
        <p:nvGraphicFramePr>
          <p:cNvPr id="5" name="1 Gráfico"/>
          <p:cNvGraphicFramePr/>
          <p:nvPr/>
        </p:nvGraphicFramePr>
        <p:xfrm>
          <a:off x="0" y="714356"/>
          <a:ext cx="878687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0486" name="Text Box 29"/>
          <p:cNvSpPr txBox="1">
            <a:spLocks noChangeArrowheads="1"/>
          </p:cNvSpPr>
          <p:nvPr/>
        </p:nvSpPr>
        <p:spPr bwMode="auto">
          <a:xfrm>
            <a:off x="8501063" y="3071813"/>
            <a:ext cx="642937" cy="285750"/>
          </a:xfrm>
          <a:prstGeom prst="rect">
            <a:avLst/>
          </a:prstGeom>
          <a:noFill/>
          <a:ln w="9525">
            <a:noFill/>
            <a:miter lim="800000"/>
            <a:headEnd/>
            <a:tailEnd/>
          </a:ln>
        </p:spPr>
        <p:txBody>
          <a:bodyPr>
            <a:spAutoFit/>
          </a:bodyPr>
          <a:lstStyle/>
          <a:p>
            <a:r>
              <a:rPr lang="en-US" sz="1200" b="1"/>
              <a:t>t (</a:t>
            </a:r>
            <a:r>
              <a:rPr lang="en-US" sz="1200" b="1">
                <a:sym typeface="Symbol" pitchFamily="18" charset="2"/>
              </a:rPr>
              <a:t>s)</a:t>
            </a:r>
            <a:endParaRPr lang="es-ES" sz="1200" b="1"/>
          </a:p>
        </p:txBody>
      </p:sp>
      <p:sp>
        <p:nvSpPr>
          <p:cNvPr id="20487" name="Text Box 29"/>
          <p:cNvSpPr txBox="1">
            <a:spLocks noChangeArrowheads="1"/>
          </p:cNvSpPr>
          <p:nvPr/>
        </p:nvSpPr>
        <p:spPr bwMode="auto">
          <a:xfrm rot="-5400000">
            <a:off x="-723106" y="1794669"/>
            <a:ext cx="1692275" cy="246063"/>
          </a:xfrm>
          <a:prstGeom prst="rect">
            <a:avLst/>
          </a:prstGeom>
          <a:noFill/>
          <a:ln w="9525">
            <a:noFill/>
            <a:miter lim="800000"/>
            <a:headEnd/>
            <a:tailEnd/>
          </a:ln>
        </p:spPr>
        <p:txBody>
          <a:bodyPr>
            <a:spAutoFit/>
          </a:bodyPr>
          <a:lstStyle/>
          <a:p>
            <a:r>
              <a:rPr lang="en-US" sz="1000" b="1"/>
              <a:t>UV intensity, ph/cm</a:t>
            </a:r>
            <a:r>
              <a:rPr lang="en-US" sz="1000" b="1" baseline="30000"/>
              <a:t>2</a:t>
            </a:r>
            <a:r>
              <a:rPr lang="en-US" sz="1000" b="1"/>
              <a:t>s</a:t>
            </a:r>
            <a:endParaRPr lang="es-ES" sz="1000" b="1"/>
          </a:p>
        </p:txBody>
      </p:sp>
      <p:sp>
        <p:nvSpPr>
          <p:cNvPr id="20488" name="Text Box 29"/>
          <p:cNvSpPr txBox="1">
            <a:spLocks noChangeArrowheads="1"/>
          </p:cNvSpPr>
          <p:nvPr/>
        </p:nvSpPr>
        <p:spPr bwMode="auto">
          <a:xfrm>
            <a:off x="285750" y="714375"/>
            <a:ext cx="1211263" cy="246063"/>
          </a:xfrm>
          <a:prstGeom prst="rect">
            <a:avLst/>
          </a:prstGeom>
          <a:noFill/>
          <a:ln w="9525">
            <a:noFill/>
            <a:miter lim="800000"/>
            <a:headEnd/>
            <a:tailEnd/>
          </a:ln>
        </p:spPr>
        <p:txBody>
          <a:bodyPr>
            <a:spAutoFit/>
          </a:bodyPr>
          <a:lstStyle/>
          <a:p>
            <a:r>
              <a:rPr lang="en-US" sz="1000"/>
              <a:t>x10</a:t>
            </a:r>
            <a:r>
              <a:rPr lang="en-US" sz="1000" baseline="30000"/>
              <a:t>2</a:t>
            </a:r>
            <a:endParaRPr lang="es-ES" sz="1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0" y="0"/>
            <a:ext cx="8786813" cy="1428750"/>
          </a:xfrm>
        </p:spPr>
        <p:txBody>
          <a:bodyPr/>
          <a:lstStyle/>
          <a:p>
            <a:r>
              <a:rPr lang="es-MX" smtClean="0"/>
              <a:t>La traza de un micrometeorito</a:t>
            </a:r>
          </a:p>
        </p:txBody>
      </p:sp>
      <p:sp>
        <p:nvSpPr>
          <p:cNvPr id="4" name="3 Marcador de número de diapositiva"/>
          <p:cNvSpPr>
            <a:spLocks noGrp="1"/>
          </p:cNvSpPr>
          <p:nvPr>
            <p:ph type="sldNum" sz="quarter" idx="12"/>
          </p:nvPr>
        </p:nvSpPr>
        <p:spPr/>
        <p:txBody>
          <a:bodyPr/>
          <a:lstStyle/>
          <a:p>
            <a:pPr>
              <a:defRPr/>
            </a:pPr>
            <a:fld id="{63E64E05-AC73-4F56-81BF-6A50F64539C5}" type="slidenum">
              <a:rPr lang="es-ES" smtClean="0"/>
              <a:pPr>
                <a:defRPr/>
              </a:pPr>
              <a:t>19</a:t>
            </a:fld>
            <a:endParaRPr lang="es-ES"/>
          </a:p>
        </p:txBody>
      </p:sp>
      <p:pic>
        <p:nvPicPr>
          <p:cNvPr id="21508" name="0 Imagen" descr="t0.gif"/>
          <p:cNvPicPr>
            <a:picLocks noChangeAspect="1" noChangeArrowheads="1"/>
          </p:cNvPicPr>
          <p:nvPr/>
        </p:nvPicPr>
        <p:blipFill>
          <a:blip r:embed="rId3"/>
          <a:srcRect/>
          <a:stretch>
            <a:fillRect/>
          </a:stretch>
        </p:blipFill>
        <p:spPr bwMode="auto">
          <a:xfrm>
            <a:off x="214313" y="2214563"/>
            <a:ext cx="1500187" cy="1011237"/>
          </a:xfrm>
          <a:prstGeom prst="rect">
            <a:avLst/>
          </a:prstGeom>
          <a:noFill/>
          <a:ln w="9525">
            <a:noFill/>
            <a:miter lim="800000"/>
            <a:headEnd/>
            <a:tailEnd/>
          </a:ln>
        </p:spPr>
      </p:pic>
      <p:pic>
        <p:nvPicPr>
          <p:cNvPr id="21509" name="1 Imagen" descr="t1.gif"/>
          <p:cNvPicPr>
            <a:picLocks noChangeAspect="1" noChangeArrowheads="1"/>
          </p:cNvPicPr>
          <p:nvPr/>
        </p:nvPicPr>
        <p:blipFill>
          <a:blip r:embed="rId4"/>
          <a:srcRect/>
          <a:stretch>
            <a:fillRect/>
          </a:stretch>
        </p:blipFill>
        <p:spPr bwMode="auto">
          <a:xfrm>
            <a:off x="1525588" y="2236788"/>
            <a:ext cx="1546225" cy="1049337"/>
          </a:xfrm>
          <a:prstGeom prst="rect">
            <a:avLst/>
          </a:prstGeom>
          <a:noFill/>
          <a:ln w="9525">
            <a:noFill/>
            <a:miter lim="800000"/>
            <a:headEnd/>
            <a:tailEnd/>
          </a:ln>
        </p:spPr>
      </p:pic>
      <p:pic>
        <p:nvPicPr>
          <p:cNvPr id="21510" name="2 Imagen" descr="t2.gif"/>
          <p:cNvPicPr>
            <a:picLocks noChangeAspect="1" noChangeArrowheads="1"/>
          </p:cNvPicPr>
          <p:nvPr/>
        </p:nvPicPr>
        <p:blipFill>
          <a:blip r:embed="rId5"/>
          <a:srcRect/>
          <a:stretch>
            <a:fillRect/>
          </a:stretch>
        </p:blipFill>
        <p:spPr bwMode="auto">
          <a:xfrm>
            <a:off x="2928938" y="2214563"/>
            <a:ext cx="1620837" cy="1095375"/>
          </a:xfrm>
          <a:prstGeom prst="rect">
            <a:avLst/>
          </a:prstGeom>
          <a:noFill/>
          <a:ln w="9525">
            <a:noFill/>
            <a:miter lim="800000"/>
            <a:headEnd/>
            <a:tailEnd/>
          </a:ln>
        </p:spPr>
      </p:pic>
      <p:pic>
        <p:nvPicPr>
          <p:cNvPr id="21511" name="3 Imagen" descr="t3.gif"/>
          <p:cNvPicPr>
            <a:picLocks noChangeAspect="1" noChangeArrowheads="1"/>
          </p:cNvPicPr>
          <p:nvPr/>
        </p:nvPicPr>
        <p:blipFill>
          <a:blip r:embed="rId6"/>
          <a:srcRect/>
          <a:stretch>
            <a:fillRect/>
          </a:stretch>
        </p:blipFill>
        <p:spPr bwMode="auto">
          <a:xfrm>
            <a:off x="4429125" y="2214563"/>
            <a:ext cx="1643063" cy="1101725"/>
          </a:xfrm>
          <a:prstGeom prst="rect">
            <a:avLst/>
          </a:prstGeom>
          <a:noFill/>
          <a:ln w="9525">
            <a:noFill/>
            <a:miter lim="800000"/>
            <a:headEnd/>
            <a:tailEnd/>
          </a:ln>
        </p:spPr>
      </p:pic>
      <p:pic>
        <p:nvPicPr>
          <p:cNvPr id="21512" name="Picture 2" descr="t5"/>
          <p:cNvPicPr>
            <a:picLocks noChangeAspect="1" noChangeArrowheads="1"/>
          </p:cNvPicPr>
          <p:nvPr/>
        </p:nvPicPr>
        <p:blipFill>
          <a:blip r:embed="rId7"/>
          <a:srcRect/>
          <a:stretch>
            <a:fillRect/>
          </a:stretch>
        </p:blipFill>
        <p:spPr bwMode="auto">
          <a:xfrm>
            <a:off x="6000750" y="2262188"/>
            <a:ext cx="1608138" cy="1082675"/>
          </a:xfrm>
          <a:prstGeom prst="rect">
            <a:avLst/>
          </a:prstGeom>
          <a:noFill/>
          <a:ln w="9525">
            <a:noFill/>
            <a:miter lim="800000"/>
            <a:headEnd/>
            <a:tailEnd/>
          </a:ln>
        </p:spPr>
      </p:pic>
      <p:pic>
        <p:nvPicPr>
          <p:cNvPr id="21513" name="5 Imagen" descr="t5.gif"/>
          <p:cNvPicPr>
            <a:picLocks noChangeAspect="1" noChangeArrowheads="1"/>
          </p:cNvPicPr>
          <p:nvPr/>
        </p:nvPicPr>
        <p:blipFill>
          <a:blip r:embed="rId8"/>
          <a:srcRect/>
          <a:stretch>
            <a:fillRect/>
          </a:stretch>
        </p:blipFill>
        <p:spPr bwMode="auto">
          <a:xfrm>
            <a:off x="7554913" y="2262188"/>
            <a:ext cx="1589087" cy="1071562"/>
          </a:xfrm>
          <a:prstGeom prst="rect">
            <a:avLst/>
          </a:prstGeom>
          <a:noFill/>
          <a:ln w="9525">
            <a:noFill/>
            <a:miter lim="800000"/>
            <a:headEnd/>
            <a:tailEnd/>
          </a:ln>
        </p:spPr>
      </p:pic>
      <p:sp>
        <p:nvSpPr>
          <p:cNvPr id="21514"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MX"/>
          </a:p>
        </p:txBody>
      </p:sp>
      <p:sp>
        <p:nvSpPr>
          <p:cNvPr id="2151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MX"/>
          </a:p>
        </p:txBody>
      </p:sp>
      <p:sp>
        <p:nvSpPr>
          <p:cNvPr id="21517" name="Rectangle 10"/>
          <p:cNvSpPr>
            <a:spLocks noChangeArrowheads="1"/>
          </p:cNvSpPr>
          <p:nvPr/>
        </p:nvSpPr>
        <p:spPr bwMode="auto">
          <a:xfrm>
            <a:off x="0" y="1714500"/>
            <a:ext cx="8992462" cy="307777"/>
          </a:xfrm>
          <a:prstGeom prst="rect">
            <a:avLst/>
          </a:prstGeom>
          <a:noFill/>
          <a:ln w="9525">
            <a:noFill/>
            <a:miter lim="800000"/>
            <a:headEnd/>
            <a:tailEnd/>
          </a:ln>
        </p:spPr>
        <p:txBody>
          <a:bodyPr wrap="none" anchor="ctr">
            <a:spAutoFit/>
          </a:bodyPr>
          <a:lstStyle/>
          <a:p>
            <a:pPr algn="just" eaLnBrk="0" hangingPunct="0"/>
            <a:r>
              <a:rPr lang="es-ES" sz="1400" dirty="0">
                <a:ea typeface="Calibri" pitchFamily="34" charset="0"/>
                <a:cs typeface="Times New Roman" pitchFamily="18" charset="0"/>
              </a:rPr>
              <a:t>En las siguientes fotos tomadas cada 64 </a:t>
            </a:r>
            <a:r>
              <a:rPr lang="es-ES" sz="1400" dirty="0">
                <a:latin typeface="Calibri" pitchFamily="34" charset="0"/>
                <a:ea typeface="Calibri" pitchFamily="34" charset="0"/>
                <a:cs typeface="Times New Roman" pitchFamily="18" charset="0"/>
                <a:sym typeface="Symbol" pitchFamily="18" charset="2"/>
              </a:rPr>
              <a:t></a:t>
            </a:r>
            <a:r>
              <a:rPr lang="es-ES" sz="1400" dirty="0">
                <a:ea typeface="Calibri" pitchFamily="34" charset="0"/>
                <a:cs typeface="Times New Roman" pitchFamily="18" charset="0"/>
              </a:rPr>
              <a:t>s,</a:t>
            </a:r>
            <a:r>
              <a:rPr lang="es-ES" sz="1400" dirty="0">
                <a:latin typeface="Calibri" pitchFamily="34" charset="0"/>
                <a:ea typeface="Calibri" pitchFamily="34" charset="0"/>
                <a:cs typeface="Times New Roman" pitchFamily="18" charset="0"/>
                <a:sym typeface="Symbol" pitchFamily="18" charset="2"/>
              </a:rPr>
              <a:t>  mostramos como se fue presentando la traza de un </a:t>
            </a:r>
            <a:r>
              <a:rPr lang="es-ES" sz="1400" dirty="0" smtClean="0">
                <a:latin typeface="Calibri" pitchFamily="34" charset="0"/>
                <a:ea typeface="Calibri" pitchFamily="34" charset="0"/>
                <a:cs typeface="Times New Roman" pitchFamily="18" charset="0"/>
                <a:sym typeface="Symbol" pitchFamily="18" charset="2"/>
              </a:rPr>
              <a:t>objeto brillante  </a:t>
            </a:r>
            <a:endParaRPr lang="es-ES" sz="1400" dirty="0">
              <a:latin typeface="Calibri" pitchFamily="34" charset="0"/>
              <a:ea typeface="Calibri" pitchFamily="34" charset="0"/>
              <a:cs typeface="Times New Roman" pitchFamily="18" charset="0"/>
              <a:sym typeface="Symbol" pitchFamily="18" charset="2"/>
            </a:endParaRPr>
          </a:p>
        </p:txBody>
      </p:sp>
      <p:sp>
        <p:nvSpPr>
          <p:cNvPr id="21526" name="44 Rectángulo"/>
          <p:cNvSpPr>
            <a:spLocks noChangeArrowheads="1"/>
          </p:cNvSpPr>
          <p:nvPr/>
        </p:nvSpPr>
        <p:spPr bwMode="auto">
          <a:xfrm>
            <a:off x="285720" y="3500438"/>
            <a:ext cx="8572500" cy="307975"/>
          </a:xfrm>
          <a:prstGeom prst="rect">
            <a:avLst/>
          </a:prstGeom>
          <a:noFill/>
          <a:ln w="9525">
            <a:noFill/>
            <a:miter lim="800000"/>
            <a:headEnd/>
            <a:tailEnd/>
          </a:ln>
        </p:spPr>
        <p:txBody>
          <a:bodyPr>
            <a:spAutoFit/>
          </a:bodyPr>
          <a:lstStyle/>
          <a:p>
            <a:r>
              <a:rPr lang="es-ES" sz="1400" dirty="0"/>
              <a:t>Registro de la traza </a:t>
            </a:r>
            <a:r>
              <a:rPr lang="es-ES" sz="1400" dirty="0" smtClean="0"/>
              <a:t>en </a:t>
            </a:r>
            <a:r>
              <a:rPr lang="es-ES" sz="1400" dirty="0"/>
              <a:t>un intervalo de tiempo </a:t>
            </a:r>
            <a:r>
              <a:rPr lang="es-MX" sz="1400" dirty="0"/>
              <a:t>de 256 </a:t>
            </a:r>
            <a:r>
              <a:rPr lang="el-GR" sz="1400" i="1" dirty="0"/>
              <a:t>μ</a:t>
            </a:r>
            <a:r>
              <a:rPr lang="es-MX" sz="1400" i="1" dirty="0"/>
              <a:t>s.</a:t>
            </a:r>
            <a:endParaRPr lang="es-MX"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59"/>
          <p:cNvGrpSpPr>
            <a:grpSpLocks/>
          </p:cNvGrpSpPr>
          <p:nvPr/>
        </p:nvGrpSpPr>
        <p:grpSpPr bwMode="auto">
          <a:xfrm>
            <a:off x="0" y="0"/>
            <a:ext cx="3071813" cy="3068638"/>
            <a:chOff x="3699" y="6606"/>
            <a:chExt cx="1935" cy="1935"/>
          </a:xfrm>
        </p:grpSpPr>
        <p:pic>
          <p:nvPicPr>
            <p:cNvPr id="5132" name="41 Imagen" descr="Imagen10.jpg"/>
            <p:cNvPicPr>
              <a:picLocks noChangeAspect="1"/>
            </p:cNvPicPr>
            <p:nvPr/>
          </p:nvPicPr>
          <p:blipFill>
            <a:blip r:embed="rId3"/>
            <a:srcRect l="1582" t="836" r="1582" b="1883"/>
            <a:stretch>
              <a:fillRect/>
            </a:stretch>
          </p:blipFill>
          <p:spPr bwMode="auto">
            <a:xfrm>
              <a:off x="3699" y="6606"/>
              <a:ext cx="1935" cy="1935"/>
            </a:xfrm>
            <a:prstGeom prst="rect">
              <a:avLst/>
            </a:prstGeom>
            <a:noFill/>
            <a:ln w="9525">
              <a:noFill/>
              <a:miter lim="800000"/>
              <a:headEnd/>
              <a:tailEnd/>
            </a:ln>
          </p:spPr>
        </p:pic>
        <p:sp>
          <p:nvSpPr>
            <p:cNvPr id="5133" name="Text Box 29"/>
            <p:cNvSpPr txBox="1">
              <a:spLocks noChangeArrowheads="1"/>
            </p:cNvSpPr>
            <p:nvPr/>
          </p:nvSpPr>
          <p:spPr bwMode="auto">
            <a:xfrm>
              <a:off x="3699" y="8363"/>
              <a:ext cx="1890" cy="175"/>
            </a:xfrm>
            <a:prstGeom prst="rect">
              <a:avLst/>
            </a:prstGeom>
            <a:noFill/>
            <a:ln w="9525">
              <a:noFill/>
              <a:miter lim="800000"/>
              <a:headEnd/>
              <a:tailEnd/>
            </a:ln>
          </p:spPr>
          <p:txBody>
            <a:bodyPr>
              <a:spAutoFit/>
            </a:bodyPr>
            <a:lstStyle/>
            <a:p>
              <a:pPr algn="just"/>
              <a:r>
                <a:rPr lang="es-MX" altLang="ko-KR" sz="1200" b="1">
                  <a:solidFill>
                    <a:schemeClr val="bg1"/>
                  </a:solidFill>
                  <a:latin typeface="Trebuchet MS" pitchFamily="34" charset="0"/>
                </a:rPr>
                <a:t>Enero</a:t>
              </a:r>
              <a:r>
                <a:rPr lang="en-US" altLang="ko-KR" sz="1200" b="1">
                  <a:solidFill>
                    <a:schemeClr val="bg1"/>
                  </a:solidFill>
                  <a:latin typeface="Trebuchet MS" pitchFamily="34" charset="0"/>
                </a:rPr>
                <a:t> </a:t>
              </a:r>
              <a:r>
                <a:rPr lang="ru-RU" altLang="ko-KR" sz="1200" b="1">
                  <a:solidFill>
                    <a:schemeClr val="bg1"/>
                  </a:solidFill>
                  <a:latin typeface="Trebuchet MS" pitchFamily="34" charset="0"/>
                </a:rPr>
                <a:t>2005 </a:t>
              </a:r>
              <a:r>
                <a:rPr lang="en-US" altLang="ko-KR" sz="1200" b="1">
                  <a:solidFill>
                    <a:schemeClr val="bg1"/>
                  </a:solidFill>
                  <a:latin typeface="Trebuchet MS" pitchFamily="34" charset="0"/>
                </a:rPr>
                <a:t>al</a:t>
              </a:r>
              <a:r>
                <a:rPr lang="ru-RU" altLang="ko-KR" sz="1200" b="1">
                  <a:solidFill>
                    <a:schemeClr val="bg1"/>
                  </a:solidFill>
                  <a:latin typeface="Trebuchet MS" pitchFamily="34" charset="0"/>
                </a:rPr>
                <a:t> 7 </a:t>
              </a:r>
              <a:r>
                <a:rPr lang="es-MX" altLang="ko-KR" sz="1200" b="1">
                  <a:solidFill>
                    <a:schemeClr val="bg1"/>
                  </a:solidFill>
                  <a:latin typeface="Trebuchet MS" pitchFamily="34" charset="0"/>
                </a:rPr>
                <a:t>Marzo</a:t>
              </a:r>
              <a:r>
                <a:rPr lang="en-US" altLang="ko-KR" sz="1200" b="1">
                  <a:solidFill>
                    <a:schemeClr val="bg1"/>
                  </a:solidFill>
                  <a:latin typeface="Trebuchet MS" pitchFamily="34" charset="0"/>
                </a:rPr>
                <a:t> del</a:t>
              </a:r>
              <a:r>
                <a:rPr lang="ru-RU" altLang="ko-KR" sz="1200" b="1">
                  <a:solidFill>
                    <a:schemeClr val="bg1"/>
                  </a:solidFill>
                  <a:latin typeface="Trebuchet MS" pitchFamily="34" charset="0"/>
                </a:rPr>
                <a:t> 2007</a:t>
              </a:r>
              <a:r>
                <a:rPr lang="en-US" altLang="ko-KR" sz="1200" b="1">
                  <a:solidFill>
                    <a:schemeClr val="bg1"/>
                  </a:solidFill>
                  <a:latin typeface="Trebuchet MS" pitchFamily="34" charset="0"/>
                  <a:ea typeface="Gulim" pitchFamily="34" charset="-127"/>
                </a:rPr>
                <a:t> </a:t>
              </a:r>
              <a:endParaRPr lang="en-US" altLang="ko-KR" sz="1200" b="1" baseline="30000">
                <a:solidFill>
                  <a:schemeClr val="bg1"/>
                </a:solidFill>
                <a:latin typeface="Trebuchet MS" pitchFamily="34" charset="0"/>
                <a:ea typeface="Gulim" pitchFamily="34" charset="-127"/>
              </a:endParaRPr>
            </a:p>
          </p:txBody>
        </p:sp>
      </p:grpSp>
      <p:sp>
        <p:nvSpPr>
          <p:cNvPr id="5123" name="1 Título"/>
          <p:cNvSpPr>
            <a:spLocks noGrp="1"/>
          </p:cNvSpPr>
          <p:nvPr>
            <p:ph type="title"/>
          </p:nvPr>
        </p:nvSpPr>
        <p:spPr>
          <a:xfrm>
            <a:off x="1014413" y="0"/>
            <a:ext cx="8572500" cy="1143000"/>
          </a:xfrm>
        </p:spPr>
        <p:txBody>
          <a:bodyPr/>
          <a:lstStyle/>
          <a:p>
            <a:r>
              <a:rPr lang="es-MX" sz="2800" smtClean="0">
                <a:solidFill>
                  <a:schemeClr val="bg1"/>
                </a:solidFill>
              </a:rPr>
              <a:t>Misión esp</a:t>
            </a:r>
            <a:r>
              <a:rPr lang="es-MX" sz="2800" smtClean="0"/>
              <a:t>acial </a:t>
            </a:r>
            <a:r>
              <a:rPr lang="es-MX" sz="2800" smtClean="0">
                <a:latin typeface="Arial" pitchFamily="34" charset="0"/>
                <a:cs typeface="Arial" pitchFamily="34" charset="0"/>
              </a:rPr>
              <a:t>«Satélite Universitario Tatiana 1»</a:t>
            </a:r>
            <a:r>
              <a:rPr lang="es-MX" sz="2800" smtClean="0"/>
              <a:t> </a:t>
            </a:r>
            <a:r>
              <a:rPr lang="es-MX" smtClean="0"/>
              <a:t/>
            </a:r>
            <a:br>
              <a:rPr lang="es-MX" smtClean="0"/>
            </a:br>
            <a:r>
              <a:rPr lang="es-MX" sz="2400" smtClean="0"/>
              <a:t>México-BUAP. 	Rusia-MSU. </a:t>
            </a:r>
          </a:p>
        </p:txBody>
      </p:sp>
      <p:sp>
        <p:nvSpPr>
          <p:cNvPr id="5124" name="2 Marcador de contenido"/>
          <p:cNvSpPr>
            <a:spLocks noGrp="1"/>
          </p:cNvSpPr>
          <p:nvPr>
            <p:ph idx="1"/>
          </p:nvPr>
        </p:nvSpPr>
        <p:spPr>
          <a:xfrm>
            <a:off x="3071813" y="1000125"/>
            <a:ext cx="6072187" cy="1571625"/>
          </a:xfrm>
        </p:spPr>
        <p:txBody>
          <a:bodyPr/>
          <a:lstStyle/>
          <a:p>
            <a:pPr algn="just"/>
            <a:r>
              <a:rPr lang="es-MX" sz="2000" b="1" smtClean="0"/>
              <a:t>Llevo  abordo el detector de radiación ultravioleta (300-400 nm), fue uno de los primeros experimentos para monitorear La luz de fondo así como la posibilidad de detectar fenómenos transitorios que se presentan en la atmosfera.</a:t>
            </a:r>
          </a:p>
        </p:txBody>
      </p:sp>
      <p:sp>
        <p:nvSpPr>
          <p:cNvPr id="5125" name="Text Box 29"/>
          <p:cNvSpPr txBox="1">
            <a:spLocks noChangeArrowheads="1"/>
          </p:cNvSpPr>
          <p:nvPr/>
        </p:nvSpPr>
        <p:spPr bwMode="auto">
          <a:xfrm>
            <a:off x="642938" y="5643563"/>
            <a:ext cx="3714750" cy="523875"/>
          </a:xfrm>
          <a:prstGeom prst="rect">
            <a:avLst/>
          </a:prstGeom>
          <a:noFill/>
          <a:ln w="9525">
            <a:noFill/>
            <a:miter lim="800000"/>
            <a:headEnd/>
            <a:tailEnd/>
          </a:ln>
        </p:spPr>
        <p:txBody>
          <a:bodyPr>
            <a:spAutoFit/>
          </a:bodyPr>
          <a:lstStyle/>
          <a:p>
            <a:pPr algn="just"/>
            <a:r>
              <a:rPr lang="es-MX" altLang="ko-KR" sz="1400" b="1">
                <a:latin typeface="Trebuchet MS" pitchFamily="34" charset="0"/>
              </a:rPr>
              <a:t>Registro la intensidad de algunos Fenómenos transitorios.</a:t>
            </a:r>
            <a:endParaRPr lang="es-MX" altLang="ko-KR" sz="1400" b="1" baseline="30000">
              <a:solidFill>
                <a:srgbClr val="CCFFFF"/>
              </a:solidFill>
              <a:latin typeface="Trebuchet MS" pitchFamily="34" charset="0"/>
              <a:ea typeface="Gulim" pitchFamily="34" charset="-127"/>
            </a:endParaRPr>
          </a:p>
        </p:txBody>
      </p:sp>
      <p:pic>
        <p:nvPicPr>
          <p:cNvPr id="5126" name="131 Imagen" descr="p1.JPG"/>
          <p:cNvPicPr>
            <a:picLocks noChangeAspect="1"/>
          </p:cNvPicPr>
          <p:nvPr/>
        </p:nvPicPr>
        <p:blipFill>
          <a:blip r:embed="rId4"/>
          <a:srcRect l="1363" t="620" r="15460" b="2229"/>
          <a:stretch>
            <a:fillRect/>
          </a:stretch>
        </p:blipFill>
        <p:spPr bwMode="auto">
          <a:xfrm>
            <a:off x="642938" y="3143250"/>
            <a:ext cx="3500437" cy="2519363"/>
          </a:xfrm>
          <a:prstGeom prst="rect">
            <a:avLst/>
          </a:prstGeom>
          <a:noFill/>
          <a:ln w="9525">
            <a:noFill/>
            <a:miter lim="800000"/>
            <a:headEnd/>
            <a:tailEnd/>
          </a:ln>
        </p:spPr>
      </p:pic>
      <p:pic>
        <p:nvPicPr>
          <p:cNvPr id="5127" name="130 Imagen" descr="ImagenMoonp.jpg"/>
          <p:cNvPicPr>
            <a:picLocks noChangeAspect="1"/>
          </p:cNvPicPr>
          <p:nvPr/>
        </p:nvPicPr>
        <p:blipFill>
          <a:blip r:embed="rId5"/>
          <a:srcRect l="3114" t="6598" r="5811" b="4982"/>
          <a:stretch>
            <a:fillRect/>
          </a:stretch>
        </p:blipFill>
        <p:spPr bwMode="auto">
          <a:xfrm>
            <a:off x="4286250" y="2643188"/>
            <a:ext cx="4357688" cy="3414712"/>
          </a:xfrm>
          <a:prstGeom prst="rect">
            <a:avLst/>
          </a:prstGeom>
          <a:noFill/>
          <a:ln w="9525">
            <a:noFill/>
            <a:miter lim="800000"/>
            <a:headEnd/>
            <a:tailEnd/>
          </a:ln>
        </p:spPr>
      </p:pic>
      <p:pic>
        <p:nvPicPr>
          <p:cNvPr id="12" name="Picture 7"/>
          <p:cNvPicPr>
            <a:picLocks noChangeAspect="1" noChangeArrowheads="1"/>
          </p:cNvPicPr>
          <p:nvPr/>
        </p:nvPicPr>
        <p:blipFill>
          <a:blip r:embed="rId6"/>
          <a:srcRect l="38150" r="25421" b="4771"/>
          <a:stretch>
            <a:fillRect/>
          </a:stretch>
        </p:blipFill>
        <p:spPr bwMode="auto">
          <a:xfrm>
            <a:off x="0" y="3214688"/>
            <a:ext cx="571500" cy="736600"/>
          </a:xfrm>
          <a:prstGeom prst="rect">
            <a:avLst/>
          </a:prstGeom>
          <a:noFill/>
          <a:ln w="9525">
            <a:noFill/>
            <a:miter lim="800000"/>
            <a:headEnd/>
            <a:tailEnd/>
          </a:ln>
        </p:spPr>
      </p:pic>
      <p:pic>
        <p:nvPicPr>
          <p:cNvPr id="5129" name="104 Imagen" descr="Luna100.JPG"/>
          <p:cNvPicPr>
            <a:picLocks noChangeAspect="1"/>
          </p:cNvPicPr>
          <p:nvPr/>
        </p:nvPicPr>
        <p:blipFill>
          <a:blip r:embed="rId7"/>
          <a:srcRect l="-43" t="-82" r="8424" b="31892"/>
          <a:stretch>
            <a:fillRect/>
          </a:stretch>
        </p:blipFill>
        <p:spPr bwMode="auto">
          <a:xfrm>
            <a:off x="5861050" y="2928938"/>
            <a:ext cx="1550988" cy="1571625"/>
          </a:xfrm>
          <a:prstGeom prst="rect">
            <a:avLst/>
          </a:prstGeom>
          <a:noFill/>
          <a:ln w="9525">
            <a:noFill/>
            <a:miter lim="800000"/>
            <a:headEnd/>
            <a:tailEnd/>
          </a:ln>
        </p:spPr>
      </p:pic>
      <p:sp>
        <p:nvSpPr>
          <p:cNvPr id="16" name="15 Marcador de número de diapositiva"/>
          <p:cNvSpPr>
            <a:spLocks noGrp="1"/>
          </p:cNvSpPr>
          <p:nvPr>
            <p:ph type="sldNum" sz="quarter" idx="12"/>
          </p:nvPr>
        </p:nvSpPr>
        <p:spPr/>
        <p:txBody>
          <a:bodyPr/>
          <a:lstStyle/>
          <a:p>
            <a:pPr>
              <a:defRPr/>
            </a:pPr>
            <a:fld id="{44DE7EEF-CEF6-4219-A29A-75F8BB21520B}" type="slidenum">
              <a:rPr lang="es-ES" smtClean="0"/>
              <a:pPr>
                <a:defRPr/>
              </a:pPr>
              <a:t>2</a:t>
            </a:fld>
            <a:endParaRPr lang="es-ES"/>
          </a:p>
        </p:txBody>
      </p:sp>
      <p:sp>
        <p:nvSpPr>
          <p:cNvPr id="5131" name="Rectangle 14"/>
          <p:cNvSpPr>
            <a:spLocks noChangeArrowheads="1"/>
          </p:cNvSpPr>
          <p:nvPr/>
        </p:nvSpPr>
        <p:spPr bwMode="auto">
          <a:xfrm>
            <a:off x="0" y="6143625"/>
            <a:ext cx="8639175" cy="923925"/>
          </a:xfrm>
          <a:prstGeom prst="rect">
            <a:avLst/>
          </a:prstGeom>
          <a:noFill/>
          <a:ln w="9525">
            <a:noFill/>
            <a:miter lim="800000"/>
            <a:headEnd/>
            <a:tailEnd/>
          </a:ln>
        </p:spPr>
        <p:txBody>
          <a:bodyPr wrap="none" anchor="ctr">
            <a:spAutoFit/>
          </a:bodyPr>
          <a:lstStyle/>
          <a:p>
            <a:pPr eaLnBrk="0" hangingPunct="0"/>
            <a:r>
              <a:rPr lang="en-US" sz="1200" b="1">
                <a:latin typeface="Times New Roman" pitchFamily="18" charset="0"/>
                <a:ea typeface="Calibri" pitchFamily="34" charset="0"/>
                <a:cs typeface="Times New Roman" pitchFamily="18" charset="0"/>
              </a:rPr>
              <a:t>[1] G.K. Garipov, B.A. Khrenov, M.I. Panasyuk, V.I. Tulupov,  I.V. Yashin and H.Salazar. Astroparticle Physics, 24, 400 (2005).</a:t>
            </a:r>
            <a:endParaRPr lang="es-ES" sz="1200" b="1">
              <a:ea typeface="Calibri" pitchFamily="34" charset="0"/>
              <a:cs typeface="Times New Roman" pitchFamily="18" charset="0"/>
            </a:endParaRPr>
          </a:p>
          <a:p>
            <a:pPr eaLnBrk="0" hangingPunct="0"/>
            <a:r>
              <a:rPr lang="en-US" sz="1200" b="1">
                <a:latin typeface="Times New Roman" pitchFamily="18" charset="0"/>
                <a:ea typeface="Calibri" pitchFamily="34" charset="0"/>
                <a:cs typeface="Times New Roman" pitchFamily="18" charset="0"/>
              </a:rPr>
              <a:t>[2] G.K. Garipov, B.A. Khrenov, U. Salazar, and E. Fokitis.  Instruments and experimental techniques, vol 48, 92 (2005).</a:t>
            </a:r>
            <a:endParaRPr lang="es-ES" sz="1200" b="1">
              <a:ea typeface="Calibri" pitchFamily="34" charset="0"/>
              <a:cs typeface="Times New Roman" pitchFamily="18" charset="0"/>
            </a:endParaRPr>
          </a:p>
          <a:p>
            <a:pPr eaLnBrk="0" hangingPunct="0"/>
            <a:r>
              <a:rPr lang="en-US" sz="1200" b="1">
                <a:latin typeface="Times New Roman" pitchFamily="18" charset="0"/>
                <a:ea typeface="Calibri" pitchFamily="34" charset="0"/>
                <a:cs typeface="Times New Roman" pitchFamily="18" charset="0"/>
              </a:rPr>
              <a:t>[3] G.K. Garipov, M.I. Panasyuk, and H. Salazar.  Instruments and experimental techniques, vol 49, 126 (2006).</a:t>
            </a:r>
            <a:endParaRPr lang="es-ES" sz="1200" b="1">
              <a:ea typeface="Calibri" pitchFamily="34" charset="0"/>
              <a:cs typeface="Times New Roman" pitchFamily="18" charset="0"/>
            </a:endParaRPr>
          </a:p>
          <a:p>
            <a:pPr eaLnBrk="0" hangingPunct="0"/>
            <a:endParaRPr lang="es-ES">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r>
              <a:rPr lang="es-MX" smtClean="0"/>
              <a:t>La traza de un micrometeorito</a:t>
            </a:r>
          </a:p>
        </p:txBody>
      </p:sp>
      <p:sp>
        <p:nvSpPr>
          <p:cNvPr id="4" name="3 Marcador de número de diapositiva"/>
          <p:cNvSpPr>
            <a:spLocks noGrp="1"/>
          </p:cNvSpPr>
          <p:nvPr>
            <p:ph type="sldNum" sz="quarter" idx="12"/>
          </p:nvPr>
        </p:nvSpPr>
        <p:spPr/>
        <p:txBody>
          <a:bodyPr/>
          <a:lstStyle/>
          <a:p>
            <a:fld id="{63E64E05-AC73-4F56-81BF-6A50F64539C5}" type="slidenum">
              <a:rPr lang="es-ES" smtClean="0"/>
              <a:pPr/>
              <a:t>20</a:t>
            </a:fld>
            <a:endParaRPr lang="es-ES"/>
          </a:p>
        </p:txBody>
      </p:sp>
      <p:sp>
        <p:nvSpPr>
          <p:cNvPr id="21514"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MX"/>
          </a:p>
        </p:txBody>
      </p:sp>
      <p:sp>
        <p:nvSpPr>
          <p:cNvPr id="2151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MX"/>
          </a:p>
        </p:txBody>
      </p:sp>
      <p:sp>
        <p:nvSpPr>
          <p:cNvPr id="21526" name="44 Rectángulo"/>
          <p:cNvSpPr>
            <a:spLocks noChangeArrowheads="1"/>
          </p:cNvSpPr>
          <p:nvPr/>
        </p:nvSpPr>
        <p:spPr bwMode="auto">
          <a:xfrm>
            <a:off x="285720" y="6550025"/>
            <a:ext cx="8572500" cy="307975"/>
          </a:xfrm>
          <a:prstGeom prst="rect">
            <a:avLst/>
          </a:prstGeom>
          <a:noFill/>
          <a:ln w="9525">
            <a:noFill/>
            <a:miter lim="800000"/>
            <a:headEnd/>
            <a:tailEnd/>
          </a:ln>
        </p:spPr>
        <p:txBody>
          <a:bodyPr>
            <a:spAutoFit/>
          </a:bodyPr>
          <a:lstStyle/>
          <a:p>
            <a:r>
              <a:rPr lang="es-ES" sz="1400" dirty="0"/>
              <a:t>Registro de la traza </a:t>
            </a:r>
            <a:r>
              <a:rPr lang="es-ES" sz="1400" dirty="0" smtClean="0"/>
              <a:t>en </a:t>
            </a:r>
            <a:r>
              <a:rPr lang="es-ES" sz="1400" dirty="0"/>
              <a:t>un intervalo de tiempo </a:t>
            </a:r>
            <a:r>
              <a:rPr lang="es-MX" sz="1400" dirty="0"/>
              <a:t>de 256 </a:t>
            </a:r>
            <a:r>
              <a:rPr lang="el-GR" sz="1400" i="1" dirty="0"/>
              <a:t>μ</a:t>
            </a:r>
            <a:r>
              <a:rPr lang="es-MX" sz="1400" i="1" dirty="0"/>
              <a:t>s.</a:t>
            </a:r>
            <a:endParaRPr lang="es-MX" sz="1400" dirty="0"/>
          </a:p>
        </p:txBody>
      </p:sp>
      <p:pic>
        <p:nvPicPr>
          <p:cNvPr id="16" name="15 Imagen" descr="t0.gif"/>
          <p:cNvPicPr>
            <a:picLocks noChangeAspect="1"/>
          </p:cNvPicPr>
          <p:nvPr/>
        </p:nvPicPr>
        <p:blipFill>
          <a:blip r:embed="rId3"/>
          <a:stretch>
            <a:fillRect/>
          </a:stretch>
        </p:blipFill>
        <p:spPr>
          <a:xfrm>
            <a:off x="1257300" y="1181100"/>
            <a:ext cx="6629400" cy="4495800"/>
          </a:xfrm>
          <a:prstGeom prst="rect">
            <a:avLst/>
          </a:prstGeom>
        </p:spPr>
      </p:pic>
      <p:pic>
        <p:nvPicPr>
          <p:cNvPr id="17" name="16 Imagen" descr="t1.gif"/>
          <p:cNvPicPr>
            <a:picLocks noChangeAspect="1"/>
          </p:cNvPicPr>
          <p:nvPr/>
        </p:nvPicPr>
        <p:blipFill>
          <a:blip r:embed="rId4"/>
          <a:stretch>
            <a:fillRect/>
          </a:stretch>
        </p:blipFill>
        <p:spPr>
          <a:xfrm>
            <a:off x="1257300" y="1181100"/>
            <a:ext cx="6629400" cy="4495800"/>
          </a:xfrm>
          <a:prstGeom prst="rect">
            <a:avLst/>
          </a:prstGeom>
        </p:spPr>
      </p:pic>
      <p:pic>
        <p:nvPicPr>
          <p:cNvPr id="18" name="17 Imagen" descr="t2.gif"/>
          <p:cNvPicPr>
            <a:picLocks noChangeAspect="1"/>
          </p:cNvPicPr>
          <p:nvPr/>
        </p:nvPicPr>
        <p:blipFill>
          <a:blip r:embed="rId5"/>
          <a:stretch>
            <a:fillRect/>
          </a:stretch>
        </p:blipFill>
        <p:spPr>
          <a:xfrm>
            <a:off x="1257300" y="1181100"/>
            <a:ext cx="6629400" cy="4495800"/>
          </a:xfrm>
          <a:prstGeom prst="rect">
            <a:avLst/>
          </a:prstGeom>
        </p:spPr>
      </p:pic>
      <p:pic>
        <p:nvPicPr>
          <p:cNvPr id="19" name="18 Imagen" descr="t3.gif"/>
          <p:cNvPicPr>
            <a:picLocks noChangeAspect="1"/>
          </p:cNvPicPr>
          <p:nvPr/>
        </p:nvPicPr>
        <p:blipFill>
          <a:blip r:embed="rId6"/>
          <a:stretch>
            <a:fillRect/>
          </a:stretch>
        </p:blipFill>
        <p:spPr>
          <a:xfrm>
            <a:off x="1257300" y="1181100"/>
            <a:ext cx="6629400" cy="4495800"/>
          </a:xfrm>
          <a:prstGeom prst="rect">
            <a:avLst/>
          </a:prstGeom>
        </p:spPr>
      </p:pic>
      <p:pic>
        <p:nvPicPr>
          <p:cNvPr id="23" name="22 Imagen" descr="t5.gif"/>
          <p:cNvPicPr>
            <a:picLocks noChangeAspect="1"/>
          </p:cNvPicPr>
          <p:nvPr/>
        </p:nvPicPr>
        <p:blipFill>
          <a:blip r:embed="rId7"/>
          <a:stretch>
            <a:fillRect/>
          </a:stretch>
        </p:blipFill>
        <p:spPr>
          <a:xfrm>
            <a:off x="1257300" y="1181100"/>
            <a:ext cx="6629400" cy="4495800"/>
          </a:xfrm>
          <a:prstGeom prst="rect">
            <a:avLst/>
          </a:prstGeom>
        </p:spPr>
      </p:pic>
      <p:pic>
        <p:nvPicPr>
          <p:cNvPr id="24" name="23 Imagen" descr="t0.gif"/>
          <p:cNvPicPr>
            <a:picLocks noChangeAspect="1"/>
          </p:cNvPicPr>
          <p:nvPr/>
        </p:nvPicPr>
        <p:blipFill>
          <a:blip r:embed="rId3"/>
          <a:stretch>
            <a:fillRect/>
          </a:stretch>
        </p:blipFill>
        <p:spPr>
          <a:xfrm>
            <a:off x="1257300" y="1181100"/>
            <a:ext cx="6629400" cy="4495800"/>
          </a:xfrm>
          <a:prstGeom prst="rect">
            <a:avLst/>
          </a:prstGeom>
        </p:spPr>
      </p:pic>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n-US" smtClean="0"/>
              <a:t>Conclusiones</a:t>
            </a:r>
            <a:endParaRPr lang="es-ES" smtClean="0"/>
          </a:p>
        </p:txBody>
      </p:sp>
      <p:sp>
        <p:nvSpPr>
          <p:cNvPr id="22531" name="3 Rectángulo"/>
          <p:cNvSpPr>
            <a:spLocks noChangeArrowheads="1"/>
          </p:cNvSpPr>
          <p:nvPr/>
        </p:nvSpPr>
        <p:spPr bwMode="auto">
          <a:xfrm>
            <a:off x="0" y="1571625"/>
            <a:ext cx="9001125" cy="3970338"/>
          </a:xfrm>
          <a:prstGeom prst="rect">
            <a:avLst/>
          </a:prstGeom>
          <a:noFill/>
          <a:ln w="9525">
            <a:noFill/>
            <a:miter lim="800000"/>
            <a:headEnd/>
            <a:tailEnd/>
          </a:ln>
        </p:spPr>
        <p:txBody>
          <a:bodyPr>
            <a:spAutoFit/>
          </a:bodyPr>
          <a:lstStyle/>
          <a:p>
            <a:pPr>
              <a:buFontTx/>
              <a:buChar char="-"/>
            </a:pPr>
            <a:r>
              <a:rPr lang="es-MX" b="1"/>
              <a:t>El ruido electrónico del sistema es de  alrededor de 2 mV.</a:t>
            </a:r>
          </a:p>
          <a:p>
            <a:pPr>
              <a:buFontTx/>
              <a:buChar char="-"/>
            </a:pPr>
            <a:endParaRPr lang="es-MX" b="1"/>
          </a:p>
          <a:p>
            <a:pPr>
              <a:buFontTx/>
              <a:buChar char="-"/>
            </a:pPr>
            <a:r>
              <a:rPr lang="es-MX" b="1"/>
              <a:t>Todas las componentes electrónicas que se utilizan se han probado en los satélites TATIANA 1 y 2 (Colaboración FCFM-BUAP y MSU)</a:t>
            </a:r>
          </a:p>
          <a:p>
            <a:pPr>
              <a:buFontTx/>
              <a:buChar char="-"/>
            </a:pPr>
            <a:endParaRPr lang="es-MX" b="1"/>
          </a:p>
          <a:p>
            <a:pPr>
              <a:buFontTx/>
              <a:buChar char="-"/>
            </a:pPr>
            <a:r>
              <a:rPr lang="es-MX" b="1"/>
              <a:t>El consumo de potencia es de 6 Watts.</a:t>
            </a:r>
          </a:p>
          <a:p>
            <a:pPr>
              <a:buFontTx/>
              <a:buChar char="-"/>
            </a:pPr>
            <a:endParaRPr lang="es-MX" b="1"/>
          </a:p>
          <a:p>
            <a:pPr>
              <a:buFontTx/>
              <a:buChar char="-"/>
            </a:pPr>
            <a:r>
              <a:rPr lang="es-MX" b="1"/>
              <a:t>Los resultados se interpretan en múltiplos de la respuesta a un fotoelectrón de cada MaPMT.</a:t>
            </a:r>
          </a:p>
          <a:p>
            <a:pPr>
              <a:buFontTx/>
              <a:buChar char="-"/>
            </a:pPr>
            <a:endParaRPr lang="es-MX" b="1"/>
          </a:p>
          <a:p>
            <a:pPr>
              <a:buFontTx/>
              <a:buChar char="-"/>
            </a:pPr>
            <a:r>
              <a:rPr lang="es-MX" b="1"/>
              <a:t>El prototipo de la cámara obscura se ha probado con éxito en la montaña Pico de Orizaba, lo que nos motiva para proponerlo a bordo de la siguiente misión </a:t>
            </a:r>
            <a:r>
              <a:rPr lang="es-ES"/>
              <a:t>del programa espacial universitario </a:t>
            </a:r>
            <a:r>
              <a:rPr lang="es-MX"/>
              <a:t>Lomonosov</a:t>
            </a:r>
            <a:r>
              <a:rPr lang="es-ES"/>
              <a:t> </a:t>
            </a:r>
            <a:r>
              <a:rPr lang="es-MX" b="1"/>
              <a:t>de la Universidad Estatal de Moscú.</a:t>
            </a:r>
          </a:p>
          <a:p>
            <a:r>
              <a:rPr lang="en-US" b="1"/>
              <a:t>  </a:t>
            </a:r>
          </a:p>
        </p:txBody>
      </p:sp>
      <p:sp>
        <p:nvSpPr>
          <p:cNvPr id="6" name="5 Marcador de número de diapositiva"/>
          <p:cNvSpPr>
            <a:spLocks noGrp="1"/>
          </p:cNvSpPr>
          <p:nvPr>
            <p:ph type="sldNum" sz="quarter" idx="12"/>
          </p:nvPr>
        </p:nvSpPr>
        <p:spPr/>
        <p:txBody>
          <a:bodyPr/>
          <a:lstStyle/>
          <a:p>
            <a:pPr>
              <a:defRPr/>
            </a:pPr>
            <a:fld id="{2AE6BE1F-E33F-4A98-B78D-E876AE0F95E0}" type="slidenum">
              <a:rPr lang="es-ES" smtClean="0"/>
              <a:pPr>
                <a:defRPr/>
              </a:pPr>
              <a:t>21</a:t>
            </a:fld>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347663" y="566738"/>
            <a:ext cx="8270875" cy="479425"/>
          </a:xfrm>
          <a:prstGeom prst="rect">
            <a:avLst/>
          </a:prstGeom>
          <a:noFill/>
          <a:ln w="9525">
            <a:noFill/>
            <a:miter lim="800000"/>
            <a:headEnd/>
            <a:tailEnd/>
          </a:ln>
        </p:spPr>
        <p:txBody>
          <a:bodyPr lIns="17502" tIns="8749" rIns="17502" bIns="8749">
            <a:spAutoFit/>
          </a:bodyPr>
          <a:lstStyle/>
          <a:p>
            <a:pPr marL="87313" indent="-87313" defTabSz="174625"/>
            <a:r>
              <a:rPr lang="es-MX" sz="800">
                <a:latin typeface="Times New Roman" pitchFamily="18" charset="0"/>
              </a:rPr>
              <a:t> </a:t>
            </a:r>
            <a:r>
              <a:rPr lang="es-ES" sz="1000"/>
              <a:t>E. Ponce</a:t>
            </a:r>
            <a:r>
              <a:rPr lang="es-ES" sz="1000" baseline="30000"/>
              <a:t>2-1</a:t>
            </a:r>
            <a:r>
              <a:rPr lang="es-ES" sz="1000"/>
              <a:t>, G. Garipov</a:t>
            </a:r>
            <a:r>
              <a:rPr lang="es-ES" sz="1000" baseline="30000"/>
              <a:t>2</a:t>
            </a:r>
            <a:r>
              <a:rPr lang="es-ES" sz="1000"/>
              <a:t>, B. Khrenov</a:t>
            </a:r>
            <a:r>
              <a:rPr lang="es-ES" sz="1000" baseline="30000"/>
              <a:t>2</a:t>
            </a:r>
            <a:r>
              <a:rPr lang="es-ES" sz="1000"/>
              <a:t>, P. Klimov</a:t>
            </a:r>
            <a:r>
              <a:rPr lang="es-ES" sz="1000" baseline="30000"/>
              <a:t>2</a:t>
            </a:r>
            <a:r>
              <a:rPr lang="es-ES" sz="1000"/>
              <a:t>, H. Salazar</a:t>
            </a:r>
            <a:r>
              <a:rPr lang="es-ES" sz="1000" baseline="30000"/>
              <a:t>1</a:t>
            </a:r>
          </a:p>
          <a:p>
            <a:pPr marL="87313" indent="-87313" defTabSz="174625"/>
            <a:r>
              <a:rPr lang="es-ES" sz="1000" i="1" baseline="30000"/>
              <a:t>1</a:t>
            </a:r>
            <a:r>
              <a:rPr lang="es-ES" sz="1000" i="1"/>
              <a:t>BUAP, Puebla, Mexico</a:t>
            </a:r>
            <a:endParaRPr lang="en-US" sz="1000" i="1"/>
          </a:p>
          <a:p>
            <a:pPr marL="87313" indent="-87313" defTabSz="174625"/>
            <a:r>
              <a:rPr lang="en-US" sz="1000" i="1" baseline="30000"/>
              <a:t>2</a:t>
            </a:r>
            <a:r>
              <a:rPr lang="en-US" sz="1000" i="1"/>
              <a:t>Skobeltsyn Institute of Nuclear Physics, Moscow State University, Moscow, Russia</a:t>
            </a:r>
          </a:p>
        </p:txBody>
      </p:sp>
      <p:sp>
        <p:nvSpPr>
          <p:cNvPr id="23555" name="Rectangle 6"/>
          <p:cNvSpPr>
            <a:spLocks noChangeArrowheads="1"/>
          </p:cNvSpPr>
          <p:nvPr/>
        </p:nvSpPr>
        <p:spPr bwMode="auto">
          <a:xfrm>
            <a:off x="427038" y="84138"/>
            <a:ext cx="8128000" cy="571500"/>
          </a:xfrm>
          <a:prstGeom prst="rect">
            <a:avLst/>
          </a:prstGeom>
          <a:noFill/>
          <a:ln w="9525">
            <a:noFill/>
            <a:miter lim="800000"/>
            <a:headEnd/>
            <a:tailEnd/>
          </a:ln>
        </p:spPr>
        <p:txBody>
          <a:bodyPr lIns="17502" tIns="8749" rIns="17502" bIns="8749">
            <a:spAutoFit/>
          </a:bodyPr>
          <a:lstStyle/>
          <a:p>
            <a:pPr algn="ctr" defTabSz="174625">
              <a:spcBef>
                <a:spcPct val="50000"/>
              </a:spcBef>
            </a:pPr>
            <a:r>
              <a:rPr lang="en-US" b="1"/>
              <a:t>Pinhole camera for study of atmospheric UV flashes as a source of background in the TUS experiment   ICRC2008</a:t>
            </a:r>
          </a:p>
        </p:txBody>
      </p:sp>
      <p:sp>
        <p:nvSpPr>
          <p:cNvPr id="23556" name="Rectangle 8"/>
          <p:cNvSpPr>
            <a:spLocks noChangeArrowheads="1"/>
          </p:cNvSpPr>
          <p:nvPr/>
        </p:nvSpPr>
        <p:spPr bwMode="auto">
          <a:xfrm>
            <a:off x="161925" y="3932238"/>
            <a:ext cx="2846388" cy="987425"/>
          </a:xfrm>
          <a:prstGeom prst="rect">
            <a:avLst/>
          </a:prstGeom>
          <a:noFill/>
          <a:ln w="9525">
            <a:noFill/>
            <a:miter lim="800000"/>
            <a:headEnd/>
            <a:tailEnd/>
          </a:ln>
        </p:spPr>
        <p:txBody>
          <a:bodyPr lIns="17502" tIns="8749" rIns="17502" bIns="8749" anchor="ctr">
            <a:spAutoFit/>
          </a:bodyPr>
          <a:lstStyle/>
          <a:p>
            <a:pPr algn="just" defTabSz="174625"/>
            <a:r>
              <a:rPr lang="en-US" sz="700">
                <a:sym typeface="Symbol" pitchFamily="18" charset="2"/>
              </a:rPr>
              <a:t>We considered 2 options of the pinhole camera focal distance: 1. focal distance is short so that the circle of diameter 40 km is observed by one pixel, the camera FOV is wide and the signal in one pixel gives the position of TLE. Full energy released in UV in the atmosphere is determined by the pixel signal. 2. focal distance is long so that the 40 km circle is observed in many camera pixels, a detailed image of the UV flash in space and time is observed. Both options could be combined in one instrument capable to observe TLE images in multiaperture “camera obscura”.</a:t>
            </a:r>
          </a:p>
        </p:txBody>
      </p:sp>
      <p:sp>
        <p:nvSpPr>
          <p:cNvPr id="23557" name="Text Box 15"/>
          <p:cNvSpPr txBox="1">
            <a:spLocks noChangeArrowheads="1"/>
          </p:cNvSpPr>
          <p:nvPr/>
        </p:nvSpPr>
        <p:spPr bwMode="auto">
          <a:xfrm>
            <a:off x="142875" y="5726113"/>
            <a:ext cx="4265613" cy="663575"/>
          </a:xfrm>
          <a:prstGeom prst="rect">
            <a:avLst/>
          </a:prstGeom>
          <a:noFill/>
          <a:ln w="9525">
            <a:noFill/>
            <a:miter lim="800000"/>
            <a:headEnd/>
            <a:tailEnd/>
          </a:ln>
        </p:spPr>
        <p:txBody>
          <a:bodyPr lIns="17502" tIns="8749" rIns="17502" bIns="8749">
            <a:spAutoFit/>
          </a:bodyPr>
          <a:lstStyle/>
          <a:p>
            <a:pPr algn="just" defTabSz="174625"/>
            <a:r>
              <a:rPr lang="en-US" sz="700"/>
              <a:t>Today we present the design and construction of the first camera with the following technical parameters. Photo receiver is MAPMT H7546B (Hamamatsu) of 64 pixels of size 2x2 mm. Pinholes are of 2 mm diameter. </a:t>
            </a:r>
            <a:r>
              <a:rPr lang="en-US" sz="700" b="1"/>
              <a:t>Long </a:t>
            </a:r>
            <a:r>
              <a:rPr lang="en-US" sz="700"/>
              <a:t>focal distance is f=20 cm, pixel size in the atmosphere from the orbit R=500 km is 5 km, area in the atmosphere covered by the receiver is 40x40 km. </a:t>
            </a:r>
            <a:r>
              <a:rPr lang="en-US" sz="700" b="1"/>
              <a:t>Short</a:t>
            </a:r>
            <a:r>
              <a:rPr lang="en-US" sz="700"/>
              <a:t> focal distance is 2.5 cm and one pixel of this receiver covers 40x40 km in the atmosphere. The short distance camera covers 320x320 km in the atmosphere. </a:t>
            </a:r>
          </a:p>
        </p:txBody>
      </p:sp>
      <p:sp>
        <p:nvSpPr>
          <p:cNvPr id="23558" name="Text Box 16"/>
          <p:cNvSpPr txBox="1">
            <a:spLocks noChangeArrowheads="1"/>
          </p:cNvSpPr>
          <p:nvPr/>
        </p:nvSpPr>
        <p:spPr bwMode="auto">
          <a:xfrm>
            <a:off x="4572000" y="2560638"/>
            <a:ext cx="2133600" cy="771525"/>
          </a:xfrm>
          <a:prstGeom prst="rect">
            <a:avLst/>
          </a:prstGeom>
          <a:noFill/>
          <a:ln w="9525">
            <a:noFill/>
            <a:miter lim="800000"/>
            <a:headEnd/>
            <a:tailEnd/>
          </a:ln>
        </p:spPr>
        <p:txBody>
          <a:bodyPr lIns="17502" tIns="8749" rIns="17502" bIns="8749">
            <a:spAutoFit/>
          </a:bodyPr>
          <a:lstStyle/>
          <a:p>
            <a:pPr algn="just" defTabSz="174625"/>
            <a:r>
              <a:rPr lang="en-GB" sz="700"/>
              <a:t>The 64 pixels of MAPMT are processed with only one ADC. For this we use an array of four multiplexers of type ADG706  where each multiplexer selects 1 signal from its 16 input signals according to digital signals applied for control multiplexing. Then with the array of 4 multiplexer boards we obtain and process every signal from MAPMT.</a:t>
            </a:r>
            <a:endParaRPr lang="es-ES" sz="700"/>
          </a:p>
        </p:txBody>
      </p:sp>
      <p:sp>
        <p:nvSpPr>
          <p:cNvPr id="23559" name="Text Box 429"/>
          <p:cNvSpPr txBox="1">
            <a:spLocks noChangeArrowheads="1"/>
          </p:cNvSpPr>
          <p:nvPr/>
        </p:nvSpPr>
        <p:spPr bwMode="auto">
          <a:xfrm>
            <a:off x="184150" y="1069975"/>
            <a:ext cx="2803525" cy="1217613"/>
          </a:xfrm>
          <a:prstGeom prst="rect">
            <a:avLst/>
          </a:prstGeom>
          <a:noFill/>
          <a:ln w="9525">
            <a:noFill/>
            <a:miter lim="800000"/>
            <a:headEnd/>
            <a:tailEnd/>
          </a:ln>
        </p:spPr>
        <p:txBody>
          <a:bodyPr lIns="17502" tIns="8749" rIns="17502" bIns="8749">
            <a:spAutoFit/>
          </a:bodyPr>
          <a:lstStyle/>
          <a:p>
            <a:pPr algn="just" defTabSz="174625"/>
            <a:r>
              <a:rPr lang="en-US" sz="800" b="1"/>
              <a:t>Abstract:</a:t>
            </a:r>
            <a:r>
              <a:rPr lang="en-US" sz="700" b="1"/>
              <a:t> </a:t>
            </a:r>
            <a:r>
              <a:rPr lang="en-US" sz="700"/>
              <a:t>The near UV glow of the night atmosphere and near UV transient events in the atmosphere are sources of the background atmosphere phenomena in search for ultra high energy cosmic ray fluorescence signals in the atmosphere. Nature of the UV atmospheric transient events is not known yet and more experimental data on them are needed. Study of space-time development of UV transient events is suggested with the help of a new fast imaging detector: pinhole camera with the multi anode photomultiplier tube. Design and construction of the pinhole camera to be installed at the satellite is presented. The camera mountain testing and calibration are suggested.</a:t>
            </a:r>
            <a:endParaRPr lang="es-ES" sz="700"/>
          </a:p>
        </p:txBody>
      </p:sp>
      <p:sp>
        <p:nvSpPr>
          <p:cNvPr id="23560" name="Text Box 431"/>
          <p:cNvSpPr txBox="1">
            <a:spLocks noChangeArrowheads="1"/>
          </p:cNvSpPr>
          <p:nvPr/>
        </p:nvSpPr>
        <p:spPr bwMode="auto">
          <a:xfrm>
            <a:off x="161925" y="2263775"/>
            <a:ext cx="2805113" cy="1633538"/>
          </a:xfrm>
          <a:prstGeom prst="rect">
            <a:avLst/>
          </a:prstGeom>
          <a:noFill/>
          <a:ln w="9525">
            <a:noFill/>
            <a:miter lim="800000"/>
            <a:headEnd/>
            <a:tailEnd/>
          </a:ln>
        </p:spPr>
        <p:txBody>
          <a:bodyPr lIns="17502" tIns="8749" rIns="17502" bIns="8749">
            <a:spAutoFit/>
          </a:bodyPr>
          <a:lstStyle/>
          <a:p>
            <a:pPr algn="just" defTabSz="174625"/>
            <a:r>
              <a:rPr lang="en-US" sz="700" b="1"/>
              <a:t>Pinhole camera: </a:t>
            </a:r>
            <a:r>
              <a:rPr lang="en-US" sz="700"/>
              <a:t>The high brightness of TLE allows us to use the simplest pinhole optics for measuring the image in pixels of UV detector. The hole window is covered by the UV filter transparent to radiation with wavelength λ&lt;400 nm. The optimal imaging quality in a pinhole camera is achieved if the hole size is equal to a pixel size. Our aim is to measure not only the TLE image but also the temporal profile of the image with time resolution of about 10 μs. Today such a fast photo detector is available only as a Multi-Anode Photomultiplier Tube (MAPMT) with number of pixels 64. The size of the pixel in MAPMT is of about 2 mm. Assuming the camera hole equal to this size and taking the TLE UV intensity and time duration (N</a:t>
            </a:r>
            <a:r>
              <a:rPr lang="en-US" sz="700" baseline="-25000"/>
              <a:t>ph</a:t>
            </a:r>
            <a:r>
              <a:rPr lang="en-US" sz="700"/>
              <a:t>=E</a:t>
            </a:r>
            <a:r>
              <a:rPr lang="en-US" sz="700" baseline="-25000"/>
              <a:t>uv</a:t>
            </a:r>
            <a:r>
              <a:rPr lang="en-US" sz="700"/>
              <a:t>/3.5×1.610</a:t>
            </a:r>
            <a:r>
              <a:rPr lang="en-US" sz="700" baseline="30000"/>
              <a:t>-12</a:t>
            </a:r>
            <a:r>
              <a:rPr lang="en-GB" sz="700"/>
              <a:t>)</a:t>
            </a:r>
            <a:r>
              <a:rPr lang="en-US" sz="700"/>
              <a:t>one can estimate the pixel signals in the pinhole camera. Efficiency of the MAPMT pixels to UV is high (0.2) for wavelengths λ=300-400 nm and decreases below λ=300 nm, so the pinhole camera efficient range of wavelengths is the near UV with λ=300-400 nm. </a:t>
            </a:r>
            <a:endParaRPr lang="es-ES" sz="700"/>
          </a:p>
        </p:txBody>
      </p:sp>
      <p:sp>
        <p:nvSpPr>
          <p:cNvPr id="23561" name="Text Box 437"/>
          <p:cNvSpPr txBox="1">
            <a:spLocks noChangeArrowheads="1"/>
          </p:cNvSpPr>
          <p:nvPr/>
        </p:nvSpPr>
        <p:spPr bwMode="auto">
          <a:xfrm>
            <a:off x="4491038" y="5532438"/>
            <a:ext cx="2438400" cy="339725"/>
          </a:xfrm>
          <a:prstGeom prst="rect">
            <a:avLst/>
          </a:prstGeom>
          <a:noFill/>
          <a:ln w="9525">
            <a:noFill/>
            <a:miter lim="800000"/>
            <a:headEnd/>
            <a:tailEnd/>
          </a:ln>
        </p:spPr>
        <p:txBody>
          <a:bodyPr lIns="17502" tIns="8749" rIns="17502" bIns="8749">
            <a:spAutoFit/>
          </a:bodyPr>
          <a:lstStyle/>
          <a:p>
            <a:pPr algn="just" defTabSz="174625"/>
            <a:r>
              <a:rPr lang="en-GB" sz="700"/>
              <a:t>This is a reconstruction of one signal emitted for a LED with duration </a:t>
            </a:r>
            <a:r>
              <a:rPr lang="ru-RU" sz="700"/>
              <a:t> </a:t>
            </a:r>
            <a:r>
              <a:rPr lang="en-GB" sz="700"/>
              <a:t>1 ms. Then we can get   1ms/64</a:t>
            </a:r>
            <a:r>
              <a:rPr lang="en-US" sz="700"/>
              <a:t>µs</a:t>
            </a:r>
            <a:r>
              <a:rPr lang="en-GB" sz="700"/>
              <a:t>=</a:t>
            </a:r>
            <a:r>
              <a:rPr lang="en-GB" sz="700" b="1"/>
              <a:t>15 points</a:t>
            </a:r>
            <a:r>
              <a:rPr lang="en-GB" sz="700"/>
              <a:t> in each anode.  </a:t>
            </a:r>
            <a:endParaRPr lang="es-ES" sz="700"/>
          </a:p>
        </p:txBody>
      </p:sp>
      <p:sp>
        <p:nvSpPr>
          <p:cNvPr id="23562" name="Text Box 438"/>
          <p:cNvSpPr txBox="1">
            <a:spLocks noChangeArrowheads="1"/>
          </p:cNvSpPr>
          <p:nvPr/>
        </p:nvSpPr>
        <p:spPr bwMode="auto">
          <a:xfrm>
            <a:off x="4551363" y="1108075"/>
            <a:ext cx="4419600" cy="447675"/>
          </a:xfrm>
          <a:prstGeom prst="rect">
            <a:avLst/>
          </a:prstGeom>
          <a:noFill/>
          <a:ln w="9525">
            <a:noFill/>
            <a:miter lim="800000"/>
            <a:headEnd/>
            <a:tailEnd/>
          </a:ln>
        </p:spPr>
        <p:txBody>
          <a:bodyPr lIns="17502" tIns="8749" rIns="17502" bIns="8749">
            <a:spAutoFit/>
          </a:bodyPr>
          <a:lstStyle/>
          <a:p>
            <a:pPr algn="just" defTabSz="174625"/>
            <a:r>
              <a:rPr lang="en-US" sz="700" b="1"/>
              <a:t>Camera electronics: </a:t>
            </a:r>
            <a:r>
              <a:rPr lang="en-US" sz="700"/>
              <a:t>In the next pictures  we show the prototype for test the MAPMT and the </a:t>
            </a:r>
            <a:r>
              <a:rPr lang="en-GB" sz="700"/>
              <a:t>block diagram of signal analysis. Today  electronic system have a frequency of process 1 </a:t>
            </a:r>
            <a:r>
              <a:rPr lang="en-US" sz="700"/>
              <a:t>µs, and  how need process 64 signals, then the frequency for process the signal of one anode is each 64 µs.</a:t>
            </a:r>
            <a:endParaRPr lang="es-ES" sz="700"/>
          </a:p>
          <a:p>
            <a:pPr algn="just" defTabSz="174625"/>
            <a:endParaRPr lang="es-ES" sz="700"/>
          </a:p>
        </p:txBody>
      </p:sp>
      <p:sp>
        <p:nvSpPr>
          <p:cNvPr id="23563" name="Text Box 442"/>
          <p:cNvSpPr txBox="1">
            <a:spLocks noChangeArrowheads="1"/>
          </p:cNvSpPr>
          <p:nvPr/>
        </p:nvSpPr>
        <p:spPr bwMode="auto">
          <a:xfrm>
            <a:off x="161925" y="4949825"/>
            <a:ext cx="2825750" cy="771525"/>
          </a:xfrm>
          <a:prstGeom prst="rect">
            <a:avLst/>
          </a:prstGeom>
          <a:noFill/>
          <a:ln w="9525">
            <a:noFill/>
            <a:miter lim="800000"/>
            <a:headEnd/>
            <a:tailEnd/>
          </a:ln>
        </p:spPr>
        <p:txBody>
          <a:bodyPr lIns="17502" tIns="8749" rIns="17502" bIns="8749">
            <a:spAutoFit/>
          </a:bodyPr>
          <a:lstStyle/>
          <a:p>
            <a:pPr algn="just" defTabSz="174625"/>
            <a:r>
              <a:rPr lang="en-US" sz="700"/>
              <a:t>Distance between pinholes is selected to be equal to the expected size of an object of interest. Then the photo detector receives signal coming only through one pixel. For knowing which hole really receives signal the second short focal distance camera is needed. In our design the multiaperture camera obscura contains two photo detectors. (1- long focal distance photo receiver, 2- many pinholes covering wide FOV, 3- short distance receiver for one pinhole.</a:t>
            </a:r>
            <a:endParaRPr lang="es-ES" sz="700"/>
          </a:p>
        </p:txBody>
      </p:sp>
      <p:pic>
        <p:nvPicPr>
          <p:cNvPr id="23564" name="Picture 445" descr="051110sprite"/>
          <p:cNvPicPr>
            <a:picLocks noChangeAspect="1" noChangeArrowheads="1"/>
          </p:cNvPicPr>
          <p:nvPr/>
        </p:nvPicPr>
        <p:blipFill>
          <a:blip r:embed="rId3"/>
          <a:srcRect/>
          <a:stretch>
            <a:fillRect/>
          </a:stretch>
        </p:blipFill>
        <p:spPr bwMode="auto">
          <a:xfrm>
            <a:off x="3035300" y="1106488"/>
            <a:ext cx="1325563" cy="1008062"/>
          </a:xfrm>
          <a:prstGeom prst="rect">
            <a:avLst/>
          </a:prstGeom>
          <a:noFill/>
          <a:ln w="9525">
            <a:noFill/>
            <a:miter lim="800000"/>
            <a:headEnd/>
            <a:tailEnd/>
          </a:ln>
        </p:spPr>
      </p:pic>
      <p:pic>
        <p:nvPicPr>
          <p:cNvPr id="23565" name="Picture 449" descr="UV"/>
          <p:cNvPicPr>
            <a:picLocks noChangeAspect="1" noChangeArrowheads="1"/>
          </p:cNvPicPr>
          <p:nvPr/>
        </p:nvPicPr>
        <p:blipFill>
          <a:blip r:embed="rId4"/>
          <a:srcRect l="168" r="27332" b="11121"/>
          <a:stretch>
            <a:fillRect/>
          </a:stretch>
        </p:blipFill>
        <p:spPr bwMode="auto">
          <a:xfrm>
            <a:off x="3006725" y="3211513"/>
            <a:ext cx="1358900" cy="688975"/>
          </a:xfrm>
          <a:prstGeom prst="rect">
            <a:avLst/>
          </a:prstGeom>
          <a:noFill/>
          <a:ln w="9525">
            <a:noFill/>
            <a:miter lim="800000"/>
            <a:headEnd/>
            <a:tailEnd/>
          </a:ln>
        </p:spPr>
      </p:pic>
      <p:grpSp>
        <p:nvGrpSpPr>
          <p:cNvPr id="23566" name="Group 460"/>
          <p:cNvGrpSpPr>
            <a:grpSpLocks/>
          </p:cNvGrpSpPr>
          <p:nvPr/>
        </p:nvGrpSpPr>
        <p:grpSpPr bwMode="auto">
          <a:xfrm>
            <a:off x="3000375" y="2320925"/>
            <a:ext cx="1347788" cy="765175"/>
            <a:chOff x="6699" y="9208"/>
            <a:chExt cx="3008" cy="3039"/>
          </a:xfrm>
        </p:grpSpPr>
        <p:pic>
          <p:nvPicPr>
            <p:cNvPr id="23614" name="Picture 448" descr="CamaraObscura"/>
            <p:cNvPicPr>
              <a:picLocks noChangeAspect="1" noChangeArrowheads="1"/>
            </p:cNvPicPr>
            <p:nvPr/>
          </p:nvPicPr>
          <p:blipFill>
            <a:blip r:embed="rId5"/>
            <a:srcRect l="749" r="49048" b="32060"/>
            <a:stretch>
              <a:fillRect/>
            </a:stretch>
          </p:blipFill>
          <p:spPr bwMode="auto">
            <a:xfrm>
              <a:off x="6713" y="9208"/>
              <a:ext cx="2994" cy="3039"/>
            </a:xfrm>
            <a:prstGeom prst="rect">
              <a:avLst/>
            </a:prstGeom>
            <a:noFill/>
            <a:ln w="9525">
              <a:noFill/>
              <a:miter lim="800000"/>
              <a:headEnd/>
              <a:tailEnd/>
            </a:ln>
          </p:spPr>
        </p:pic>
        <p:grpSp>
          <p:nvGrpSpPr>
            <p:cNvPr id="23615" name="Group 459"/>
            <p:cNvGrpSpPr>
              <a:grpSpLocks/>
            </p:cNvGrpSpPr>
            <p:nvPr/>
          </p:nvGrpSpPr>
          <p:grpSpPr bwMode="auto">
            <a:xfrm>
              <a:off x="6699" y="9923"/>
              <a:ext cx="2253" cy="2246"/>
              <a:chOff x="6699" y="9923"/>
              <a:chExt cx="2253" cy="2246"/>
            </a:xfrm>
          </p:grpSpPr>
          <p:sp>
            <p:nvSpPr>
              <p:cNvPr id="23616" name="Text Box 452"/>
              <p:cNvSpPr txBox="1">
                <a:spLocks noChangeArrowheads="1"/>
              </p:cNvSpPr>
              <p:nvPr/>
            </p:nvSpPr>
            <p:spPr bwMode="auto">
              <a:xfrm rot="1200000">
                <a:off x="6699" y="10833"/>
                <a:ext cx="727" cy="611"/>
              </a:xfrm>
              <a:prstGeom prst="rect">
                <a:avLst/>
              </a:prstGeom>
              <a:noFill/>
              <a:ln w="9525">
                <a:noFill/>
                <a:miter lim="800000"/>
                <a:headEnd/>
                <a:tailEnd/>
              </a:ln>
            </p:spPr>
            <p:txBody>
              <a:bodyPr wrap="none" lIns="91405" tIns="45700" rIns="91405" bIns="45700">
                <a:spAutoFit/>
              </a:bodyPr>
              <a:lstStyle/>
              <a:p>
                <a:pPr defTabSz="4768850"/>
                <a:r>
                  <a:rPr lang="en-GB" sz="400" b="1">
                    <a:solidFill>
                      <a:schemeClr val="bg1"/>
                    </a:solidFill>
                  </a:rPr>
                  <a:t>EECR</a:t>
                </a:r>
                <a:endParaRPr lang="ru-RU" sz="400" b="1">
                  <a:solidFill>
                    <a:schemeClr val="bg1"/>
                  </a:solidFill>
                </a:endParaRPr>
              </a:p>
            </p:txBody>
          </p:sp>
          <p:sp>
            <p:nvSpPr>
              <p:cNvPr id="23617" name="Text Box 453"/>
              <p:cNvSpPr txBox="1">
                <a:spLocks noChangeArrowheads="1"/>
              </p:cNvSpPr>
              <p:nvPr/>
            </p:nvSpPr>
            <p:spPr bwMode="auto">
              <a:xfrm rot="-4800000">
                <a:off x="6841" y="10783"/>
                <a:ext cx="2064" cy="343"/>
              </a:xfrm>
              <a:prstGeom prst="rect">
                <a:avLst/>
              </a:prstGeom>
              <a:noFill/>
              <a:ln w="9525">
                <a:noFill/>
                <a:miter lim="800000"/>
                <a:headEnd/>
                <a:tailEnd/>
              </a:ln>
            </p:spPr>
            <p:txBody>
              <a:bodyPr wrap="none" lIns="91405" tIns="45700" rIns="91405" bIns="45700">
                <a:spAutoFit/>
              </a:bodyPr>
              <a:lstStyle/>
              <a:p>
                <a:pPr defTabSz="4768850"/>
                <a:r>
                  <a:rPr lang="en-GB" sz="400" b="1">
                    <a:solidFill>
                      <a:srgbClr val="FF6699"/>
                    </a:solidFill>
                  </a:rPr>
                  <a:t>Fluorescence</a:t>
                </a:r>
                <a:endParaRPr lang="ru-RU" sz="400" b="1">
                  <a:solidFill>
                    <a:srgbClr val="FF6699"/>
                  </a:solidFill>
                </a:endParaRPr>
              </a:p>
            </p:txBody>
          </p:sp>
          <p:sp>
            <p:nvSpPr>
              <p:cNvPr id="23618" name="Text Box 454"/>
              <p:cNvSpPr txBox="1">
                <a:spLocks noChangeArrowheads="1"/>
              </p:cNvSpPr>
              <p:nvPr/>
            </p:nvSpPr>
            <p:spPr bwMode="auto">
              <a:xfrm rot="-6720000">
                <a:off x="7882" y="11099"/>
                <a:ext cx="1797" cy="343"/>
              </a:xfrm>
              <a:prstGeom prst="rect">
                <a:avLst/>
              </a:prstGeom>
              <a:noFill/>
              <a:ln w="9525">
                <a:noFill/>
                <a:miter lim="800000"/>
                <a:headEnd/>
                <a:tailEnd/>
              </a:ln>
            </p:spPr>
            <p:txBody>
              <a:bodyPr wrap="none" lIns="91405" tIns="45700" rIns="91405" bIns="45700">
                <a:spAutoFit/>
              </a:bodyPr>
              <a:lstStyle/>
              <a:p>
                <a:pPr defTabSz="4768850"/>
                <a:r>
                  <a:rPr lang="en-GB" sz="400" b="1">
                    <a:solidFill>
                      <a:srgbClr val="FFFF00"/>
                    </a:solidFill>
                  </a:rPr>
                  <a:t>Cherencov</a:t>
                </a:r>
                <a:endParaRPr lang="ru-RU" sz="400" b="1">
                  <a:solidFill>
                    <a:srgbClr val="FFFF00"/>
                  </a:solidFill>
                </a:endParaRPr>
              </a:p>
            </p:txBody>
          </p:sp>
        </p:grpSp>
      </p:grpSp>
      <p:sp>
        <p:nvSpPr>
          <p:cNvPr id="23567" name="Line 463"/>
          <p:cNvSpPr>
            <a:spLocks noChangeShapeType="1"/>
          </p:cNvSpPr>
          <p:nvPr/>
        </p:nvSpPr>
        <p:spPr bwMode="auto">
          <a:xfrm>
            <a:off x="3717925" y="2079625"/>
            <a:ext cx="0" cy="34925"/>
          </a:xfrm>
          <a:prstGeom prst="line">
            <a:avLst/>
          </a:prstGeom>
          <a:noFill/>
          <a:ln w="9525">
            <a:solidFill>
              <a:schemeClr val="bg1"/>
            </a:solidFill>
            <a:round/>
            <a:headEnd/>
            <a:tailEnd/>
          </a:ln>
        </p:spPr>
        <p:txBody>
          <a:bodyPr lIns="19349" tIns="9674" rIns="19349" bIns="9674"/>
          <a:lstStyle/>
          <a:p>
            <a:endParaRPr lang="es-MX"/>
          </a:p>
        </p:txBody>
      </p:sp>
      <p:pic>
        <p:nvPicPr>
          <p:cNvPr id="23568" name="Picture 464" descr="CO2o"/>
          <p:cNvPicPr>
            <a:picLocks noChangeAspect="1" noChangeArrowheads="1"/>
          </p:cNvPicPr>
          <p:nvPr/>
        </p:nvPicPr>
        <p:blipFill>
          <a:blip r:embed="rId6"/>
          <a:srcRect l="26685" r="5928" b="61478"/>
          <a:stretch>
            <a:fillRect/>
          </a:stretch>
        </p:blipFill>
        <p:spPr bwMode="auto">
          <a:xfrm>
            <a:off x="2987675" y="4035425"/>
            <a:ext cx="1400175" cy="498475"/>
          </a:xfrm>
          <a:prstGeom prst="rect">
            <a:avLst/>
          </a:prstGeom>
          <a:noFill/>
          <a:ln w="9525">
            <a:noFill/>
            <a:miter lim="800000"/>
            <a:headEnd/>
            <a:tailEnd/>
          </a:ln>
        </p:spPr>
      </p:pic>
      <p:pic>
        <p:nvPicPr>
          <p:cNvPr id="23569" name="Picture 466" descr="cameraobscura"/>
          <p:cNvPicPr>
            <a:picLocks noChangeAspect="1" noChangeArrowheads="1"/>
          </p:cNvPicPr>
          <p:nvPr/>
        </p:nvPicPr>
        <p:blipFill>
          <a:blip r:embed="rId7"/>
          <a:srcRect r="17459" b="15886"/>
          <a:stretch>
            <a:fillRect/>
          </a:stretch>
        </p:blipFill>
        <p:spPr bwMode="auto">
          <a:xfrm>
            <a:off x="3068638" y="4868863"/>
            <a:ext cx="1295400" cy="742950"/>
          </a:xfrm>
          <a:prstGeom prst="rect">
            <a:avLst/>
          </a:prstGeom>
          <a:noFill/>
          <a:ln w="9525">
            <a:noFill/>
            <a:miter lim="800000"/>
            <a:headEnd/>
            <a:tailEnd/>
          </a:ln>
        </p:spPr>
      </p:pic>
      <p:graphicFrame>
        <p:nvGraphicFramePr>
          <p:cNvPr id="2651" name="Group 603"/>
          <p:cNvGraphicFramePr>
            <a:graphicFrameLocks noGrp="1"/>
          </p:cNvGraphicFramePr>
          <p:nvPr/>
        </p:nvGraphicFramePr>
        <p:xfrm>
          <a:off x="2378075" y="6332538"/>
          <a:ext cx="1991684" cy="377348"/>
        </p:xfrm>
        <a:graphic>
          <a:graphicData uri="http://schemas.openxmlformats.org/drawingml/2006/table">
            <a:tbl>
              <a:tblPr/>
              <a:tblGrid>
                <a:gridCol w="400935"/>
                <a:gridCol w="530399"/>
                <a:gridCol w="529951"/>
                <a:gridCol w="530399"/>
              </a:tblGrid>
              <a:tr h="9433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a:t>
                      </a:r>
                      <a:r>
                        <a:rPr kumimoji="0" lang="en-US" sz="500" b="0" i="0" u="none" strike="noStrike" cap="none" normalizeH="0" baseline="-30000" smtClean="0">
                          <a:ln>
                            <a:noFill/>
                          </a:ln>
                          <a:solidFill>
                            <a:schemeClr val="tx1"/>
                          </a:solidFill>
                          <a:effectLst/>
                          <a:latin typeface="Arial" pitchFamily="34" charset="0"/>
                          <a:ea typeface="Calibri" pitchFamily="34" charset="0"/>
                          <a:cs typeface="Times New Roman" pitchFamily="18" charset="0"/>
                        </a:rPr>
                        <a:t>s</a:t>
                      </a:r>
                      <a:endPar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16 μs</a:t>
                      </a: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256 μs</a:t>
                      </a: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4 ms</a:t>
                      </a: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33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a:t>
                      </a: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ms</a:t>
                      </a: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10 ms</a:t>
                      </a: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100 ms</a:t>
                      </a: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33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σ, p.e.</a:t>
                      </a: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0.8</a:t>
                      </a: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3.2</a:t>
                      </a: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13</a:t>
                      </a: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33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a:t>
                      </a:r>
                      <a:r>
                        <a:rPr kumimoji="0" lang="en-US" sz="500" b="0" i="0" u="none" strike="noStrike" cap="none" normalizeH="0" baseline="-30000" smtClean="0">
                          <a:ln>
                            <a:noFill/>
                          </a:ln>
                          <a:solidFill>
                            <a:schemeClr val="tx1"/>
                          </a:solidFill>
                          <a:effectLst/>
                          <a:latin typeface="Arial" pitchFamily="34" charset="0"/>
                          <a:ea typeface="Calibri" pitchFamily="34" charset="0"/>
                          <a:cs typeface="Times New Roman" pitchFamily="18" charset="0"/>
                        </a:rPr>
                        <a:t>uv</a:t>
                      </a: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kJ</a:t>
                      </a: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4</a:t>
                      </a: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16</a:t>
                      </a: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64</a:t>
                      </a:r>
                    </a:p>
                  </a:txBody>
                  <a:tcPr marL="25793" marR="25793" marT="7254" marB="72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597" name="Text Box 570"/>
          <p:cNvSpPr txBox="1">
            <a:spLocks noChangeArrowheads="1"/>
          </p:cNvSpPr>
          <p:nvPr/>
        </p:nvSpPr>
        <p:spPr bwMode="auto">
          <a:xfrm>
            <a:off x="142875" y="6378575"/>
            <a:ext cx="2173288" cy="342900"/>
          </a:xfrm>
          <a:prstGeom prst="rect">
            <a:avLst/>
          </a:prstGeom>
          <a:noFill/>
          <a:ln w="9525">
            <a:noFill/>
            <a:miter lim="800000"/>
            <a:headEnd/>
            <a:tailEnd/>
          </a:ln>
        </p:spPr>
        <p:txBody>
          <a:bodyPr lIns="19341" tIns="9670" rIns="19341" bIns="9670">
            <a:spAutoFit/>
          </a:bodyPr>
          <a:lstStyle/>
          <a:p>
            <a:pPr algn="just" defTabSz="4768850"/>
            <a:r>
              <a:rPr lang="en-US" sz="700"/>
              <a:t>In Table we present the time sample </a:t>
            </a:r>
            <a:r>
              <a:rPr lang="en-US" sz="700" b="1"/>
              <a:t>ts</a:t>
            </a:r>
            <a:r>
              <a:rPr lang="en-US" sz="700"/>
              <a:t> TLE durations  </a:t>
            </a:r>
            <a:r>
              <a:rPr lang="en-US" sz="700" b="1"/>
              <a:t>T</a:t>
            </a:r>
            <a:r>
              <a:rPr lang="en-US" sz="700"/>
              <a:t>, noise </a:t>
            </a:r>
            <a:r>
              <a:rPr lang="en-US" sz="700" b="1"/>
              <a:t>σ </a:t>
            </a:r>
            <a:r>
              <a:rPr lang="en-US" sz="700"/>
              <a:t>in one time sample for full moon nights, the TLE UV energy </a:t>
            </a:r>
            <a:r>
              <a:rPr lang="en-US" sz="700" b="1"/>
              <a:t>Euv</a:t>
            </a:r>
            <a:r>
              <a:rPr lang="en-US" sz="700"/>
              <a:t> responsible for the signal.</a:t>
            </a:r>
            <a:endParaRPr lang="ru-RU" sz="700"/>
          </a:p>
        </p:txBody>
      </p:sp>
      <p:pic>
        <p:nvPicPr>
          <p:cNvPr id="23598" name="Picture 582" descr="Bloques1"/>
          <p:cNvPicPr>
            <a:picLocks noChangeAspect="1" noChangeArrowheads="1"/>
          </p:cNvPicPr>
          <p:nvPr/>
        </p:nvPicPr>
        <p:blipFill>
          <a:blip r:embed="rId8"/>
          <a:srcRect/>
          <a:stretch>
            <a:fillRect/>
          </a:stretch>
        </p:blipFill>
        <p:spPr bwMode="auto">
          <a:xfrm>
            <a:off x="4511675" y="1497013"/>
            <a:ext cx="3109913" cy="981075"/>
          </a:xfrm>
          <a:prstGeom prst="rect">
            <a:avLst/>
          </a:prstGeom>
          <a:noFill/>
          <a:ln w="9525">
            <a:noFill/>
            <a:miter lim="800000"/>
            <a:headEnd/>
            <a:tailEnd/>
          </a:ln>
        </p:spPr>
      </p:pic>
      <p:grpSp>
        <p:nvGrpSpPr>
          <p:cNvPr id="23599" name="Group 599"/>
          <p:cNvGrpSpPr>
            <a:grpSpLocks/>
          </p:cNvGrpSpPr>
          <p:nvPr/>
        </p:nvGrpSpPr>
        <p:grpSpPr bwMode="auto">
          <a:xfrm>
            <a:off x="7721600" y="1520825"/>
            <a:ext cx="1125538" cy="936625"/>
            <a:chOff x="17600" y="5579"/>
            <a:chExt cx="2240" cy="3446"/>
          </a:xfrm>
        </p:grpSpPr>
        <p:pic>
          <p:nvPicPr>
            <p:cNvPr id="23611" name="Picture 583" descr="Detector"/>
            <p:cNvPicPr>
              <a:picLocks noChangeAspect="1" noChangeArrowheads="1"/>
            </p:cNvPicPr>
            <p:nvPr/>
          </p:nvPicPr>
          <p:blipFill>
            <a:blip r:embed="rId9"/>
            <a:srcRect/>
            <a:stretch>
              <a:fillRect/>
            </a:stretch>
          </p:blipFill>
          <p:spPr bwMode="auto">
            <a:xfrm>
              <a:off x="17600" y="5579"/>
              <a:ext cx="2240" cy="3446"/>
            </a:xfrm>
            <a:prstGeom prst="rect">
              <a:avLst/>
            </a:prstGeom>
            <a:noFill/>
            <a:ln w="9525">
              <a:noFill/>
              <a:miter lim="800000"/>
              <a:headEnd/>
              <a:tailEnd/>
            </a:ln>
          </p:spPr>
        </p:pic>
        <p:sp>
          <p:nvSpPr>
            <p:cNvPr id="23612" name="Text Box 584"/>
            <p:cNvSpPr txBox="1">
              <a:spLocks noChangeArrowheads="1"/>
            </p:cNvSpPr>
            <p:nvPr/>
          </p:nvSpPr>
          <p:spPr bwMode="auto">
            <a:xfrm>
              <a:off x="18597" y="6351"/>
              <a:ext cx="572" cy="566"/>
            </a:xfrm>
            <a:prstGeom prst="rect">
              <a:avLst/>
            </a:prstGeom>
            <a:noFill/>
            <a:ln w="9525">
              <a:noFill/>
              <a:miter lim="800000"/>
              <a:headEnd/>
              <a:tailEnd/>
            </a:ln>
          </p:spPr>
          <p:txBody>
            <a:bodyPr wrap="none" lIns="91405" tIns="45700" rIns="91405" bIns="45700">
              <a:spAutoFit/>
            </a:bodyPr>
            <a:lstStyle/>
            <a:p>
              <a:pPr defTabSz="4768850"/>
              <a:r>
                <a:rPr lang="en-GB" sz="400" b="1">
                  <a:solidFill>
                    <a:schemeClr val="bg1"/>
                  </a:solidFill>
                </a:rPr>
                <a:t>LED</a:t>
              </a:r>
              <a:endParaRPr lang="ru-RU" sz="400" b="1">
                <a:solidFill>
                  <a:schemeClr val="bg1"/>
                </a:solidFill>
              </a:endParaRPr>
            </a:p>
          </p:txBody>
        </p:sp>
        <p:sp>
          <p:nvSpPr>
            <p:cNvPr id="23613" name="Text Box 585"/>
            <p:cNvSpPr txBox="1">
              <a:spLocks noChangeArrowheads="1"/>
            </p:cNvSpPr>
            <p:nvPr/>
          </p:nvSpPr>
          <p:spPr bwMode="auto">
            <a:xfrm>
              <a:off x="18189" y="7303"/>
              <a:ext cx="1070" cy="566"/>
            </a:xfrm>
            <a:prstGeom prst="rect">
              <a:avLst/>
            </a:prstGeom>
            <a:noFill/>
            <a:ln w="9525">
              <a:noFill/>
              <a:miter lim="800000"/>
              <a:headEnd/>
              <a:tailEnd/>
            </a:ln>
          </p:spPr>
          <p:txBody>
            <a:bodyPr wrap="none" lIns="91405" tIns="45700" rIns="91405" bIns="45700">
              <a:spAutoFit/>
            </a:bodyPr>
            <a:lstStyle/>
            <a:p>
              <a:pPr defTabSz="4768850"/>
              <a:r>
                <a:rPr lang="en-GB" sz="400" b="1">
                  <a:solidFill>
                    <a:schemeClr val="bg1"/>
                  </a:solidFill>
                </a:rPr>
                <a:t>Photodetector</a:t>
              </a:r>
              <a:endParaRPr lang="ru-RU" sz="400" b="1">
                <a:solidFill>
                  <a:schemeClr val="bg1"/>
                </a:solidFill>
              </a:endParaRPr>
            </a:p>
          </p:txBody>
        </p:sp>
      </p:grpSp>
      <p:pic>
        <p:nvPicPr>
          <p:cNvPr id="23600" name="Picture 587" descr="multiplexores"/>
          <p:cNvPicPr>
            <a:picLocks noChangeAspect="1" noChangeArrowheads="1"/>
          </p:cNvPicPr>
          <p:nvPr/>
        </p:nvPicPr>
        <p:blipFill>
          <a:blip r:embed="rId10"/>
          <a:srcRect b="23135"/>
          <a:stretch>
            <a:fillRect/>
          </a:stretch>
        </p:blipFill>
        <p:spPr bwMode="auto">
          <a:xfrm>
            <a:off x="6786563" y="2628900"/>
            <a:ext cx="2133600" cy="577850"/>
          </a:xfrm>
          <a:prstGeom prst="rect">
            <a:avLst/>
          </a:prstGeom>
          <a:noFill/>
          <a:ln w="9525">
            <a:noFill/>
            <a:miter lim="800000"/>
            <a:headEnd/>
            <a:tailEnd/>
          </a:ln>
        </p:spPr>
      </p:pic>
      <p:sp>
        <p:nvSpPr>
          <p:cNvPr id="23601" name="Text Box 588"/>
          <p:cNvSpPr txBox="1">
            <a:spLocks noChangeArrowheads="1"/>
          </p:cNvSpPr>
          <p:nvPr/>
        </p:nvSpPr>
        <p:spPr bwMode="auto">
          <a:xfrm>
            <a:off x="4551363" y="3360738"/>
            <a:ext cx="2200275" cy="773112"/>
          </a:xfrm>
          <a:prstGeom prst="rect">
            <a:avLst/>
          </a:prstGeom>
          <a:noFill/>
          <a:ln w="9525">
            <a:noFill/>
            <a:miter lim="800000"/>
            <a:headEnd/>
            <a:tailEnd/>
          </a:ln>
        </p:spPr>
        <p:txBody>
          <a:bodyPr lIns="19341" tIns="9670" rIns="19341" bIns="9670">
            <a:spAutoFit/>
          </a:bodyPr>
          <a:lstStyle/>
          <a:p>
            <a:pPr algn="just" defTabSz="4768850"/>
            <a:r>
              <a:rPr lang="en-GB" sz="700"/>
              <a:t>The set values for evaluation and process the signal was made by the parallel port. the </a:t>
            </a:r>
            <a:r>
              <a:rPr lang="en-GB" sz="700" i="1"/>
              <a:t>first step</a:t>
            </a:r>
            <a:r>
              <a:rPr lang="en-GB" sz="700"/>
              <a:t> in the processing by parallel port is a command to the Field Programmable Gate Array (FPGA, family Xilinx  Series XCV100) for initialize all internal functions (initialize to zero the block memory, initialize to zero the counters initialize the multiplexing).</a:t>
            </a:r>
            <a:r>
              <a:rPr lang="ru-RU" sz="700"/>
              <a:t> </a:t>
            </a:r>
          </a:p>
        </p:txBody>
      </p:sp>
      <p:pic>
        <p:nvPicPr>
          <p:cNvPr id="23602" name="Picture 589" descr="pp1"/>
          <p:cNvPicPr>
            <a:picLocks noChangeAspect="1" noChangeArrowheads="1"/>
          </p:cNvPicPr>
          <p:nvPr/>
        </p:nvPicPr>
        <p:blipFill>
          <a:blip r:embed="rId11"/>
          <a:srcRect b="5441"/>
          <a:stretch>
            <a:fillRect/>
          </a:stretch>
        </p:blipFill>
        <p:spPr bwMode="auto">
          <a:xfrm>
            <a:off x="6786563" y="3406775"/>
            <a:ext cx="2112962" cy="695325"/>
          </a:xfrm>
          <a:prstGeom prst="rect">
            <a:avLst/>
          </a:prstGeom>
          <a:noFill/>
          <a:ln w="9525">
            <a:noFill/>
            <a:miter lim="800000"/>
            <a:headEnd/>
            <a:tailEnd/>
          </a:ln>
        </p:spPr>
      </p:pic>
      <p:sp>
        <p:nvSpPr>
          <p:cNvPr id="23603" name="Text Box 590"/>
          <p:cNvSpPr txBox="1">
            <a:spLocks noChangeArrowheads="1"/>
          </p:cNvSpPr>
          <p:nvPr/>
        </p:nvSpPr>
        <p:spPr bwMode="auto">
          <a:xfrm>
            <a:off x="4511675" y="4251325"/>
            <a:ext cx="4408488" cy="450850"/>
          </a:xfrm>
          <a:prstGeom prst="rect">
            <a:avLst/>
          </a:prstGeom>
          <a:noFill/>
          <a:ln w="9525">
            <a:noFill/>
            <a:miter lim="800000"/>
            <a:headEnd/>
            <a:tailEnd/>
          </a:ln>
        </p:spPr>
        <p:txBody>
          <a:bodyPr lIns="19341" tIns="9670" rIns="19341" bIns="9670">
            <a:spAutoFit/>
          </a:bodyPr>
          <a:lstStyle/>
          <a:p>
            <a:pPr algn="just" defTabSz="4768850"/>
            <a:r>
              <a:rPr lang="en-GB" sz="700"/>
              <a:t>In the </a:t>
            </a:r>
            <a:r>
              <a:rPr lang="en-GB" sz="700" i="1"/>
              <a:t>next step</a:t>
            </a:r>
            <a:r>
              <a:rPr lang="en-GB" sz="700"/>
              <a:t> the parallel port gives a command to FPGA for set internally a threshold value which would be compared and evaluated with the ADC data. In the </a:t>
            </a:r>
            <a:r>
              <a:rPr lang="en-GB" sz="700" i="1"/>
              <a:t>third step</a:t>
            </a:r>
            <a:r>
              <a:rPr lang="en-GB" sz="700"/>
              <a:t>, the parallel port acquires the data processed by the FPGA. At present the control from the parallel port, the data acquisition and the reconstruction graphic was made using the graphic program LabView.</a:t>
            </a:r>
            <a:r>
              <a:rPr lang="ru-RU" sz="700"/>
              <a:t> </a:t>
            </a:r>
          </a:p>
        </p:txBody>
      </p:sp>
      <p:pic>
        <p:nvPicPr>
          <p:cNvPr id="23604" name="Picture 593" descr="1msg"/>
          <p:cNvPicPr>
            <a:picLocks noChangeAspect="1" noChangeArrowheads="1"/>
          </p:cNvPicPr>
          <p:nvPr/>
        </p:nvPicPr>
        <p:blipFill>
          <a:blip r:embed="rId12"/>
          <a:srcRect l="4427" t="47049" r="9196" b="23416"/>
          <a:stretch>
            <a:fillRect/>
          </a:stretch>
        </p:blipFill>
        <p:spPr bwMode="auto">
          <a:xfrm>
            <a:off x="4530725" y="4732338"/>
            <a:ext cx="2459038" cy="228600"/>
          </a:xfrm>
          <a:prstGeom prst="rect">
            <a:avLst/>
          </a:prstGeom>
          <a:noFill/>
          <a:ln w="9525">
            <a:noFill/>
            <a:miter lim="800000"/>
            <a:headEnd/>
            <a:tailEnd/>
          </a:ln>
        </p:spPr>
      </p:pic>
      <p:pic>
        <p:nvPicPr>
          <p:cNvPr id="23605" name="Picture 594" descr="1ms"/>
          <p:cNvPicPr>
            <a:picLocks noChangeAspect="1" noChangeArrowheads="1"/>
          </p:cNvPicPr>
          <p:nvPr/>
        </p:nvPicPr>
        <p:blipFill>
          <a:blip r:embed="rId13"/>
          <a:srcRect l="537" t="10634" r="3125" b="10632"/>
          <a:stretch>
            <a:fillRect/>
          </a:stretch>
        </p:blipFill>
        <p:spPr bwMode="auto">
          <a:xfrm>
            <a:off x="4530725" y="4960938"/>
            <a:ext cx="2459038" cy="565150"/>
          </a:xfrm>
          <a:prstGeom prst="rect">
            <a:avLst/>
          </a:prstGeom>
          <a:noFill/>
          <a:ln w="9525">
            <a:noFill/>
            <a:miter lim="800000"/>
            <a:headEnd/>
            <a:tailEnd/>
          </a:ln>
        </p:spPr>
      </p:pic>
      <p:pic>
        <p:nvPicPr>
          <p:cNvPr id="23606" name="Picture 595" descr="a1"/>
          <p:cNvPicPr>
            <a:picLocks noChangeAspect="1" noChangeArrowheads="1"/>
          </p:cNvPicPr>
          <p:nvPr/>
        </p:nvPicPr>
        <p:blipFill>
          <a:blip r:embed="rId14"/>
          <a:srcRect l="1270" t="27365" r="3125" b="8659"/>
          <a:stretch>
            <a:fillRect/>
          </a:stretch>
        </p:blipFill>
        <p:spPr bwMode="auto">
          <a:xfrm>
            <a:off x="7031038" y="4732338"/>
            <a:ext cx="1868487" cy="549275"/>
          </a:xfrm>
          <a:prstGeom prst="rect">
            <a:avLst/>
          </a:prstGeom>
          <a:noFill/>
          <a:ln w="9525">
            <a:noFill/>
            <a:miter lim="800000"/>
            <a:headEnd/>
            <a:tailEnd/>
          </a:ln>
        </p:spPr>
      </p:pic>
      <p:pic>
        <p:nvPicPr>
          <p:cNvPr id="23607" name="Picture 597" descr="a3"/>
          <p:cNvPicPr>
            <a:picLocks noChangeAspect="1" noChangeArrowheads="1"/>
          </p:cNvPicPr>
          <p:nvPr/>
        </p:nvPicPr>
        <p:blipFill>
          <a:blip r:embed="rId15"/>
          <a:srcRect l="537" t="41145" r="3125" b="23416"/>
          <a:stretch>
            <a:fillRect/>
          </a:stretch>
        </p:blipFill>
        <p:spPr bwMode="auto">
          <a:xfrm>
            <a:off x="7031038" y="5280025"/>
            <a:ext cx="1868487" cy="244475"/>
          </a:xfrm>
          <a:prstGeom prst="rect">
            <a:avLst/>
          </a:prstGeom>
          <a:noFill/>
          <a:ln w="9525">
            <a:noFill/>
            <a:miter lim="800000"/>
            <a:headEnd/>
            <a:tailEnd/>
          </a:ln>
        </p:spPr>
      </p:pic>
      <p:sp>
        <p:nvSpPr>
          <p:cNvPr id="23608" name="Text Box 598"/>
          <p:cNvSpPr txBox="1">
            <a:spLocks noChangeArrowheads="1"/>
          </p:cNvSpPr>
          <p:nvPr/>
        </p:nvSpPr>
        <p:spPr bwMode="auto">
          <a:xfrm>
            <a:off x="7051675" y="5521325"/>
            <a:ext cx="1868488" cy="341313"/>
          </a:xfrm>
          <a:prstGeom prst="rect">
            <a:avLst/>
          </a:prstGeom>
          <a:noFill/>
          <a:ln w="9525">
            <a:noFill/>
            <a:miter lim="800000"/>
            <a:headEnd/>
            <a:tailEnd/>
          </a:ln>
        </p:spPr>
        <p:txBody>
          <a:bodyPr lIns="19349" tIns="9674" rIns="19349" bIns="9674">
            <a:spAutoFit/>
          </a:bodyPr>
          <a:lstStyle/>
          <a:p>
            <a:pPr algn="just" defTabSz="4768850"/>
            <a:r>
              <a:rPr lang="en-GB" sz="700"/>
              <a:t>This is other form for reconstruction of the signals processed. Here we can choose a particular signal/s of interest.</a:t>
            </a:r>
            <a:endParaRPr lang="ru-RU" sz="700"/>
          </a:p>
        </p:txBody>
      </p:sp>
      <p:sp>
        <p:nvSpPr>
          <p:cNvPr id="23609" name="Text Box 601"/>
          <p:cNvSpPr txBox="1">
            <a:spLocks noChangeArrowheads="1"/>
          </p:cNvSpPr>
          <p:nvPr/>
        </p:nvSpPr>
        <p:spPr bwMode="auto">
          <a:xfrm>
            <a:off x="4470400" y="5921375"/>
            <a:ext cx="4429125" cy="881063"/>
          </a:xfrm>
          <a:prstGeom prst="rect">
            <a:avLst/>
          </a:prstGeom>
          <a:noFill/>
          <a:ln w="9525">
            <a:noFill/>
            <a:miter lim="800000"/>
            <a:headEnd/>
            <a:tailEnd/>
          </a:ln>
        </p:spPr>
        <p:txBody>
          <a:bodyPr lIns="19349" tIns="9674" rIns="19349" bIns="9674">
            <a:spAutoFit/>
          </a:bodyPr>
          <a:lstStyle/>
          <a:p>
            <a:pPr algn="just" defTabSz="4768850"/>
            <a:r>
              <a:rPr lang="en-US" sz="700" b="1"/>
              <a:t>Camera testing</a:t>
            </a:r>
            <a:endParaRPr lang="en-US" sz="700"/>
          </a:p>
          <a:p>
            <a:pPr algn="just" defTabSz="4768850"/>
            <a:r>
              <a:rPr lang="en-US" sz="700"/>
              <a:t>The designed camera will be tested and calibrated in measurements of the given Moon luminosity. By positioning the camera for observing the Moon image in a short focal distance camera  (the Moon angular size ~0.5o  is much less than the pixel FOV ~4.6o) it is easy to measure the reference moon luminosity in UV by all three type of oscilloscopes. Amount of the received photons in one time sample t</a:t>
            </a:r>
            <a:r>
              <a:rPr lang="en-US" sz="700" baseline="-25000"/>
              <a:t>s</a:t>
            </a:r>
            <a:r>
              <a:rPr lang="en-US" sz="700"/>
              <a:t> is determined by the hole area S=0.03 cm</a:t>
            </a:r>
            <a:r>
              <a:rPr lang="en-US" sz="700" baseline="30000"/>
              <a:t>2</a:t>
            </a:r>
            <a:r>
              <a:rPr lang="en-US" sz="700"/>
              <a:t> . The designed camera will be used not only for space measurements but for monitoring the UV environment of the cities. We plan to observe the back scattered radiation in wavelengths 300-400 nm above Moscow and Puebla as a possible way to monitor the city sources of UV.</a:t>
            </a:r>
            <a:r>
              <a:rPr lang="ru-RU" sz="700"/>
              <a:t> </a:t>
            </a:r>
          </a:p>
        </p:txBody>
      </p:sp>
      <p:sp>
        <p:nvSpPr>
          <p:cNvPr id="42" name="41 Marcador de número de diapositiva"/>
          <p:cNvSpPr>
            <a:spLocks noGrp="1"/>
          </p:cNvSpPr>
          <p:nvPr>
            <p:ph type="sldNum" sz="quarter" idx="12"/>
          </p:nvPr>
        </p:nvSpPr>
        <p:spPr/>
        <p:txBody>
          <a:bodyPr/>
          <a:lstStyle/>
          <a:p>
            <a:pPr>
              <a:defRPr/>
            </a:pPr>
            <a:fld id="{A26298B8-81A0-4C0B-888A-A0025CBB4558}" type="slidenum">
              <a:rPr lang="es-ES" smtClean="0"/>
              <a:pPr>
                <a:defRPr/>
              </a:pPr>
              <a:t>22</a:t>
            </a:fld>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l="1465" t="14648" r="1855" b="9180"/>
          <a:stretch>
            <a:fillRect/>
          </a:stretch>
        </p:blipFill>
        <p:spPr bwMode="auto">
          <a:xfrm>
            <a:off x="0" y="0"/>
            <a:ext cx="4286250" cy="6858000"/>
          </a:xfrm>
          <a:prstGeom prst="rect">
            <a:avLst/>
          </a:prstGeom>
          <a:noFill/>
          <a:ln w="9525">
            <a:noFill/>
            <a:miter lim="800000"/>
            <a:headEnd/>
            <a:tailEnd/>
          </a:ln>
        </p:spPr>
      </p:pic>
      <p:sp>
        <p:nvSpPr>
          <p:cNvPr id="24579" name="Rectangle 4"/>
          <p:cNvSpPr>
            <a:spLocks noChangeArrowheads="1"/>
          </p:cNvSpPr>
          <p:nvPr/>
        </p:nvSpPr>
        <p:spPr bwMode="auto">
          <a:xfrm>
            <a:off x="4357688" y="0"/>
            <a:ext cx="4786312" cy="6586538"/>
          </a:xfrm>
          <a:prstGeom prst="rect">
            <a:avLst/>
          </a:prstGeom>
          <a:noFill/>
          <a:ln w="9525">
            <a:noFill/>
            <a:miter lim="800000"/>
            <a:headEnd/>
            <a:tailEnd/>
          </a:ln>
        </p:spPr>
        <p:txBody>
          <a:bodyPr anchor="ctr">
            <a:spAutoFit/>
          </a:bodyPr>
          <a:lstStyle/>
          <a:p>
            <a:pPr indent="449263" eaLnBrk="0" hangingPunct="0"/>
            <a:r>
              <a:rPr lang="ru-RU" sz="1400" b="1">
                <a:cs typeface="Times New Roman" pitchFamily="18" charset="0"/>
              </a:rPr>
              <a:t>Камера-обскура с многоанодным фотоумножителем для получения изображения транзиентных световых вспышек в верхней атмосфере</a:t>
            </a:r>
            <a:endParaRPr lang="es-ES" sz="1100"/>
          </a:p>
          <a:p>
            <a:pPr indent="449263" eaLnBrk="0" hangingPunct="0"/>
            <a:r>
              <a:rPr lang="ru-RU" sz="1400" i="1">
                <a:cs typeface="Times New Roman" pitchFamily="18" charset="0"/>
              </a:rPr>
              <a:t>Э.Понсе, Б.А.Хренов</a:t>
            </a:r>
            <a:endParaRPr lang="es-ES" sz="1100"/>
          </a:p>
          <a:p>
            <a:pPr indent="449263" eaLnBrk="0" hangingPunct="0"/>
            <a:r>
              <a:rPr lang="ru-RU" sz="1200" i="1">
                <a:cs typeface="Times New Roman" pitchFamily="18" charset="0"/>
              </a:rPr>
              <a:t>(НИИЯФ МГУ им.М.В.Ломоносова)</a:t>
            </a:r>
            <a:endParaRPr lang="es-ES" sz="1100"/>
          </a:p>
          <a:p>
            <a:pPr indent="449263" eaLnBrk="0" hangingPunct="0"/>
            <a:r>
              <a:rPr lang="ru-RU" sz="1400">
                <a:cs typeface="Times New Roman" pitchFamily="18" charset="0"/>
              </a:rPr>
              <a:t>Создается портативная камера-обскура (камера с точечным отверстием и многоанодным фотоумножителем в качестве фотоприемника) с переменным фокусным расстоянием (переменным расстоянием между отверстием и фотоприемником). Фотоприемник работает в области ближнего УФ (длины волн 300-400 нм). Камера позволит получить изображение вспышек с различным разрешением в пространстве и во времени. Измерения с помощью камеры позволят проверить эффективность метода изучения атмосферных электрических разрядов по их изображению в УФ. Вместе с тем методика работы камеры обскура аналогична методу получения изображения с помощью зеркала-концентратора и матрицы фотоумножителей, применяемому для изучения флуоресцентного изображения диска ШАЛ (детектор ТУС). Электроника камеры-обскуры является прототипом электроники детектора ТУС. Измерения вспышек в атмосфере с помощью камеры-обскуры можно рассматривать как вклад в подготовку эксперимента TUS, так как эти измерения позволяют оценить роль фона сигналов, подобных сигналам ШАЛ.</a:t>
            </a:r>
            <a:endParaRPr lang="es-ES" sz="1100"/>
          </a:p>
          <a:p>
            <a:pPr indent="449263" eaLnBrk="0" hangingPunct="0"/>
            <a:endParaRPr lang="es-ES"/>
          </a:p>
        </p:txBody>
      </p:sp>
      <p:sp>
        <p:nvSpPr>
          <p:cNvPr id="6" name="5 Marcador de número de diapositiva"/>
          <p:cNvSpPr>
            <a:spLocks noGrp="1"/>
          </p:cNvSpPr>
          <p:nvPr>
            <p:ph type="sldNum" sz="quarter" idx="12"/>
          </p:nvPr>
        </p:nvSpPr>
        <p:spPr/>
        <p:txBody>
          <a:bodyPr/>
          <a:lstStyle/>
          <a:p>
            <a:pPr>
              <a:defRPr/>
            </a:pPr>
            <a:fld id="{3A5825E0-72FF-47DD-A7B3-F0B34822BF22}" type="slidenum">
              <a:rPr lang="es-ES" smtClean="0"/>
              <a:pPr>
                <a:defRPr/>
              </a:pPr>
              <a:t>23</a:t>
            </a:fld>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2 Imagen" descr="pr.JPG"/>
          <p:cNvPicPr>
            <a:picLocks noChangeAspect="1"/>
          </p:cNvPicPr>
          <p:nvPr/>
        </p:nvPicPr>
        <p:blipFill>
          <a:blip r:embed="rId3"/>
          <a:srcRect/>
          <a:stretch>
            <a:fillRect/>
          </a:stretch>
        </p:blipFill>
        <p:spPr bwMode="auto">
          <a:xfrm>
            <a:off x="0" y="0"/>
            <a:ext cx="4584700" cy="6858000"/>
          </a:xfrm>
          <a:prstGeom prst="rect">
            <a:avLst/>
          </a:prstGeom>
          <a:noFill/>
          <a:ln w="9525">
            <a:noFill/>
            <a:miter lim="800000"/>
            <a:headEnd/>
            <a:tailEnd/>
          </a:ln>
        </p:spPr>
      </p:pic>
      <p:sp>
        <p:nvSpPr>
          <p:cNvPr id="25603" name="1 Rectángulo"/>
          <p:cNvSpPr>
            <a:spLocks noChangeArrowheads="1"/>
          </p:cNvSpPr>
          <p:nvPr/>
        </p:nvSpPr>
        <p:spPr bwMode="auto">
          <a:xfrm>
            <a:off x="4714875" y="142875"/>
            <a:ext cx="4429125" cy="3140075"/>
          </a:xfrm>
          <a:prstGeom prst="rect">
            <a:avLst/>
          </a:prstGeom>
          <a:noFill/>
          <a:ln w="9525">
            <a:noFill/>
            <a:miter lim="800000"/>
            <a:headEnd/>
            <a:tailEnd/>
          </a:ln>
        </p:spPr>
        <p:txBody>
          <a:bodyPr>
            <a:spAutoFit/>
          </a:bodyPr>
          <a:lstStyle/>
          <a:p>
            <a:pPr algn="just"/>
            <a:r>
              <a:rPr lang="en-US"/>
              <a:t>We thank you for the interest you have shown in RICH2010. We are happy to inform you that your contributed abstract </a:t>
            </a:r>
          </a:p>
          <a:p>
            <a:pPr algn="just"/>
            <a:r>
              <a:rPr lang="en-US"/>
              <a:t/>
            </a:r>
            <a:br>
              <a:rPr lang="en-US"/>
            </a:br>
            <a:r>
              <a:rPr lang="en-US"/>
              <a:t>Pinhole Camera for Observation of Transient Luminous Events in the Atmosphere.</a:t>
            </a:r>
          </a:p>
          <a:p>
            <a:pPr algn="just"/>
            <a:r>
              <a:rPr lang="en-US"/>
              <a:t/>
            </a:r>
            <a:br>
              <a:rPr lang="en-US"/>
            </a:br>
            <a:r>
              <a:rPr lang="en-US" b="1"/>
              <a:t>has been accepted </a:t>
            </a:r>
            <a:r>
              <a:rPr lang="en-US"/>
              <a:t>by the RICH2010 International Scientific Advisory Committee.</a:t>
            </a:r>
            <a:endParaRPr lang="es-ES"/>
          </a:p>
        </p:txBody>
      </p:sp>
      <p:sp>
        <p:nvSpPr>
          <p:cNvPr id="290" name="289 Marcador de número de diapositiva"/>
          <p:cNvSpPr>
            <a:spLocks noGrp="1"/>
          </p:cNvSpPr>
          <p:nvPr>
            <p:ph type="sldNum" sz="quarter" idx="12"/>
          </p:nvPr>
        </p:nvSpPr>
        <p:spPr/>
        <p:txBody>
          <a:bodyPr/>
          <a:lstStyle/>
          <a:p>
            <a:pPr>
              <a:defRPr/>
            </a:pPr>
            <a:fld id="{A2A5A70B-BB8E-4405-8DEB-E3F87932F32E}" type="slidenum">
              <a:rPr lang="es-ES" smtClean="0"/>
              <a:pPr>
                <a:defRPr/>
              </a:pPr>
              <a:t>24</a:t>
            </a:fld>
            <a:endParaRPr lang="es-ES"/>
          </a:p>
        </p:txBody>
      </p:sp>
      <p:sp>
        <p:nvSpPr>
          <p:cNvPr id="25605" name="4 Rectángulo"/>
          <p:cNvSpPr>
            <a:spLocks noChangeArrowheads="1"/>
          </p:cNvSpPr>
          <p:nvPr/>
        </p:nvSpPr>
        <p:spPr bwMode="auto">
          <a:xfrm>
            <a:off x="4572000" y="3500438"/>
            <a:ext cx="4572000" cy="1200150"/>
          </a:xfrm>
          <a:prstGeom prst="rect">
            <a:avLst/>
          </a:prstGeom>
          <a:noFill/>
          <a:ln w="9525">
            <a:noFill/>
            <a:miter lim="800000"/>
            <a:headEnd/>
            <a:tailEnd/>
          </a:ln>
        </p:spPr>
        <p:txBody>
          <a:bodyPr>
            <a:spAutoFit/>
          </a:bodyPr>
          <a:lstStyle/>
          <a:p>
            <a:r>
              <a:rPr lang="es-MX"/>
              <a:t>E. Ponce, B. Khrenov, M.I. Panasyuk, H. Salazar, O.Martinez, G. Garipov, P. Klimov.</a:t>
            </a:r>
          </a:p>
          <a:p>
            <a:endParaRPr lang="es-MX" b="1"/>
          </a:p>
          <a:p>
            <a:r>
              <a:rPr lang="es-MX" b="1"/>
              <a:t>doi:10.1016/j.nima.2010.10.100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B2719B30-48EE-42AC-BA22-89EEC28B61B7}" type="slidenum">
              <a:rPr lang="es-ES" smtClean="0"/>
              <a:pPr>
                <a:defRPr/>
              </a:pPr>
              <a:t>25</a:t>
            </a:fld>
            <a:endParaRPr lang="es-ES"/>
          </a:p>
        </p:txBody>
      </p:sp>
      <p:pic>
        <p:nvPicPr>
          <p:cNvPr id="63490" name="Picture 2"/>
          <p:cNvPicPr>
            <a:picLocks noChangeAspect="1" noChangeArrowheads="1"/>
          </p:cNvPicPr>
          <p:nvPr/>
        </p:nvPicPr>
        <p:blipFill>
          <a:blip r:embed="rId2"/>
          <a:srcRect l="1465" t="15625" r="39209" b="3320"/>
          <a:stretch>
            <a:fillRect/>
          </a:stretch>
        </p:blipFill>
        <p:spPr bwMode="auto">
          <a:xfrm>
            <a:off x="571472" y="928646"/>
            <a:ext cx="5786478"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B2719B30-48EE-42AC-BA22-89EEC28B61B7}" type="slidenum">
              <a:rPr lang="es-ES" smtClean="0"/>
              <a:pPr>
                <a:defRPr/>
              </a:pPr>
              <a:t>26</a:t>
            </a:fld>
            <a:endParaRPr lang="es-ES"/>
          </a:p>
        </p:txBody>
      </p:sp>
      <p:sp>
        <p:nvSpPr>
          <p:cNvPr id="5" name="4 CuadroTexto"/>
          <p:cNvSpPr txBox="1"/>
          <p:nvPr/>
        </p:nvSpPr>
        <p:spPr>
          <a:xfrm>
            <a:off x="857224" y="142852"/>
            <a:ext cx="6858048" cy="369332"/>
          </a:xfrm>
          <a:prstGeom prst="rect">
            <a:avLst/>
          </a:prstGeom>
          <a:noFill/>
        </p:spPr>
        <p:txBody>
          <a:bodyPr wrap="square" rtlCol="0">
            <a:spAutoFit/>
          </a:bodyPr>
          <a:lstStyle/>
          <a:p>
            <a:r>
              <a:rPr lang="es-MX" b="1" dirty="0" smtClean="0"/>
              <a:t>Satélite Universitario M. </a:t>
            </a:r>
            <a:r>
              <a:rPr lang="es-MX" b="1" dirty="0" err="1" smtClean="0"/>
              <a:t>Lomonosov</a:t>
            </a:r>
            <a:endParaRPr lang="es-MX" b="1" dirty="0"/>
          </a:p>
        </p:txBody>
      </p:sp>
      <p:pic>
        <p:nvPicPr>
          <p:cNvPr id="6" name="5 Imagen" descr="Lomonosov0.bmp"/>
          <p:cNvPicPr>
            <a:picLocks noChangeAspect="1"/>
          </p:cNvPicPr>
          <p:nvPr/>
        </p:nvPicPr>
        <p:blipFill>
          <a:blip r:embed="rId3"/>
          <a:srcRect l="12120" t="12121" r="9092" b="18182"/>
          <a:stretch>
            <a:fillRect/>
          </a:stretch>
        </p:blipFill>
        <p:spPr>
          <a:xfrm>
            <a:off x="0" y="3000372"/>
            <a:ext cx="1857388" cy="1643074"/>
          </a:xfrm>
          <a:prstGeom prst="rect">
            <a:avLst/>
          </a:prstGeom>
        </p:spPr>
      </p:pic>
      <p:grpSp>
        <p:nvGrpSpPr>
          <p:cNvPr id="7" name="6 Grupo"/>
          <p:cNvGrpSpPr/>
          <p:nvPr/>
        </p:nvGrpSpPr>
        <p:grpSpPr>
          <a:xfrm>
            <a:off x="0" y="4929198"/>
            <a:ext cx="2214557" cy="1500198"/>
            <a:chOff x="6357938" y="1071563"/>
            <a:chExt cx="3000375" cy="2428875"/>
          </a:xfrm>
        </p:grpSpPr>
        <p:pic>
          <p:nvPicPr>
            <p:cNvPr id="8" name="Picture 26"/>
            <p:cNvPicPr>
              <a:picLocks noChangeAspect="1" noChangeArrowheads="1"/>
            </p:cNvPicPr>
            <p:nvPr/>
          </p:nvPicPr>
          <p:blipFill>
            <a:blip r:embed="rId4" cstate="print"/>
            <a:srcRect l="34561" t="31903" r="19682" b="25560"/>
            <a:stretch>
              <a:fillRect/>
            </a:stretch>
          </p:blipFill>
          <p:spPr bwMode="auto">
            <a:xfrm>
              <a:off x="6357938" y="1071563"/>
              <a:ext cx="2208212" cy="1539875"/>
            </a:xfrm>
            <a:prstGeom prst="rect">
              <a:avLst/>
            </a:prstGeom>
            <a:noFill/>
            <a:ln w="9525">
              <a:noFill/>
              <a:miter lim="800000"/>
              <a:headEnd/>
              <a:tailEnd/>
            </a:ln>
          </p:spPr>
        </p:pic>
        <p:grpSp>
          <p:nvGrpSpPr>
            <p:cNvPr id="9" name="34 Grupo"/>
            <p:cNvGrpSpPr>
              <a:grpSpLocks/>
            </p:cNvGrpSpPr>
            <p:nvPr/>
          </p:nvGrpSpPr>
          <p:grpSpPr bwMode="auto">
            <a:xfrm>
              <a:off x="7143750" y="2143123"/>
              <a:ext cx="2214563" cy="1357311"/>
              <a:chOff x="7358082" y="1500174"/>
              <a:chExt cx="1428760" cy="1072700"/>
            </a:xfrm>
          </p:grpSpPr>
          <p:sp>
            <p:nvSpPr>
              <p:cNvPr id="10" name="Text Box 6"/>
              <p:cNvSpPr txBox="1">
                <a:spLocks noChangeArrowheads="1"/>
              </p:cNvSpPr>
              <p:nvPr/>
            </p:nvSpPr>
            <p:spPr bwMode="auto">
              <a:xfrm>
                <a:off x="7358082" y="2357430"/>
                <a:ext cx="1428760" cy="215444"/>
              </a:xfrm>
              <a:prstGeom prst="rect">
                <a:avLst/>
              </a:prstGeom>
              <a:noFill/>
              <a:ln w="9525">
                <a:noFill/>
                <a:miter lim="800000"/>
                <a:headEnd/>
                <a:tailEnd/>
              </a:ln>
            </p:spPr>
            <p:txBody>
              <a:bodyPr>
                <a:spAutoFit/>
              </a:bodyPr>
              <a:lstStyle/>
              <a:p>
                <a:pPr algn="ctr"/>
                <a:r>
                  <a:rPr lang="en-US" altLang="ko-KR" sz="800">
                    <a:latin typeface="Trebuchet MS" pitchFamily="34" charset="0"/>
                    <a:ea typeface="휴먼편지체"/>
                    <a:cs typeface="휴먼편지체"/>
                  </a:rPr>
                  <a:t>UV photons on 64 pixels</a:t>
                </a:r>
              </a:p>
            </p:txBody>
          </p:sp>
          <p:pic>
            <p:nvPicPr>
              <p:cNvPr id="11" name="c_event08precursor.mpg">
                <a:hlinkClick r:id="" action="ppaction://media"/>
              </p:cNvPr>
              <p:cNvPicPr>
                <a:picLocks noRot="1" noChangeAspect="1"/>
              </p:cNvPicPr>
              <p:nvPr>
                <a:videoFile r:link="rId1"/>
              </p:nvPr>
            </p:nvPicPr>
            <p:blipFill>
              <a:blip r:embed="rId5"/>
              <a:srcRect l="10715" r="11905" b="2620"/>
              <a:stretch>
                <a:fillRect/>
              </a:stretch>
            </p:blipFill>
            <p:spPr bwMode="auto">
              <a:xfrm>
                <a:off x="7643834" y="1500174"/>
                <a:ext cx="928694" cy="928694"/>
              </a:xfrm>
              <a:prstGeom prst="rect">
                <a:avLst/>
              </a:prstGeom>
              <a:noFill/>
              <a:ln w="9525">
                <a:noFill/>
                <a:miter lim="800000"/>
                <a:headEnd/>
                <a:tailEnd/>
              </a:ln>
            </p:spPr>
          </p:pic>
        </p:grpSp>
      </p:grpSp>
      <p:pic>
        <p:nvPicPr>
          <p:cNvPr id="24577" name="Picture 1"/>
          <p:cNvPicPr>
            <a:picLocks noChangeAspect="1" noChangeArrowheads="1"/>
          </p:cNvPicPr>
          <p:nvPr/>
        </p:nvPicPr>
        <p:blipFill>
          <a:blip r:embed="rId6"/>
          <a:srcRect t="57617" r="1855" b="6944"/>
          <a:stretch>
            <a:fillRect/>
          </a:stretch>
        </p:blipFill>
        <p:spPr bwMode="auto">
          <a:xfrm>
            <a:off x="0" y="500042"/>
            <a:ext cx="9144000" cy="2476296"/>
          </a:xfrm>
          <a:prstGeom prst="rect">
            <a:avLst/>
          </a:prstGeom>
          <a:noFill/>
          <a:ln w="9525">
            <a:noFill/>
            <a:miter lim="800000"/>
            <a:headEnd/>
            <a:tailEnd/>
          </a:ln>
          <a:effectLst/>
        </p:spPr>
      </p:pic>
      <p:pic>
        <p:nvPicPr>
          <p:cNvPr id="13" name="12 Imagen" descr="gama.bmp"/>
          <p:cNvPicPr>
            <a:picLocks noChangeAspect="1"/>
          </p:cNvPicPr>
          <p:nvPr/>
        </p:nvPicPr>
        <p:blipFill>
          <a:blip r:embed="rId7"/>
          <a:stretch>
            <a:fillRect/>
          </a:stretch>
        </p:blipFill>
        <p:spPr>
          <a:xfrm>
            <a:off x="2285984" y="5357826"/>
            <a:ext cx="1714512" cy="1319835"/>
          </a:xfrm>
          <a:prstGeom prst="rect">
            <a:avLst/>
          </a:prstGeom>
        </p:spPr>
      </p:pic>
      <p:pic>
        <p:nvPicPr>
          <p:cNvPr id="14" name="13 Imagen" descr="cinturon.bmp"/>
          <p:cNvPicPr>
            <a:picLocks noChangeAspect="1"/>
          </p:cNvPicPr>
          <p:nvPr/>
        </p:nvPicPr>
        <p:blipFill>
          <a:blip r:embed="rId8"/>
          <a:stretch>
            <a:fillRect/>
          </a:stretch>
        </p:blipFill>
        <p:spPr>
          <a:xfrm>
            <a:off x="4929190" y="5357826"/>
            <a:ext cx="2214578" cy="1295604"/>
          </a:xfrm>
          <a:prstGeom prst="rect">
            <a:avLst/>
          </a:prstGeom>
        </p:spPr>
      </p:pic>
      <p:pic>
        <p:nvPicPr>
          <p:cNvPr id="15" name="14 Imagen" descr="estabilizadores.bmp"/>
          <p:cNvPicPr>
            <a:picLocks noChangeAspect="1"/>
          </p:cNvPicPr>
          <p:nvPr/>
        </p:nvPicPr>
        <p:blipFill>
          <a:blip r:embed="rId9"/>
          <a:stretch>
            <a:fillRect/>
          </a:stretch>
        </p:blipFill>
        <p:spPr>
          <a:xfrm>
            <a:off x="7500958" y="5286388"/>
            <a:ext cx="1428760" cy="1428760"/>
          </a:xfrm>
          <a:prstGeom prst="rect">
            <a:avLst/>
          </a:prstGeom>
        </p:spPr>
      </p:pic>
      <p:sp>
        <p:nvSpPr>
          <p:cNvPr id="16" name="15 Rectángulo"/>
          <p:cNvSpPr/>
          <p:nvPr/>
        </p:nvSpPr>
        <p:spPr>
          <a:xfrm>
            <a:off x="4572000" y="3286124"/>
            <a:ext cx="4572000" cy="1754326"/>
          </a:xfrm>
          <a:prstGeom prst="rect">
            <a:avLst/>
          </a:prstGeom>
        </p:spPr>
        <p:txBody>
          <a:bodyPr>
            <a:spAutoFit/>
          </a:bodyPr>
          <a:lstStyle/>
          <a:p>
            <a:r>
              <a:rPr lang="es-ES" dirty="0" smtClean="0"/>
              <a:t>-Rayos cósmicos de mas alta energía.</a:t>
            </a:r>
          </a:p>
          <a:p>
            <a:r>
              <a:rPr lang="es-ES" dirty="0" smtClean="0"/>
              <a:t>-Explosiones </a:t>
            </a:r>
            <a:r>
              <a:rPr lang="es-ES" dirty="0" smtClean="0"/>
              <a:t>de </a:t>
            </a:r>
            <a:r>
              <a:rPr lang="es-ES" dirty="0" smtClean="0"/>
              <a:t>rayos Gamma.</a:t>
            </a:r>
            <a:r>
              <a:rPr lang="es-ES" dirty="0" smtClean="0"/>
              <a:t/>
            </a:r>
            <a:br>
              <a:rPr lang="es-ES" dirty="0" smtClean="0"/>
            </a:br>
            <a:r>
              <a:rPr lang="es-ES" dirty="0" smtClean="0"/>
              <a:t>-Partículas en la magnetosfera y cinturones de radiación.</a:t>
            </a:r>
          </a:p>
          <a:p>
            <a:r>
              <a:rPr lang="es-ES" dirty="0" smtClean="0"/>
              <a:t>-Corrector automático de orientación.</a:t>
            </a:r>
          </a:p>
          <a:p>
            <a:endParaRPr lang="es-ES" dirty="0"/>
          </a:p>
        </p:txBody>
      </p:sp>
      <p:pic>
        <p:nvPicPr>
          <p:cNvPr id="17" name="16 Imagen" descr="rc.bmp"/>
          <p:cNvPicPr>
            <a:picLocks noChangeAspect="1"/>
          </p:cNvPicPr>
          <p:nvPr/>
        </p:nvPicPr>
        <p:blipFill>
          <a:blip r:embed="rId10"/>
          <a:stretch>
            <a:fillRect/>
          </a:stretch>
        </p:blipFill>
        <p:spPr>
          <a:xfrm>
            <a:off x="2428860" y="3714752"/>
            <a:ext cx="1428572" cy="142857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B2719B30-48EE-42AC-BA22-89EEC28B61B7}" type="slidenum">
              <a:rPr lang="es-ES" smtClean="0"/>
              <a:pPr>
                <a:defRPr/>
              </a:pPr>
              <a:t>27</a:t>
            </a:fld>
            <a:endParaRPr lang="es-ES"/>
          </a:p>
        </p:txBody>
      </p:sp>
      <p:grpSp>
        <p:nvGrpSpPr>
          <p:cNvPr id="6" name="5 Grupo"/>
          <p:cNvGrpSpPr/>
          <p:nvPr/>
        </p:nvGrpSpPr>
        <p:grpSpPr>
          <a:xfrm>
            <a:off x="1357290" y="214290"/>
            <a:ext cx="5857916" cy="6286544"/>
            <a:chOff x="0" y="357166"/>
            <a:chExt cx="5857916" cy="6286544"/>
          </a:xfrm>
        </p:grpSpPr>
        <p:pic>
          <p:nvPicPr>
            <p:cNvPr id="23554" name="Picture 2"/>
            <p:cNvPicPr>
              <a:picLocks noChangeAspect="1" noChangeArrowheads="1"/>
            </p:cNvPicPr>
            <p:nvPr/>
          </p:nvPicPr>
          <p:blipFill>
            <a:blip r:embed="rId2"/>
            <a:srcRect l="5127" t="16601" r="34814" b="8203"/>
            <a:stretch>
              <a:fillRect/>
            </a:stretch>
          </p:blipFill>
          <p:spPr bwMode="auto">
            <a:xfrm>
              <a:off x="0" y="357166"/>
              <a:ext cx="5857884" cy="4226137"/>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l="5127" t="15625" r="34814" b="56055"/>
            <a:stretch>
              <a:fillRect/>
            </a:stretch>
          </p:blipFill>
          <p:spPr bwMode="auto">
            <a:xfrm>
              <a:off x="0" y="4572008"/>
              <a:ext cx="5857916" cy="2071702"/>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B2719B30-48EE-42AC-BA22-89EEC28B61B7}" type="slidenum">
              <a:rPr lang="es-ES" smtClean="0"/>
              <a:pPr>
                <a:defRPr/>
              </a:pPr>
              <a:t>28</a:t>
            </a:fld>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29 Grupo"/>
          <p:cNvGrpSpPr/>
          <p:nvPr/>
        </p:nvGrpSpPr>
        <p:grpSpPr>
          <a:xfrm>
            <a:off x="6357938" y="1071563"/>
            <a:ext cx="3000375" cy="2428875"/>
            <a:chOff x="6357938" y="1071563"/>
            <a:chExt cx="3000375" cy="2428875"/>
          </a:xfrm>
        </p:grpSpPr>
        <p:pic>
          <p:nvPicPr>
            <p:cNvPr id="1027" name="Picture 26"/>
            <p:cNvPicPr>
              <a:picLocks noChangeAspect="1" noChangeArrowheads="1"/>
            </p:cNvPicPr>
            <p:nvPr/>
          </p:nvPicPr>
          <p:blipFill>
            <a:blip r:embed="rId5"/>
            <a:srcRect l="34561" t="31903" r="19682" b="25560"/>
            <a:stretch>
              <a:fillRect/>
            </a:stretch>
          </p:blipFill>
          <p:spPr bwMode="auto">
            <a:xfrm>
              <a:off x="6357938" y="1071563"/>
              <a:ext cx="2208212" cy="1539875"/>
            </a:xfrm>
            <a:prstGeom prst="rect">
              <a:avLst/>
            </a:prstGeom>
            <a:noFill/>
            <a:ln w="9525">
              <a:noFill/>
              <a:miter lim="800000"/>
              <a:headEnd/>
              <a:tailEnd/>
            </a:ln>
          </p:spPr>
        </p:pic>
        <p:grpSp>
          <p:nvGrpSpPr>
            <p:cNvPr id="1028" name="34 Grupo"/>
            <p:cNvGrpSpPr>
              <a:grpSpLocks/>
            </p:cNvGrpSpPr>
            <p:nvPr/>
          </p:nvGrpSpPr>
          <p:grpSpPr bwMode="auto">
            <a:xfrm>
              <a:off x="7143750" y="2143125"/>
              <a:ext cx="2214563" cy="1357313"/>
              <a:chOff x="7358082" y="1500174"/>
              <a:chExt cx="1428760" cy="1072700"/>
            </a:xfrm>
          </p:grpSpPr>
          <p:sp>
            <p:nvSpPr>
              <p:cNvPr id="1052" name="Text Box 6"/>
              <p:cNvSpPr txBox="1">
                <a:spLocks noChangeArrowheads="1"/>
              </p:cNvSpPr>
              <p:nvPr/>
            </p:nvSpPr>
            <p:spPr bwMode="auto">
              <a:xfrm>
                <a:off x="7358082" y="2357430"/>
                <a:ext cx="1428760" cy="215444"/>
              </a:xfrm>
              <a:prstGeom prst="rect">
                <a:avLst/>
              </a:prstGeom>
              <a:noFill/>
              <a:ln w="9525">
                <a:noFill/>
                <a:miter lim="800000"/>
                <a:headEnd/>
                <a:tailEnd/>
              </a:ln>
            </p:spPr>
            <p:txBody>
              <a:bodyPr>
                <a:spAutoFit/>
              </a:bodyPr>
              <a:lstStyle/>
              <a:p>
                <a:pPr algn="ctr"/>
                <a:r>
                  <a:rPr lang="en-US" altLang="ko-KR" sz="800">
                    <a:latin typeface="Trebuchet MS" pitchFamily="34" charset="0"/>
                    <a:ea typeface="휴먼편지체"/>
                    <a:cs typeface="휴먼편지체"/>
                  </a:rPr>
                  <a:t>UV photons on 64 pixels</a:t>
                </a:r>
              </a:p>
            </p:txBody>
          </p:sp>
          <p:pic>
            <p:nvPicPr>
              <p:cNvPr id="1053" name="c_event08precursor.mpg">
                <a:hlinkClick r:id="" action="ppaction://media"/>
              </p:cNvPr>
              <p:cNvPicPr>
                <a:picLocks noRot="1" noChangeAspect="1"/>
              </p:cNvPicPr>
              <p:nvPr>
                <a:videoFile r:link="rId2"/>
              </p:nvPr>
            </p:nvPicPr>
            <p:blipFill>
              <a:blip r:embed="rId6"/>
              <a:srcRect l="10715" r="11905" b="2620"/>
              <a:stretch>
                <a:fillRect/>
              </a:stretch>
            </p:blipFill>
            <p:spPr bwMode="auto">
              <a:xfrm>
                <a:off x="7643834" y="1500174"/>
                <a:ext cx="928694" cy="928694"/>
              </a:xfrm>
              <a:prstGeom prst="rect">
                <a:avLst/>
              </a:prstGeom>
              <a:noFill/>
              <a:ln w="9525">
                <a:noFill/>
                <a:miter lim="800000"/>
                <a:headEnd/>
                <a:tailEnd/>
              </a:ln>
            </p:spPr>
          </p:pic>
        </p:grpSp>
      </p:grpSp>
      <p:grpSp>
        <p:nvGrpSpPr>
          <p:cNvPr id="1029" name="46 Grupo"/>
          <p:cNvGrpSpPr>
            <a:grpSpLocks/>
          </p:cNvGrpSpPr>
          <p:nvPr/>
        </p:nvGrpSpPr>
        <p:grpSpPr bwMode="auto">
          <a:xfrm>
            <a:off x="0" y="0"/>
            <a:ext cx="2387600" cy="3148013"/>
            <a:chOff x="13658870" y="10915613"/>
            <a:chExt cx="2387912" cy="3143272"/>
          </a:xfrm>
        </p:grpSpPr>
        <p:pic>
          <p:nvPicPr>
            <p:cNvPr id="1050" name="43 Imagen" descr="Tat2-2.JPG"/>
            <p:cNvPicPr>
              <a:picLocks noChangeAspect="1"/>
            </p:cNvPicPr>
            <p:nvPr/>
          </p:nvPicPr>
          <p:blipFill>
            <a:blip r:embed="rId7"/>
            <a:srcRect l="1662" t="4256" r="1514" b="2129"/>
            <a:stretch>
              <a:fillRect/>
            </a:stretch>
          </p:blipFill>
          <p:spPr bwMode="auto">
            <a:xfrm>
              <a:off x="13658870" y="10915613"/>
              <a:ext cx="2387912" cy="3143272"/>
            </a:xfrm>
            <a:prstGeom prst="rect">
              <a:avLst/>
            </a:prstGeom>
            <a:noFill/>
            <a:ln w="9525">
              <a:noFill/>
              <a:miter lim="800000"/>
              <a:headEnd/>
              <a:tailEnd/>
            </a:ln>
          </p:spPr>
        </p:pic>
        <p:pic>
          <p:nvPicPr>
            <p:cNvPr id="1051" name="44 Imagen" descr="Imagen1_1.PNG"/>
            <p:cNvPicPr>
              <a:picLocks noChangeAspect="1"/>
            </p:cNvPicPr>
            <p:nvPr/>
          </p:nvPicPr>
          <p:blipFill>
            <a:blip r:embed="rId8"/>
            <a:srcRect l="281" t="462" r="1227" b="1315"/>
            <a:stretch>
              <a:fillRect/>
            </a:stretch>
          </p:blipFill>
          <p:spPr bwMode="auto">
            <a:xfrm>
              <a:off x="13801746" y="11058489"/>
              <a:ext cx="571504" cy="495631"/>
            </a:xfrm>
            <a:prstGeom prst="rect">
              <a:avLst/>
            </a:prstGeom>
            <a:noFill/>
            <a:ln w="9525">
              <a:noFill/>
              <a:miter lim="800000"/>
              <a:headEnd/>
              <a:tailEnd/>
            </a:ln>
          </p:spPr>
        </p:pic>
      </p:grpSp>
      <p:sp>
        <p:nvSpPr>
          <p:cNvPr id="1030" name="2 Marcador de contenido"/>
          <p:cNvSpPr>
            <a:spLocks noGrp="1"/>
          </p:cNvSpPr>
          <p:nvPr>
            <p:ph idx="1"/>
          </p:nvPr>
        </p:nvSpPr>
        <p:spPr>
          <a:xfrm>
            <a:off x="2357438" y="1357313"/>
            <a:ext cx="4500562" cy="1571625"/>
          </a:xfrm>
        </p:spPr>
        <p:txBody>
          <a:bodyPr/>
          <a:lstStyle/>
          <a:p>
            <a:pPr>
              <a:buFontTx/>
              <a:buChar char="-"/>
            </a:pPr>
            <a:r>
              <a:rPr lang="es-MX" sz="2000" smtClean="0"/>
              <a:t>Detector ultravioleta	</a:t>
            </a:r>
          </a:p>
          <a:p>
            <a:pPr>
              <a:buFontTx/>
              <a:buChar char="-"/>
            </a:pPr>
            <a:r>
              <a:rPr lang="es-MX" sz="2000" smtClean="0"/>
              <a:t>Detector infrarrojo		</a:t>
            </a:r>
          </a:p>
          <a:p>
            <a:pPr>
              <a:buFontTx/>
              <a:buChar char="-"/>
            </a:pPr>
            <a:r>
              <a:rPr lang="es-MX" sz="2000" smtClean="0"/>
              <a:t>Contador de partículas</a:t>
            </a:r>
          </a:p>
          <a:p>
            <a:pPr>
              <a:buFontTx/>
              <a:buChar char="-"/>
            </a:pPr>
            <a:r>
              <a:rPr lang="es-MX" sz="2000" smtClean="0"/>
              <a:t>Telescopio usando tecnología MEMS.</a:t>
            </a:r>
          </a:p>
        </p:txBody>
      </p:sp>
      <p:sp>
        <p:nvSpPr>
          <p:cNvPr id="10" name="1 Título"/>
          <p:cNvSpPr txBox="1">
            <a:spLocks/>
          </p:cNvSpPr>
          <p:nvPr/>
        </p:nvSpPr>
        <p:spPr bwMode="auto">
          <a:xfrm>
            <a:off x="33338" y="38100"/>
            <a:ext cx="9144000" cy="1143000"/>
          </a:xfrm>
          <a:prstGeom prst="rect">
            <a:avLst/>
          </a:prstGeom>
          <a:noFill/>
          <a:ln w="9525">
            <a:noFill/>
            <a:miter lim="800000"/>
            <a:headEnd/>
            <a:tailEnd/>
          </a:ln>
        </p:spPr>
        <p:txBody>
          <a:bodyPr anchor="ctr"/>
          <a:lstStyle/>
          <a:p>
            <a:pPr algn="ctr" eaLnBrk="0" hangingPunct="0">
              <a:defRPr/>
            </a:pPr>
            <a:r>
              <a:rPr lang="es-MX" sz="2800" dirty="0">
                <a:solidFill>
                  <a:schemeClr val="bg1"/>
                </a:solidFill>
                <a:latin typeface="+mj-lt"/>
                <a:ea typeface="+mj-ea"/>
                <a:cs typeface="+mj-cs"/>
              </a:rPr>
              <a:t>Misión espa</a:t>
            </a:r>
            <a:r>
              <a:rPr lang="es-MX" sz="2800" dirty="0">
                <a:latin typeface="+mj-lt"/>
                <a:ea typeface="+mj-ea"/>
                <a:cs typeface="+mj-cs"/>
              </a:rPr>
              <a:t>cial     </a:t>
            </a:r>
            <a:r>
              <a:rPr lang="es-MX" sz="2800" dirty="0">
                <a:latin typeface="Arial"/>
                <a:ea typeface="+mj-ea"/>
                <a:cs typeface="Arial"/>
              </a:rPr>
              <a:t>«Satélite Universitario Tatiana 2»</a:t>
            </a:r>
            <a:r>
              <a:rPr lang="es-MX" sz="2800" dirty="0">
                <a:latin typeface="+mj-lt"/>
                <a:ea typeface="+mj-ea"/>
                <a:cs typeface="+mj-cs"/>
              </a:rPr>
              <a:t> </a:t>
            </a:r>
            <a:r>
              <a:rPr lang="es-MX" b="1" dirty="0">
                <a:latin typeface="+mj-lt"/>
                <a:ea typeface="+mj-ea"/>
                <a:cs typeface="+mj-cs"/>
              </a:rPr>
              <a:t/>
            </a:r>
            <a:br>
              <a:rPr lang="es-MX" b="1" dirty="0">
                <a:latin typeface="+mj-lt"/>
                <a:ea typeface="+mj-ea"/>
                <a:cs typeface="+mj-cs"/>
              </a:rPr>
            </a:br>
            <a:r>
              <a:rPr lang="es-MX" b="1" dirty="0">
                <a:latin typeface="+mj-lt"/>
                <a:ea typeface="+mj-ea"/>
                <a:cs typeface="+mj-cs"/>
              </a:rPr>
              <a:t>                                  México-BUAP.  Rusia-MSU. Corea-Universidad de las Mujeres.</a:t>
            </a:r>
            <a:r>
              <a:rPr lang="es-MX" sz="2400" dirty="0">
                <a:latin typeface="+mj-lt"/>
                <a:ea typeface="+mj-ea"/>
                <a:cs typeface="+mj-cs"/>
              </a:rPr>
              <a:t> </a:t>
            </a:r>
          </a:p>
        </p:txBody>
      </p:sp>
      <p:grpSp>
        <p:nvGrpSpPr>
          <p:cNvPr id="1032" name="27 Grupo"/>
          <p:cNvGrpSpPr>
            <a:grpSpLocks/>
          </p:cNvGrpSpPr>
          <p:nvPr/>
        </p:nvGrpSpPr>
        <p:grpSpPr bwMode="auto">
          <a:xfrm>
            <a:off x="4857750" y="3429000"/>
            <a:ext cx="3143250" cy="2987675"/>
            <a:chOff x="4857750" y="2571750"/>
            <a:chExt cx="3643313" cy="3844925"/>
          </a:xfrm>
        </p:grpSpPr>
        <p:graphicFrame>
          <p:nvGraphicFramePr>
            <p:cNvPr id="1026" name="Object 2"/>
            <p:cNvGraphicFramePr>
              <a:graphicFrameLocks noChangeAspect="1"/>
            </p:cNvGraphicFramePr>
            <p:nvPr/>
          </p:nvGraphicFramePr>
          <p:xfrm>
            <a:off x="4857750" y="2571750"/>
            <a:ext cx="3643313" cy="3844925"/>
          </p:xfrm>
          <a:graphic>
            <a:graphicData uri="http://schemas.openxmlformats.org/presentationml/2006/ole">
              <p:oleObj spid="_x0000_s1026" name="Slide" r:id="rId9" imgW="4567680" imgH="3429360" progId="PowerPoint.Slide.8">
                <p:embed/>
              </p:oleObj>
            </a:graphicData>
          </a:graphic>
        </p:graphicFrame>
        <p:grpSp>
          <p:nvGrpSpPr>
            <p:cNvPr id="1042" name="17 Grupo"/>
            <p:cNvGrpSpPr>
              <a:grpSpLocks/>
            </p:cNvGrpSpPr>
            <p:nvPr/>
          </p:nvGrpSpPr>
          <p:grpSpPr bwMode="auto">
            <a:xfrm>
              <a:off x="5524500" y="2786063"/>
              <a:ext cx="2787650" cy="2338387"/>
              <a:chOff x="4881558" y="3000372"/>
              <a:chExt cx="2787244" cy="2338392"/>
            </a:xfrm>
          </p:grpSpPr>
          <p:pic>
            <p:nvPicPr>
              <p:cNvPr id="1048" name="Picture 7"/>
              <p:cNvPicPr>
                <a:picLocks noChangeAspect="1" noChangeArrowheads="1"/>
              </p:cNvPicPr>
              <p:nvPr/>
            </p:nvPicPr>
            <p:blipFill>
              <a:blip r:embed="rId10"/>
              <a:srcRect l="38150" r="25421" b="4771"/>
              <a:stretch>
                <a:fillRect/>
              </a:stretch>
            </p:blipFill>
            <p:spPr bwMode="auto">
              <a:xfrm>
                <a:off x="6286512" y="3000372"/>
                <a:ext cx="1382290" cy="1783410"/>
              </a:xfrm>
              <a:prstGeom prst="rect">
                <a:avLst/>
              </a:prstGeom>
              <a:noFill/>
              <a:ln w="9525">
                <a:noFill/>
                <a:miter lim="800000"/>
                <a:headEnd/>
                <a:tailEnd/>
              </a:ln>
            </p:spPr>
          </p:pic>
          <p:sp>
            <p:nvSpPr>
              <p:cNvPr id="1049" name="Line 8"/>
              <p:cNvSpPr>
                <a:spLocks noChangeShapeType="1"/>
              </p:cNvSpPr>
              <p:nvPr/>
            </p:nvSpPr>
            <p:spPr bwMode="auto">
              <a:xfrm flipH="1">
                <a:off x="4881558" y="4143380"/>
                <a:ext cx="1619268" cy="1195384"/>
              </a:xfrm>
              <a:prstGeom prst="line">
                <a:avLst/>
              </a:prstGeom>
              <a:noFill/>
              <a:ln w="38100">
                <a:solidFill>
                  <a:schemeClr val="tx1"/>
                </a:solidFill>
                <a:round/>
                <a:headEnd/>
                <a:tailEnd type="triangle" w="med" len="med"/>
              </a:ln>
            </p:spPr>
            <p:txBody>
              <a:bodyPr/>
              <a:lstStyle/>
              <a:p>
                <a:endParaRPr lang="es-MX"/>
              </a:p>
            </p:txBody>
          </p:sp>
        </p:grpSp>
        <p:grpSp>
          <p:nvGrpSpPr>
            <p:cNvPr id="1043" name="22 Grupo"/>
            <p:cNvGrpSpPr>
              <a:grpSpLocks/>
            </p:cNvGrpSpPr>
            <p:nvPr/>
          </p:nvGrpSpPr>
          <p:grpSpPr bwMode="auto">
            <a:xfrm>
              <a:off x="5510213" y="5129213"/>
              <a:ext cx="837984" cy="665162"/>
              <a:chOff x="5486408" y="5214952"/>
              <a:chExt cx="837984" cy="665163"/>
            </a:xfrm>
          </p:grpSpPr>
          <p:sp>
            <p:nvSpPr>
              <p:cNvPr id="19" name="Line 17"/>
              <p:cNvSpPr>
                <a:spLocks noChangeShapeType="1"/>
              </p:cNvSpPr>
              <p:nvPr/>
            </p:nvSpPr>
            <p:spPr bwMode="auto">
              <a:xfrm flipH="1">
                <a:off x="5492686" y="5358334"/>
                <a:ext cx="309130" cy="51076"/>
              </a:xfrm>
              <a:prstGeom prst="line">
                <a:avLst/>
              </a:prstGeom>
              <a:noFill/>
              <a:ln w="9525">
                <a:solidFill>
                  <a:srgbClr val="9900FF"/>
                </a:solidFill>
                <a:round/>
                <a:headEnd/>
                <a:tailEnd type="triangle" w="med" len="med"/>
              </a:ln>
              <a:effectLst/>
            </p:spPr>
            <p:txBody>
              <a:bodyPr/>
              <a:lstStyle/>
              <a:p>
                <a:pPr>
                  <a:defRPr/>
                </a:pPr>
                <a:endParaRPr lang="ko-KR" altLang="en-US">
                  <a:latin typeface="+mj-lt"/>
                </a:endParaRPr>
              </a:p>
            </p:txBody>
          </p:sp>
          <p:sp>
            <p:nvSpPr>
              <p:cNvPr id="20" name="Line 17"/>
              <p:cNvSpPr>
                <a:spLocks noChangeShapeType="1"/>
              </p:cNvSpPr>
              <p:nvPr/>
            </p:nvSpPr>
            <p:spPr bwMode="auto">
              <a:xfrm flipH="1">
                <a:off x="5487166" y="5744462"/>
                <a:ext cx="296249" cy="46988"/>
              </a:xfrm>
              <a:prstGeom prst="line">
                <a:avLst/>
              </a:prstGeom>
              <a:noFill/>
              <a:ln w="9525">
                <a:solidFill>
                  <a:srgbClr val="FF0000"/>
                </a:solidFill>
                <a:round/>
                <a:headEnd/>
                <a:tailEnd type="triangle" w="med" len="med"/>
              </a:ln>
              <a:effectLst/>
            </p:spPr>
            <p:txBody>
              <a:bodyPr/>
              <a:lstStyle/>
              <a:p>
                <a:pPr>
                  <a:defRPr/>
                </a:pPr>
                <a:endParaRPr lang="ko-KR" altLang="en-US">
                  <a:latin typeface="+mj-lt"/>
                </a:endParaRPr>
              </a:p>
            </p:txBody>
          </p:sp>
          <p:sp>
            <p:nvSpPr>
              <p:cNvPr id="1046" name="Text Box 29"/>
              <p:cNvSpPr txBox="1">
                <a:spLocks noChangeArrowheads="1"/>
              </p:cNvSpPr>
              <p:nvPr/>
            </p:nvSpPr>
            <p:spPr bwMode="auto">
              <a:xfrm>
                <a:off x="5715008" y="5214952"/>
                <a:ext cx="609384" cy="396088"/>
              </a:xfrm>
              <a:prstGeom prst="rect">
                <a:avLst/>
              </a:prstGeom>
              <a:noFill/>
              <a:ln w="9525">
                <a:noFill/>
                <a:miter lim="800000"/>
                <a:headEnd/>
                <a:tailEnd/>
              </a:ln>
            </p:spPr>
            <p:txBody>
              <a:bodyPr>
                <a:spAutoFit/>
              </a:bodyPr>
              <a:lstStyle/>
              <a:p>
                <a:pPr algn="just"/>
                <a:r>
                  <a:rPr lang="en-US" altLang="ko-KR" sz="1400" b="1">
                    <a:solidFill>
                      <a:srgbClr val="9900FF"/>
                    </a:solidFill>
                    <a:latin typeface="Trebuchet MS" pitchFamily="34" charset="0"/>
                    <a:ea typeface="Gulim" pitchFamily="34" charset="-127"/>
                  </a:rPr>
                  <a:t>UV</a:t>
                </a:r>
                <a:endParaRPr lang="en-US" altLang="ko-KR" sz="1400" b="1" baseline="30000">
                  <a:solidFill>
                    <a:srgbClr val="9900FF"/>
                  </a:solidFill>
                  <a:latin typeface="Trebuchet MS" pitchFamily="34" charset="0"/>
                  <a:ea typeface="Gulim" pitchFamily="34" charset="-127"/>
                </a:endParaRPr>
              </a:p>
            </p:txBody>
          </p:sp>
          <p:sp>
            <p:nvSpPr>
              <p:cNvPr id="1047" name="Text Box 29"/>
              <p:cNvSpPr txBox="1">
                <a:spLocks noChangeArrowheads="1"/>
              </p:cNvSpPr>
              <p:nvPr/>
            </p:nvSpPr>
            <p:spPr bwMode="auto">
              <a:xfrm>
                <a:off x="5715008" y="5572140"/>
                <a:ext cx="428625" cy="307975"/>
              </a:xfrm>
              <a:prstGeom prst="rect">
                <a:avLst/>
              </a:prstGeom>
              <a:noFill/>
              <a:ln w="9525">
                <a:noFill/>
                <a:miter lim="800000"/>
                <a:headEnd/>
                <a:tailEnd/>
              </a:ln>
            </p:spPr>
            <p:txBody>
              <a:bodyPr>
                <a:spAutoFit/>
              </a:bodyPr>
              <a:lstStyle/>
              <a:p>
                <a:pPr algn="just"/>
                <a:r>
                  <a:rPr lang="en-US" altLang="ko-KR" sz="1400" b="1">
                    <a:solidFill>
                      <a:srgbClr val="FF0000"/>
                    </a:solidFill>
                    <a:latin typeface="Trebuchet MS" pitchFamily="34" charset="0"/>
                    <a:ea typeface="Gulim" pitchFamily="34" charset="-127"/>
                  </a:rPr>
                  <a:t>IR</a:t>
                </a:r>
                <a:endParaRPr lang="en-US" altLang="ko-KR" sz="1400" b="1" baseline="30000">
                  <a:solidFill>
                    <a:srgbClr val="FF0000"/>
                  </a:solidFill>
                  <a:latin typeface="Trebuchet MS" pitchFamily="34" charset="0"/>
                  <a:ea typeface="Gulim" pitchFamily="34" charset="-127"/>
                </a:endParaRPr>
              </a:p>
            </p:txBody>
          </p:sp>
        </p:grpSp>
      </p:grpSp>
      <p:grpSp>
        <p:nvGrpSpPr>
          <p:cNvPr id="1033" name="23 Grupo"/>
          <p:cNvGrpSpPr>
            <a:grpSpLocks/>
          </p:cNvGrpSpPr>
          <p:nvPr/>
        </p:nvGrpSpPr>
        <p:grpSpPr bwMode="auto">
          <a:xfrm>
            <a:off x="142875" y="3357563"/>
            <a:ext cx="4572000" cy="2417762"/>
            <a:chOff x="395288" y="981075"/>
            <a:chExt cx="9241102" cy="5222875"/>
          </a:xfrm>
        </p:grpSpPr>
        <p:pic>
          <p:nvPicPr>
            <p:cNvPr id="1037" name="Picture 12" descr="forR2"/>
            <p:cNvPicPr>
              <a:picLocks noChangeAspect="1" noChangeArrowheads="1"/>
            </p:cNvPicPr>
            <p:nvPr/>
          </p:nvPicPr>
          <p:blipFill>
            <a:blip r:embed="rId11"/>
            <a:srcRect/>
            <a:stretch>
              <a:fillRect/>
            </a:stretch>
          </p:blipFill>
          <p:spPr bwMode="auto">
            <a:xfrm>
              <a:off x="395288" y="981075"/>
              <a:ext cx="8424862" cy="5222875"/>
            </a:xfrm>
            <a:prstGeom prst="rect">
              <a:avLst/>
            </a:prstGeom>
            <a:noFill/>
            <a:ln w="9525">
              <a:noFill/>
              <a:miter lim="800000"/>
              <a:headEnd/>
              <a:tailEnd/>
            </a:ln>
          </p:spPr>
        </p:pic>
        <p:sp>
          <p:nvSpPr>
            <p:cNvPr id="1038" name="Text Box 15"/>
            <p:cNvSpPr txBox="1">
              <a:spLocks noChangeArrowheads="1"/>
            </p:cNvSpPr>
            <p:nvPr/>
          </p:nvSpPr>
          <p:spPr bwMode="auto">
            <a:xfrm>
              <a:off x="5343526" y="1431924"/>
              <a:ext cx="3976550" cy="797836"/>
            </a:xfrm>
            <a:prstGeom prst="rect">
              <a:avLst/>
            </a:prstGeom>
            <a:noFill/>
            <a:ln w="9525">
              <a:noFill/>
              <a:miter lim="800000"/>
              <a:headEnd/>
              <a:tailEnd/>
            </a:ln>
          </p:spPr>
          <p:txBody>
            <a:bodyPr wrap="none">
              <a:spAutoFit/>
            </a:bodyPr>
            <a:lstStyle/>
            <a:p>
              <a:r>
                <a:rPr lang="es-MX" b="1"/>
                <a:t>Electrones</a:t>
              </a:r>
            </a:p>
          </p:txBody>
        </p:sp>
        <p:sp>
          <p:nvSpPr>
            <p:cNvPr id="1039" name="Text Box 16"/>
            <p:cNvSpPr txBox="1">
              <a:spLocks noChangeArrowheads="1"/>
            </p:cNvSpPr>
            <p:nvPr/>
          </p:nvSpPr>
          <p:spPr bwMode="auto">
            <a:xfrm>
              <a:off x="5435599" y="3021013"/>
              <a:ext cx="4200791" cy="797836"/>
            </a:xfrm>
            <a:prstGeom prst="rect">
              <a:avLst/>
            </a:prstGeom>
            <a:noFill/>
            <a:ln w="9525">
              <a:noFill/>
              <a:miter lim="800000"/>
              <a:headEnd/>
              <a:tailEnd/>
            </a:ln>
          </p:spPr>
          <p:txBody>
            <a:bodyPr wrap="none">
              <a:spAutoFit/>
            </a:bodyPr>
            <a:lstStyle/>
            <a:p>
              <a:r>
                <a:rPr lang="es-MX" b="1"/>
                <a:t>Ultravioleta</a:t>
              </a:r>
            </a:p>
          </p:txBody>
        </p:sp>
        <p:sp>
          <p:nvSpPr>
            <p:cNvPr id="1040" name="Text Box 17"/>
            <p:cNvSpPr txBox="1">
              <a:spLocks noChangeArrowheads="1"/>
            </p:cNvSpPr>
            <p:nvPr/>
          </p:nvSpPr>
          <p:spPr bwMode="auto">
            <a:xfrm>
              <a:off x="5487987" y="4743450"/>
              <a:ext cx="3528068" cy="797836"/>
            </a:xfrm>
            <a:prstGeom prst="rect">
              <a:avLst/>
            </a:prstGeom>
            <a:noFill/>
            <a:ln w="9525">
              <a:noFill/>
              <a:miter lim="800000"/>
              <a:headEnd/>
              <a:tailEnd/>
            </a:ln>
          </p:spPr>
          <p:txBody>
            <a:bodyPr wrap="none">
              <a:spAutoFit/>
            </a:bodyPr>
            <a:lstStyle/>
            <a:p>
              <a:r>
                <a:rPr lang="es-MX" b="1"/>
                <a:t>Infrarrojo</a:t>
              </a:r>
            </a:p>
          </p:txBody>
        </p:sp>
        <p:sp>
          <p:nvSpPr>
            <p:cNvPr id="1041" name="Oval 18"/>
            <p:cNvSpPr>
              <a:spLocks noChangeArrowheads="1"/>
            </p:cNvSpPr>
            <p:nvPr/>
          </p:nvSpPr>
          <p:spPr bwMode="auto">
            <a:xfrm>
              <a:off x="3348038" y="981075"/>
              <a:ext cx="1223962" cy="1295400"/>
            </a:xfrm>
            <a:prstGeom prst="ellipse">
              <a:avLst/>
            </a:prstGeom>
            <a:noFill/>
            <a:ln w="6350">
              <a:solidFill>
                <a:schemeClr val="tx1"/>
              </a:solidFill>
              <a:prstDash val="sysDash"/>
              <a:round/>
              <a:headEnd/>
              <a:tailEnd/>
            </a:ln>
          </p:spPr>
          <p:txBody>
            <a:bodyPr wrap="none" anchor="ctr"/>
            <a:lstStyle/>
            <a:p>
              <a:endParaRPr lang="es-MX"/>
            </a:p>
          </p:txBody>
        </p:sp>
      </p:grpSp>
      <p:sp>
        <p:nvSpPr>
          <p:cNvPr id="1034" name="Text Box 17"/>
          <p:cNvSpPr txBox="1">
            <a:spLocks noChangeArrowheads="1"/>
          </p:cNvSpPr>
          <p:nvPr/>
        </p:nvSpPr>
        <p:spPr bwMode="auto">
          <a:xfrm>
            <a:off x="285750" y="5715000"/>
            <a:ext cx="4784725" cy="708025"/>
          </a:xfrm>
          <a:prstGeom prst="rect">
            <a:avLst/>
          </a:prstGeom>
          <a:noFill/>
          <a:ln w="9525">
            <a:noFill/>
            <a:miter lim="800000"/>
            <a:headEnd/>
            <a:tailEnd/>
          </a:ln>
        </p:spPr>
        <p:txBody>
          <a:bodyPr wrap="none">
            <a:spAutoFit/>
          </a:bodyPr>
          <a:lstStyle/>
          <a:p>
            <a:r>
              <a:rPr lang="es-MX" sz="2000" b="1"/>
              <a:t>Pulsos registrados por los detectores</a:t>
            </a:r>
          </a:p>
          <a:p>
            <a:r>
              <a:rPr lang="es-MX" sz="2000" b="1"/>
              <a:t>A bordo del satélite Tatiana 2.</a:t>
            </a:r>
          </a:p>
        </p:txBody>
      </p:sp>
      <p:sp>
        <p:nvSpPr>
          <p:cNvPr id="25" name="24 Marcador de número de diapositiva"/>
          <p:cNvSpPr>
            <a:spLocks noGrp="1"/>
          </p:cNvSpPr>
          <p:nvPr>
            <p:ph type="sldNum" sz="quarter" idx="12"/>
          </p:nvPr>
        </p:nvSpPr>
        <p:spPr/>
        <p:txBody>
          <a:bodyPr/>
          <a:lstStyle/>
          <a:p>
            <a:pPr>
              <a:defRPr/>
            </a:pPr>
            <a:fld id="{9F23DECB-2621-40DE-8BA8-09284A0320F8}" type="slidenum">
              <a:rPr lang="es-ES" smtClean="0"/>
              <a:pPr>
                <a:defRPr/>
              </a:pPr>
              <a:t>3</a:t>
            </a:fld>
            <a:endParaRPr lang="es-ES"/>
          </a:p>
        </p:txBody>
      </p:sp>
      <p:sp>
        <p:nvSpPr>
          <p:cNvPr id="1036" name="28 Rectángulo"/>
          <p:cNvSpPr>
            <a:spLocks noChangeArrowheads="1"/>
          </p:cNvSpPr>
          <p:nvPr/>
        </p:nvSpPr>
        <p:spPr bwMode="auto">
          <a:xfrm>
            <a:off x="214313" y="6581775"/>
            <a:ext cx="8286750" cy="276225"/>
          </a:xfrm>
          <a:prstGeom prst="rect">
            <a:avLst/>
          </a:prstGeom>
          <a:noFill/>
          <a:ln w="9525">
            <a:noFill/>
            <a:miter lim="800000"/>
            <a:headEnd/>
            <a:tailEnd/>
          </a:ln>
        </p:spPr>
        <p:txBody>
          <a:bodyPr>
            <a:spAutoFit/>
          </a:bodyPr>
          <a:lstStyle/>
          <a:p>
            <a:pPr eaLnBrk="0" hangingPunct="0"/>
            <a:r>
              <a:rPr lang="en-US" sz="1200" b="1">
                <a:latin typeface="Times New Roman" pitchFamily="18" charset="0"/>
                <a:ea typeface="Calibri" pitchFamily="34" charset="0"/>
                <a:cs typeface="Times New Roman" pitchFamily="18" charset="0"/>
              </a:rPr>
              <a:t>[] </a:t>
            </a:r>
            <a:r>
              <a:rPr lang="es-MX" sz="1200" i="1">
                <a:ea typeface="Calibri" pitchFamily="34" charset="0"/>
                <a:cs typeface="Times New Roman" pitchFamily="18" charset="0"/>
              </a:rPr>
              <a:t>ISSN 00380946, Solar System Research, 2011, Vol. 45, No. 1, pp. 3–29. © Pleiades Publishing, Inc., 2011.</a:t>
            </a:r>
            <a:endParaRPr lang="es-ES" sz="1200" b="1">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Rectángulo"/>
          <p:cNvSpPr/>
          <p:nvPr/>
        </p:nvSpPr>
        <p:spPr>
          <a:xfrm>
            <a:off x="138113" y="419100"/>
            <a:ext cx="8929687" cy="6062663"/>
          </a:xfrm>
          <a:prstGeom prst="rect">
            <a:avLst/>
          </a:prstGeom>
        </p:spPr>
        <p:txBody>
          <a:bodyPr>
            <a:spAutoFit/>
          </a:bodyPr>
          <a:lstStyle/>
          <a:p>
            <a:pPr algn="just">
              <a:defRPr/>
            </a:pPr>
            <a:r>
              <a:rPr lang="es-ES" sz="2800" b="1" i="1" dirty="0">
                <a:solidFill>
                  <a:prstClr val="black"/>
                </a:solidFill>
                <a:latin typeface="Calibri"/>
                <a:ea typeface="+mj-ea"/>
                <a:cs typeface="+mj-cs"/>
              </a:rPr>
              <a:t>Introducción:</a:t>
            </a:r>
            <a:r>
              <a:rPr lang="es-ES" sz="2000" b="1" i="1" dirty="0">
                <a:solidFill>
                  <a:prstClr val="black"/>
                </a:solidFill>
                <a:latin typeface="Calibri"/>
                <a:ea typeface="+mj-ea"/>
                <a:cs typeface="+mj-cs"/>
              </a:rPr>
              <a:t> </a:t>
            </a:r>
          </a:p>
          <a:p>
            <a:pPr algn="just">
              <a:defRPr/>
            </a:pPr>
            <a:endParaRPr lang="es-ES" sz="2000" b="1" i="1" dirty="0">
              <a:solidFill>
                <a:prstClr val="black"/>
              </a:solidFill>
              <a:latin typeface="Calibri"/>
              <a:ea typeface="+mj-ea"/>
              <a:cs typeface="+mj-cs"/>
            </a:endParaRPr>
          </a:p>
          <a:p>
            <a:pPr algn="just">
              <a:defRPr/>
            </a:pPr>
            <a:r>
              <a:rPr lang="es-ES" sz="2000" b="1" dirty="0">
                <a:solidFill>
                  <a:prstClr val="black"/>
                </a:solidFill>
                <a:latin typeface="Calibri"/>
                <a:ea typeface="+mj-ea"/>
                <a:cs typeface="+mj-cs"/>
              </a:rPr>
              <a:t>En base a los resultados obtenidos de las misiones espaciales Tatiana 1 y 2, que midieron la luz de fondo en el rango de (300-600 nm), en particular el ultravioleta, proponemos un sistema óptico simple</a:t>
            </a:r>
            <a:r>
              <a:rPr lang="es-ES" sz="2000" b="1" dirty="0">
                <a:solidFill>
                  <a:prstClr val="black"/>
                </a:solidFill>
                <a:latin typeface="+mj-lt"/>
                <a:ea typeface="+mj-ea"/>
                <a:cs typeface="+mj-cs"/>
              </a:rPr>
              <a:t>, </a:t>
            </a:r>
            <a:r>
              <a:rPr lang="es-ES" sz="2000" b="1" dirty="0">
                <a:latin typeface="+mj-lt"/>
              </a:rPr>
              <a:t>robusto, con profundidad de foco infinita, sin partes </a:t>
            </a:r>
            <a:r>
              <a:rPr lang="es-MX" sz="2000" b="1" dirty="0">
                <a:latin typeface="+mj-lt"/>
              </a:rPr>
              <a:t>móviles: </a:t>
            </a:r>
            <a:r>
              <a:rPr lang="es-ES" sz="2000" b="1" dirty="0">
                <a:solidFill>
                  <a:prstClr val="black"/>
                </a:solidFill>
                <a:latin typeface="Calibri"/>
                <a:ea typeface="+mj-ea"/>
                <a:cs typeface="+mj-cs"/>
              </a:rPr>
              <a:t>“La Cámara Obscura” un detector muy sensible que nos permitirá obtener imágenes en 2 dimensiones en la región UV, de los fenómenos muy brillantes que se presenten en la atmosfera y dentro del campo de visión del instrumento; estos fenómenos pueden ser: la traza de fluorescencia que emiten los rayos cósmicos de alta energía, la traza de micro meteoritos que logran entrar en la atmosfera, los fenómenos transitorios luminosos, etc. </a:t>
            </a:r>
          </a:p>
          <a:p>
            <a:pPr algn="just">
              <a:defRPr/>
            </a:pPr>
            <a:endParaRPr lang="es-ES" sz="2000" b="1" dirty="0">
              <a:solidFill>
                <a:prstClr val="black"/>
              </a:solidFill>
              <a:latin typeface="Calibri"/>
              <a:ea typeface="+mj-ea"/>
              <a:cs typeface="+mj-cs"/>
            </a:endParaRPr>
          </a:p>
          <a:p>
            <a:pPr algn="just">
              <a:defRPr/>
            </a:pPr>
            <a:r>
              <a:rPr lang="es-ES" sz="2000" b="1" i="1" dirty="0">
                <a:solidFill>
                  <a:prstClr val="black"/>
                </a:solidFill>
                <a:latin typeface="Calibri"/>
                <a:ea typeface="+mj-ea"/>
                <a:cs typeface="+mj-cs"/>
              </a:rPr>
              <a:t>En este </a:t>
            </a:r>
            <a:r>
              <a:rPr lang="es-ES" sz="2000" b="1" i="1" dirty="0" smtClean="0">
                <a:solidFill>
                  <a:prstClr val="black"/>
                </a:solidFill>
                <a:latin typeface="Calibri"/>
                <a:ea typeface="+mj-ea"/>
                <a:cs typeface="+mj-cs"/>
              </a:rPr>
              <a:t>seminario </a:t>
            </a:r>
            <a:r>
              <a:rPr lang="es-ES" sz="2000" b="1" i="1" dirty="0">
                <a:solidFill>
                  <a:prstClr val="black"/>
                </a:solidFill>
                <a:latin typeface="Calibri"/>
                <a:ea typeface="+mj-ea"/>
                <a:cs typeface="+mj-cs"/>
              </a:rPr>
              <a:t>se presenta lo siguiente:</a:t>
            </a:r>
          </a:p>
          <a:p>
            <a:pPr algn="just">
              <a:defRPr/>
            </a:pPr>
            <a:endParaRPr lang="es-ES" sz="2000" b="1" dirty="0">
              <a:solidFill>
                <a:prstClr val="black"/>
              </a:solidFill>
              <a:latin typeface="Calibri"/>
              <a:ea typeface="+mj-ea"/>
              <a:cs typeface="+mj-cs"/>
            </a:endParaRPr>
          </a:p>
          <a:p>
            <a:pPr algn="just">
              <a:defRPr/>
            </a:pPr>
            <a:r>
              <a:rPr lang="es-ES" sz="2000" b="1" dirty="0">
                <a:solidFill>
                  <a:prstClr val="black"/>
                </a:solidFill>
                <a:latin typeface="Calibri"/>
                <a:ea typeface="+mj-ea"/>
                <a:cs typeface="+mj-cs"/>
              </a:rPr>
              <a:t>-El arreglo de ingeniería de la cámara obscura</a:t>
            </a:r>
          </a:p>
          <a:p>
            <a:pPr algn="just">
              <a:defRPr/>
            </a:pPr>
            <a:r>
              <a:rPr lang="es-ES" sz="2000" b="1" dirty="0">
                <a:solidFill>
                  <a:prstClr val="black"/>
                </a:solidFill>
                <a:latin typeface="Calibri"/>
                <a:ea typeface="+mj-ea"/>
                <a:cs typeface="+mj-cs"/>
              </a:rPr>
              <a:t>-La  caracterización de los fotodetectores.</a:t>
            </a:r>
          </a:p>
          <a:p>
            <a:pPr algn="just">
              <a:defRPr/>
            </a:pPr>
            <a:r>
              <a:rPr lang="es-ES" sz="2000" b="1" dirty="0">
                <a:solidFill>
                  <a:prstClr val="black"/>
                </a:solidFill>
                <a:latin typeface="Calibri"/>
                <a:ea typeface="+mj-ea"/>
                <a:cs typeface="+mj-cs"/>
              </a:rPr>
              <a:t>-El sistema electrónico completo de la cámara obscura.</a:t>
            </a:r>
          </a:p>
          <a:p>
            <a:pPr algn="just">
              <a:defRPr/>
            </a:pPr>
            <a:r>
              <a:rPr lang="es-ES" sz="2000" b="1" dirty="0">
                <a:solidFill>
                  <a:prstClr val="black"/>
                </a:solidFill>
                <a:latin typeface="Calibri"/>
                <a:ea typeface="+mj-ea"/>
                <a:cs typeface="+mj-cs"/>
              </a:rPr>
              <a:t>-La obtención de intensidad de luz que refleja la Luna en sus diferentes fases.</a:t>
            </a:r>
          </a:p>
          <a:p>
            <a:pPr algn="just">
              <a:defRPr/>
            </a:pPr>
            <a:r>
              <a:rPr lang="es-ES" sz="2000" b="1" dirty="0">
                <a:solidFill>
                  <a:prstClr val="black"/>
                </a:solidFill>
                <a:latin typeface="Calibri"/>
                <a:ea typeface="+mj-ea"/>
                <a:cs typeface="+mj-cs"/>
              </a:rPr>
              <a:t>-Algunos fenómenos registrados  en la monta</a:t>
            </a:r>
            <a:r>
              <a:rPr lang="es-ES" sz="2000" b="1" dirty="0">
                <a:solidFill>
                  <a:prstClr val="black"/>
                </a:solidFill>
                <a:latin typeface="Calibri"/>
              </a:rPr>
              <a:t>ñ</a:t>
            </a:r>
            <a:r>
              <a:rPr lang="es-ES" sz="2000" b="1" dirty="0">
                <a:solidFill>
                  <a:prstClr val="black"/>
                </a:solidFill>
                <a:latin typeface="Calibri"/>
                <a:ea typeface="+mj-ea"/>
                <a:cs typeface="+mj-cs"/>
              </a:rPr>
              <a:t>a Pico de Orizaba.</a:t>
            </a:r>
          </a:p>
        </p:txBody>
      </p:sp>
      <p:sp>
        <p:nvSpPr>
          <p:cNvPr id="4" name="3 Marcador de número de diapositiva"/>
          <p:cNvSpPr>
            <a:spLocks noGrp="1"/>
          </p:cNvSpPr>
          <p:nvPr>
            <p:ph type="sldNum" sz="quarter" idx="12"/>
          </p:nvPr>
        </p:nvSpPr>
        <p:spPr/>
        <p:txBody>
          <a:bodyPr/>
          <a:lstStyle/>
          <a:p>
            <a:pPr>
              <a:defRPr/>
            </a:pPr>
            <a:fld id="{9A38A3A9-7E21-47BA-8A20-6B3DAC1C7CBD}" type="slidenum">
              <a:rPr lang="es-ES" smtClean="0"/>
              <a:pPr>
                <a:defRPr/>
              </a:pPr>
              <a:t>4</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38 Grupo"/>
          <p:cNvGrpSpPr>
            <a:grpSpLocks/>
          </p:cNvGrpSpPr>
          <p:nvPr/>
        </p:nvGrpSpPr>
        <p:grpSpPr bwMode="auto">
          <a:xfrm>
            <a:off x="-15875" y="0"/>
            <a:ext cx="9159875" cy="3571875"/>
            <a:chOff x="-16520" y="928670"/>
            <a:chExt cx="9160520" cy="3571900"/>
          </a:xfrm>
        </p:grpSpPr>
        <p:pic>
          <p:nvPicPr>
            <p:cNvPr id="6150" name="3 Imagen" descr="atmoafera2.bmp"/>
            <p:cNvPicPr>
              <a:picLocks noChangeAspect="1"/>
            </p:cNvPicPr>
            <p:nvPr/>
          </p:nvPicPr>
          <p:blipFill>
            <a:blip r:embed="rId3"/>
            <a:srcRect t="13544" b="34373"/>
            <a:stretch>
              <a:fillRect/>
            </a:stretch>
          </p:blipFill>
          <p:spPr bwMode="auto">
            <a:xfrm>
              <a:off x="6332" y="928670"/>
              <a:ext cx="9137668" cy="3571900"/>
            </a:xfrm>
            <a:prstGeom prst="rect">
              <a:avLst/>
            </a:prstGeom>
            <a:noFill/>
            <a:ln w="9525">
              <a:solidFill>
                <a:srgbClr val="00B0F0"/>
              </a:solidFill>
              <a:miter lim="800000"/>
              <a:headEnd/>
              <a:tailEnd/>
            </a:ln>
          </p:spPr>
        </p:pic>
        <p:grpSp>
          <p:nvGrpSpPr>
            <p:cNvPr id="6151" name="30 Grupo"/>
            <p:cNvGrpSpPr>
              <a:grpSpLocks/>
            </p:cNvGrpSpPr>
            <p:nvPr/>
          </p:nvGrpSpPr>
          <p:grpSpPr bwMode="auto">
            <a:xfrm>
              <a:off x="1857356" y="2285992"/>
              <a:ext cx="4241764" cy="1428568"/>
              <a:chOff x="1248769" y="1470653"/>
              <a:chExt cx="4241764" cy="1428568"/>
            </a:xfrm>
          </p:grpSpPr>
          <p:sp>
            <p:nvSpPr>
              <p:cNvPr id="6156" name="Text Box 27"/>
              <p:cNvSpPr txBox="1">
                <a:spLocks noChangeArrowheads="1"/>
              </p:cNvSpPr>
              <p:nvPr/>
            </p:nvSpPr>
            <p:spPr bwMode="auto">
              <a:xfrm rot="1500000">
                <a:off x="1248769" y="1470653"/>
                <a:ext cx="1879784" cy="579321"/>
              </a:xfrm>
              <a:prstGeom prst="rect">
                <a:avLst/>
              </a:prstGeom>
              <a:noFill/>
              <a:ln w="9525">
                <a:noFill/>
                <a:miter lim="800000"/>
                <a:headEnd/>
                <a:tailEnd/>
              </a:ln>
            </p:spPr>
            <p:txBody>
              <a:bodyPr>
                <a:spAutoFit/>
              </a:bodyPr>
              <a:lstStyle/>
              <a:p>
                <a:r>
                  <a:rPr lang="es-MX" altLang="ko-KR" sz="1600" b="1">
                    <a:solidFill>
                      <a:schemeClr val="bg1"/>
                    </a:solidFill>
                    <a:latin typeface="Trebuchet MS" pitchFamily="34" charset="0"/>
                    <a:ea typeface="Gulim" pitchFamily="34" charset="-127"/>
                  </a:rPr>
                  <a:t>Partícula</a:t>
                </a:r>
                <a:r>
                  <a:rPr lang="en-US" altLang="ko-KR" sz="1600" b="1">
                    <a:solidFill>
                      <a:schemeClr val="bg1"/>
                    </a:solidFill>
                    <a:latin typeface="Trebuchet MS" pitchFamily="34" charset="0"/>
                    <a:ea typeface="Gulim" pitchFamily="34" charset="-127"/>
                  </a:rPr>
                  <a:t> </a:t>
                </a:r>
                <a:r>
                  <a:rPr lang="es-MX" altLang="ko-KR" sz="1600" b="1">
                    <a:solidFill>
                      <a:schemeClr val="bg1"/>
                    </a:solidFill>
                    <a:latin typeface="Trebuchet MS" pitchFamily="34" charset="0"/>
                    <a:ea typeface="Gulim" pitchFamily="34" charset="-127"/>
                  </a:rPr>
                  <a:t>cósmica</a:t>
                </a:r>
              </a:p>
              <a:p>
                <a:r>
                  <a:rPr lang="en-US" altLang="ko-KR" sz="1600" b="1">
                    <a:solidFill>
                      <a:schemeClr val="bg1"/>
                    </a:solidFill>
                    <a:latin typeface="Trebuchet MS" pitchFamily="34" charset="0"/>
                    <a:ea typeface="Gulim" pitchFamily="34" charset="-127"/>
                  </a:rPr>
                  <a:t> de alta </a:t>
                </a:r>
                <a:r>
                  <a:rPr lang="es-MX" altLang="ko-KR" sz="1600" b="1">
                    <a:solidFill>
                      <a:schemeClr val="bg1"/>
                    </a:solidFill>
                    <a:latin typeface="Trebuchet MS" pitchFamily="34" charset="0"/>
                    <a:ea typeface="Gulim" pitchFamily="34" charset="-127"/>
                  </a:rPr>
                  <a:t>energía</a:t>
                </a:r>
              </a:p>
            </p:txBody>
          </p:sp>
          <p:sp>
            <p:nvSpPr>
              <p:cNvPr id="6157" name="Text Box 28"/>
              <p:cNvSpPr txBox="1">
                <a:spLocks noChangeArrowheads="1"/>
              </p:cNvSpPr>
              <p:nvPr/>
            </p:nvSpPr>
            <p:spPr bwMode="auto">
              <a:xfrm rot="1500000">
                <a:off x="2979105" y="1518068"/>
                <a:ext cx="1566616" cy="584775"/>
              </a:xfrm>
              <a:prstGeom prst="rect">
                <a:avLst/>
              </a:prstGeom>
              <a:noFill/>
              <a:ln w="9525">
                <a:noFill/>
                <a:miter lim="800000"/>
                <a:headEnd/>
                <a:tailEnd/>
              </a:ln>
            </p:spPr>
            <p:txBody>
              <a:bodyPr>
                <a:spAutoFit/>
              </a:bodyPr>
              <a:lstStyle/>
              <a:p>
                <a:r>
                  <a:rPr lang="es-MX" altLang="ko-KR" sz="1600" b="1">
                    <a:solidFill>
                      <a:srgbClr val="FF33CC"/>
                    </a:solidFill>
                    <a:latin typeface="Trebuchet MS" pitchFamily="34" charset="0"/>
                    <a:ea typeface="Gulim" pitchFamily="34" charset="-127"/>
                  </a:rPr>
                  <a:t>Fotones</a:t>
                </a:r>
                <a:r>
                  <a:rPr lang="en-US" altLang="ko-KR" sz="1600" b="1">
                    <a:solidFill>
                      <a:srgbClr val="FF33CC"/>
                    </a:solidFill>
                    <a:latin typeface="Trebuchet MS" pitchFamily="34" charset="0"/>
                    <a:ea typeface="Gulim" pitchFamily="34" charset="-127"/>
                  </a:rPr>
                  <a:t> de </a:t>
                </a:r>
                <a:r>
                  <a:rPr lang="es-MX" altLang="ko-KR" sz="1600" b="1">
                    <a:solidFill>
                      <a:srgbClr val="FF33CC"/>
                    </a:solidFill>
                    <a:latin typeface="Trebuchet MS" pitchFamily="34" charset="0"/>
                    <a:ea typeface="Gulim" pitchFamily="34" charset="-127"/>
                  </a:rPr>
                  <a:t>Fluorescencia</a:t>
                </a:r>
                <a:endParaRPr lang="es-MX" altLang="ko-KR" sz="1600" b="1" baseline="30000">
                  <a:solidFill>
                    <a:srgbClr val="FF33CC"/>
                  </a:solidFill>
                  <a:latin typeface="Trebuchet MS" pitchFamily="34" charset="0"/>
                  <a:ea typeface="Gulim" pitchFamily="34" charset="-127"/>
                </a:endParaRPr>
              </a:p>
            </p:txBody>
          </p:sp>
          <p:sp>
            <p:nvSpPr>
              <p:cNvPr id="6158" name="Text Box 29"/>
              <p:cNvSpPr txBox="1">
                <a:spLocks noChangeArrowheads="1"/>
              </p:cNvSpPr>
              <p:nvPr/>
            </p:nvSpPr>
            <p:spPr bwMode="auto">
              <a:xfrm rot="1500000">
                <a:off x="4281753" y="2013957"/>
                <a:ext cx="1208780" cy="584775"/>
              </a:xfrm>
              <a:prstGeom prst="rect">
                <a:avLst/>
              </a:prstGeom>
              <a:noFill/>
              <a:ln w="9525">
                <a:noFill/>
                <a:miter lim="800000"/>
                <a:headEnd/>
                <a:tailEnd/>
              </a:ln>
            </p:spPr>
            <p:txBody>
              <a:bodyPr>
                <a:spAutoFit/>
              </a:bodyPr>
              <a:lstStyle/>
              <a:p>
                <a:r>
                  <a:rPr lang="es-MX" altLang="ko-KR" sz="1600" b="1">
                    <a:solidFill>
                      <a:srgbClr val="00B0F0"/>
                    </a:solidFill>
                    <a:latin typeface="Trebuchet MS" pitchFamily="34" charset="0"/>
                  </a:rPr>
                  <a:t>Fotones</a:t>
                </a:r>
                <a:r>
                  <a:rPr lang="en-US" altLang="ko-KR" sz="1600" b="1">
                    <a:solidFill>
                      <a:srgbClr val="00B0F0"/>
                    </a:solidFill>
                    <a:latin typeface="Trebuchet MS" pitchFamily="34" charset="0"/>
                  </a:rPr>
                  <a:t> </a:t>
                </a:r>
              </a:p>
              <a:p>
                <a:pPr algn="ctr"/>
                <a:r>
                  <a:rPr lang="en-US" altLang="ko-KR" sz="1600" b="1">
                    <a:solidFill>
                      <a:srgbClr val="00B0F0"/>
                    </a:solidFill>
                    <a:latin typeface="Trebuchet MS" pitchFamily="34" charset="0"/>
                  </a:rPr>
                  <a:t>Cherenkov</a:t>
                </a:r>
                <a:endParaRPr lang="en-US" altLang="ko-KR" sz="1600" b="1" baseline="30000">
                  <a:solidFill>
                    <a:srgbClr val="00B0F0"/>
                  </a:solidFill>
                  <a:latin typeface="Trebuchet MS" pitchFamily="34" charset="0"/>
                </a:endParaRPr>
              </a:p>
            </p:txBody>
          </p:sp>
          <p:grpSp>
            <p:nvGrpSpPr>
              <p:cNvPr id="6159" name="28 Grupo"/>
              <p:cNvGrpSpPr>
                <a:grpSpLocks/>
              </p:cNvGrpSpPr>
              <p:nvPr/>
            </p:nvGrpSpPr>
            <p:grpSpPr bwMode="auto">
              <a:xfrm>
                <a:off x="2214546" y="1785926"/>
                <a:ext cx="2423886" cy="1113295"/>
                <a:chOff x="3091543" y="2815771"/>
                <a:chExt cx="2423886" cy="1113295"/>
              </a:xfrm>
            </p:grpSpPr>
            <p:sp>
              <p:nvSpPr>
                <p:cNvPr id="6" name="Line 10"/>
                <p:cNvSpPr>
                  <a:spLocks noChangeShapeType="1"/>
                </p:cNvSpPr>
                <p:nvPr/>
              </p:nvSpPr>
              <p:spPr bwMode="auto">
                <a:xfrm>
                  <a:off x="3076252" y="2816413"/>
                  <a:ext cx="2438572" cy="1073158"/>
                </a:xfrm>
                <a:prstGeom prst="line">
                  <a:avLst/>
                </a:prstGeom>
                <a:noFill/>
                <a:ln w="38100" cap="rnd">
                  <a:solidFill>
                    <a:schemeClr val="bg1"/>
                  </a:solidFill>
                  <a:round/>
                  <a:headEnd/>
                  <a:tailEnd type="oval" w="lg" len="lg"/>
                </a:ln>
                <a:effectLst/>
              </p:spPr>
              <p:txBody>
                <a:bodyPr/>
                <a:lstStyle/>
                <a:p>
                  <a:pPr>
                    <a:defRPr/>
                  </a:pPr>
                  <a:endParaRPr lang="ko-KR" altLang="en-US">
                    <a:latin typeface="+mj-lt"/>
                  </a:endParaRPr>
                </a:p>
              </p:txBody>
            </p:sp>
            <p:sp>
              <p:nvSpPr>
                <p:cNvPr id="7" name="Line 12"/>
                <p:cNvSpPr>
                  <a:spLocks noChangeShapeType="1"/>
                </p:cNvSpPr>
                <p:nvPr/>
              </p:nvSpPr>
              <p:spPr bwMode="auto">
                <a:xfrm flipH="1" flipV="1">
                  <a:off x="4238384" y="3043428"/>
                  <a:ext cx="57154" cy="314327"/>
                </a:xfrm>
                <a:prstGeom prst="line">
                  <a:avLst/>
                </a:prstGeom>
                <a:noFill/>
                <a:ln w="9525">
                  <a:solidFill>
                    <a:srgbClr val="FF33CC"/>
                  </a:solidFill>
                  <a:round/>
                  <a:headEnd/>
                  <a:tailEnd type="triangle" w="med" len="med"/>
                </a:ln>
                <a:effectLst/>
              </p:spPr>
              <p:txBody>
                <a:bodyPr/>
                <a:lstStyle/>
                <a:p>
                  <a:pPr>
                    <a:defRPr/>
                  </a:pPr>
                  <a:endParaRPr lang="ko-KR" altLang="en-US">
                    <a:solidFill>
                      <a:srgbClr val="FF33CC"/>
                    </a:solidFill>
                    <a:latin typeface="+mj-lt"/>
                  </a:endParaRPr>
                </a:p>
              </p:txBody>
            </p:sp>
            <p:sp>
              <p:nvSpPr>
                <p:cNvPr id="8" name="Line 14"/>
                <p:cNvSpPr>
                  <a:spLocks noChangeShapeType="1"/>
                </p:cNvSpPr>
                <p:nvPr/>
              </p:nvSpPr>
              <p:spPr bwMode="auto">
                <a:xfrm flipV="1">
                  <a:off x="4225683" y="3052953"/>
                  <a:ext cx="169874" cy="265114"/>
                </a:xfrm>
                <a:prstGeom prst="line">
                  <a:avLst/>
                </a:prstGeom>
                <a:noFill/>
                <a:ln w="9525">
                  <a:solidFill>
                    <a:srgbClr val="FF33CC"/>
                  </a:solidFill>
                  <a:round/>
                  <a:headEnd/>
                  <a:tailEnd type="triangle" w="med" len="med"/>
                </a:ln>
                <a:effectLst/>
              </p:spPr>
              <p:txBody>
                <a:bodyPr/>
                <a:lstStyle/>
                <a:p>
                  <a:pPr>
                    <a:defRPr/>
                  </a:pPr>
                  <a:endParaRPr lang="ko-KR" altLang="en-US">
                    <a:solidFill>
                      <a:srgbClr val="FF33CC"/>
                    </a:solidFill>
                    <a:latin typeface="+mj-lt"/>
                  </a:endParaRPr>
                </a:p>
              </p:txBody>
            </p:sp>
            <p:sp>
              <p:nvSpPr>
                <p:cNvPr id="9" name="Line 15"/>
                <p:cNvSpPr>
                  <a:spLocks noChangeShapeType="1"/>
                </p:cNvSpPr>
                <p:nvPr/>
              </p:nvSpPr>
              <p:spPr bwMode="auto">
                <a:xfrm flipV="1">
                  <a:off x="4563844" y="3360930"/>
                  <a:ext cx="46041" cy="96838"/>
                </a:xfrm>
                <a:prstGeom prst="line">
                  <a:avLst/>
                </a:prstGeom>
                <a:noFill/>
                <a:ln w="9525">
                  <a:solidFill>
                    <a:srgbClr val="FF33CC"/>
                  </a:solidFill>
                  <a:round/>
                  <a:headEnd/>
                  <a:tailEnd type="triangle" w="med" len="med"/>
                </a:ln>
                <a:effectLst/>
              </p:spPr>
              <p:txBody>
                <a:bodyPr/>
                <a:lstStyle/>
                <a:p>
                  <a:pPr>
                    <a:defRPr/>
                  </a:pPr>
                  <a:endParaRPr lang="ko-KR" altLang="en-US">
                    <a:solidFill>
                      <a:srgbClr val="FF33CC"/>
                    </a:solidFill>
                    <a:latin typeface="+mj-lt"/>
                  </a:endParaRPr>
                </a:p>
              </p:txBody>
            </p:sp>
            <p:sp>
              <p:nvSpPr>
                <p:cNvPr id="10" name="Line 16"/>
                <p:cNvSpPr>
                  <a:spLocks noChangeShapeType="1"/>
                </p:cNvSpPr>
                <p:nvPr/>
              </p:nvSpPr>
              <p:spPr bwMode="auto">
                <a:xfrm flipV="1">
                  <a:off x="5035365" y="3605407"/>
                  <a:ext cx="266719" cy="52387"/>
                </a:xfrm>
                <a:prstGeom prst="line">
                  <a:avLst/>
                </a:prstGeom>
                <a:noFill/>
                <a:ln w="9525">
                  <a:solidFill>
                    <a:srgbClr val="00B0F0"/>
                  </a:solidFill>
                  <a:round/>
                  <a:headEnd/>
                  <a:tailEnd type="triangle" w="med" len="med"/>
                </a:ln>
                <a:effectLst/>
              </p:spPr>
              <p:txBody>
                <a:bodyPr/>
                <a:lstStyle/>
                <a:p>
                  <a:pPr>
                    <a:defRPr/>
                  </a:pPr>
                  <a:endParaRPr lang="ko-KR" altLang="en-US">
                    <a:latin typeface="+mj-lt"/>
                  </a:endParaRPr>
                </a:p>
              </p:txBody>
            </p:sp>
            <p:sp>
              <p:nvSpPr>
                <p:cNvPr id="12" name="Line 18"/>
                <p:cNvSpPr>
                  <a:spLocks noChangeShapeType="1"/>
                </p:cNvSpPr>
                <p:nvPr/>
              </p:nvSpPr>
              <p:spPr bwMode="auto">
                <a:xfrm>
                  <a:off x="5006788" y="3689544"/>
                  <a:ext cx="147647" cy="220665"/>
                </a:xfrm>
                <a:prstGeom prst="line">
                  <a:avLst/>
                </a:prstGeom>
                <a:noFill/>
                <a:ln w="9525">
                  <a:solidFill>
                    <a:srgbClr val="00B0F0"/>
                  </a:solidFill>
                  <a:round/>
                  <a:headEnd/>
                  <a:tailEnd type="triangle" w="med" len="med"/>
                </a:ln>
                <a:effectLst/>
              </p:spPr>
              <p:txBody>
                <a:bodyPr/>
                <a:lstStyle/>
                <a:p>
                  <a:pPr>
                    <a:defRPr/>
                  </a:pPr>
                  <a:endParaRPr lang="ko-KR" altLang="en-US">
                    <a:latin typeface="+mj-lt"/>
                  </a:endParaRPr>
                </a:p>
              </p:txBody>
            </p:sp>
            <p:sp>
              <p:nvSpPr>
                <p:cNvPr id="16" name="Line 30"/>
                <p:cNvSpPr>
                  <a:spLocks noChangeShapeType="1"/>
                </p:cNvSpPr>
                <p:nvPr/>
              </p:nvSpPr>
              <p:spPr bwMode="auto">
                <a:xfrm flipV="1">
                  <a:off x="4638462" y="3432367"/>
                  <a:ext cx="109545" cy="68263"/>
                </a:xfrm>
                <a:prstGeom prst="line">
                  <a:avLst/>
                </a:prstGeom>
                <a:noFill/>
                <a:ln w="9525">
                  <a:solidFill>
                    <a:srgbClr val="FF33CC"/>
                  </a:solidFill>
                  <a:round/>
                  <a:headEnd/>
                  <a:tailEnd type="triangle" w="med" len="med"/>
                </a:ln>
                <a:effectLst/>
              </p:spPr>
              <p:txBody>
                <a:bodyPr/>
                <a:lstStyle/>
                <a:p>
                  <a:pPr>
                    <a:defRPr/>
                  </a:pPr>
                  <a:endParaRPr lang="ko-KR" altLang="en-US">
                    <a:solidFill>
                      <a:srgbClr val="FF33CC"/>
                    </a:solidFill>
                    <a:latin typeface="+mj-lt"/>
                  </a:endParaRPr>
                </a:p>
              </p:txBody>
            </p:sp>
            <p:sp>
              <p:nvSpPr>
                <p:cNvPr id="17" name="Line 31"/>
                <p:cNvSpPr>
                  <a:spLocks noChangeShapeType="1"/>
                </p:cNvSpPr>
                <p:nvPr/>
              </p:nvSpPr>
              <p:spPr bwMode="auto">
                <a:xfrm flipH="1" flipV="1">
                  <a:off x="3857357" y="3075178"/>
                  <a:ext cx="46040" cy="101601"/>
                </a:xfrm>
                <a:prstGeom prst="line">
                  <a:avLst/>
                </a:prstGeom>
                <a:noFill/>
                <a:ln w="9525">
                  <a:solidFill>
                    <a:srgbClr val="FF33CC"/>
                  </a:solidFill>
                  <a:round/>
                  <a:headEnd/>
                  <a:tailEnd type="triangle" w="med" len="med"/>
                </a:ln>
                <a:effectLst/>
              </p:spPr>
              <p:txBody>
                <a:bodyPr/>
                <a:lstStyle/>
                <a:p>
                  <a:pPr>
                    <a:defRPr/>
                  </a:pPr>
                  <a:endParaRPr lang="ko-KR" altLang="en-US" dirty="0">
                    <a:solidFill>
                      <a:srgbClr val="FF33CC"/>
                    </a:solidFill>
                    <a:latin typeface="+mj-lt"/>
                  </a:endParaRPr>
                </a:p>
              </p:txBody>
            </p:sp>
            <p:sp>
              <p:nvSpPr>
                <p:cNvPr id="18" name="Line 32"/>
                <p:cNvSpPr>
                  <a:spLocks noChangeShapeType="1"/>
                </p:cNvSpPr>
                <p:nvPr/>
              </p:nvSpPr>
              <p:spPr bwMode="auto">
                <a:xfrm flipV="1">
                  <a:off x="4130426" y="3052953"/>
                  <a:ext cx="57154" cy="228602"/>
                </a:xfrm>
                <a:prstGeom prst="line">
                  <a:avLst/>
                </a:prstGeom>
                <a:noFill/>
                <a:ln w="9525">
                  <a:solidFill>
                    <a:srgbClr val="FF33CC"/>
                  </a:solidFill>
                  <a:round/>
                  <a:headEnd/>
                  <a:tailEnd type="triangle" w="med" len="med"/>
                </a:ln>
                <a:effectLst/>
              </p:spPr>
              <p:txBody>
                <a:bodyPr/>
                <a:lstStyle/>
                <a:p>
                  <a:pPr>
                    <a:defRPr/>
                  </a:pPr>
                  <a:endParaRPr lang="ko-KR" altLang="en-US">
                    <a:solidFill>
                      <a:srgbClr val="FF33CC"/>
                    </a:solidFill>
                    <a:latin typeface="+mj-lt"/>
                  </a:endParaRPr>
                </a:p>
              </p:txBody>
            </p:sp>
            <p:sp>
              <p:nvSpPr>
                <p:cNvPr id="19" name="Line 33"/>
                <p:cNvSpPr>
                  <a:spLocks noChangeShapeType="1"/>
                </p:cNvSpPr>
                <p:nvPr/>
              </p:nvSpPr>
              <p:spPr bwMode="auto">
                <a:xfrm flipV="1">
                  <a:off x="3985953" y="3076765"/>
                  <a:ext cx="44453" cy="131764"/>
                </a:xfrm>
                <a:prstGeom prst="line">
                  <a:avLst/>
                </a:prstGeom>
                <a:noFill/>
                <a:ln w="9525">
                  <a:solidFill>
                    <a:srgbClr val="FF33CC"/>
                  </a:solidFill>
                  <a:round/>
                  <a:headEnd/>
                  <a:tailEnd type="triangle" w="med" len="med"/>
                </a:ln>
                <a:effectLst/>
              </p:spPr>
              <p:txBody>
                <a:bodyPr/>
                <a:lstStyle/>
                <a:p>
                  <a:pPr>
                    <a:defRPr/>
                  </a:pPr>
                  <a:endParaRPr lang="ko-KR" altLang="en-US">
                    <a:solidFill>
                      <a:srgbClr val="FF33CC"/>
                    </a:solidFill>
                    <a:latin typeface="+mj-lt"/>
                  </a:endParaRPr>
                </a:p>
              </p:txBody>
            </p:sp>
            <p:sp>
              <p:nvSpPr>
                <p:cNvPr id="20" name="Line 34"/>
                <p:cNvSpPr>
                  <a:spLocks noChangeShapeType="1"/>
                </p:cNvSpPr>
                <p:nvPr/>
              </p:nvSpPr>
              <p:spPr bwMode="auto">
                <a:xfrm flipV="1">
                  <a:off x="4378094" y="3119628"/>
                  <a:ext cx="55566" cy="255589"/>
                </a:xfrm>
                <a:prstGeom prst="line">
                  <a:avLst/>
                </a:prstGeom>
                <a:noFill/>
                <a:ln w="9525">
                  <a:solidFill>
                    <a:srgbClr val="FF33CC"/>
                  </a:solidFill>
                  <a:round/>
                  <a:headEnd/>
                  <a:tailEnd type="triangle" w="med" len="med"/>
                </a:ln>
                <a:effectLst/>
              </p:spPr>
              <p:txBody>
                <a:bodyPr/>
                <a:lstStyle/>
                <a:p>
                  <a:pPr>
                    <a:defRPr/>
                  </a:pPr>
                  <a:endParaRPr lang="ko-KR" altLang="en-US">
                    <a:solidFill>
                      <a:srgbClr val="FF33CC"/>
                    </a:solidFill>
                    <a:latin typeface="+mj-lt"/>
                  </a:endParaRPr>
                </a:p>
              </p:txBody>
            </p:sp>
            <p:sp>
              <p:nvSpPr>
                <p:cNvPr id="21" name="Line 35"/>
                <p:cNvSpPr>
                  <a:spLocks noChangeShapeType="1"/>
                </p:cNvSpPr>
                <p:nvPr/>
              </p:nvSpPr>
              <p:spPr bwMode="auto">
                <a:xfrm flipV="1">
                  <a:off x="4417784" y="3214879"/>
                  <a:ext cx="82556" cy="188913"/>
                </a:xfrm>
                <a:prstGeom prst="line">
                  <a:avLst/>
                </a:prstGeom>
                <a:noFill/>
                <a:ln w="9525">
                  <a:solidFill>
                    <a:srgbClr val="FF33CC"/>
                  </a:solidFill>
                  <a:round/>
                  <a:headEnd/>
                  <a:tailEnd type="triangle" w="med" len="med"/>
                </a:ln>
                <a:effectLst/>
              </p:spPr>
              <p:txBody>
                <a:bodyPr/>
                <a:lstStyle/>
                <a:p>
                  <a:pPr>
                    <a:defRPr/>
                  </a:pPr>
                  <a:endParaRPr lang="ko-KR" altLang="en-US">
                    <a:solidFill>
                      <a:srgbClr val="FF33CC"/>
                    </a:solidFill>
                    <a:latin typeface="+mj-lt"/>
                  </a:endParaRPr>
                </a:p>
              </p:txBody>
            </p:sp>
            <p:sp>
              <p:nvSpPr>
                <p:cNvPr id="22" name="Line 40"/>
                <p:cNvSpPr>
                  <a:spLocks noChangeShapeType="1"/>
                </p:cNvSpPr>
                <p:nvPr/>
              </p:nvSpPr>
              <p:spPr bwMode="auto">
                <a:xfrm flipH="1">
                  <a:off x="4109787" y="3341880"/>
                  <a:ext cx="71443" cy="249239"/>
                </a:xfrm>
                <a:prstGeom prst="line">
                  <a:avLst/>
                </a:prstGeom>
                <a:noFill/>
                <a:ln w="9525">
                  <a:solidFill>
                    <a:srgbClr val="FF33CC"/>
                  </a:solidFill>
                  <a:round/>
                  <a:headEnd/>
                  <a:tailEnd type="triangle" w="med" len="med"/>
                </a:ln>
                <a:effectLst/>
              </p:spPr>
              <p:txBody>
                <a:bodyPr/>
                <a:lstStyle/>
                <a:p>
                  <a:pPr>
                    <a:defRPr/>
                  </a:pPr>
                  <a:endParaRPr lang="ko-KR" altLang="en-US">
                    <a:solidFill>
                      <a:srgbClr val="FF33CC"/>
                    </a:solidFill>
                    <a:latin typeface="+mj-lt"/>
                  </a:endParaRPr>
                </a:p>
              </p:txBody>
            </p:sp>
            <p:sp>
              <p:nvSpPr>
                <p:cNvPr id="23" name="Line 41"/>
                <p:cNvSpPr>
                  <a:spLocks noChangeShapeType="1"/>
                </p:cNvSpPr>
                <p:nvPr/>
              </p:nvSpPr>
              <p:spPr bwMode="auto">
                <a:xfrm flipH="1">
                  <a:off x="4200281" y="3389505"/>
                  <a:ext cx="92081" cy="182563"/>
                </a:xfrm>
                <a:prstGeom prst="line">
                  <a:avLst/>
                </a:prstGeom>
                <a:noFill/>
                <a:ln w="9525">
                  <a:solidFill>
                    <a:srgbClr val="FF33CC"/>
                  </a:solidFill>
                  <a:round/>
                  <a:headEnd/>
                  <a:tailEnd type="triangle" w="med" len="med"/>
                </a:ln>
                <a:effectLst/>
              </p:spPr>
              <p:txBody>
                <a:bodyPr/>
                <a:lstStyle/>
                <a:p>
                  <a:pPr>
                    <a:defRPr/>
                  </a:pPr>
                  <a:endParaRPr lang="ko-KR" altLang="en-US">
                    <a:solidFill>
                      <a:srgbClr val="FF33CC"/>
                    </a:solidFill>
                    <a:latin typeface="+mj-lt"/>
                  </a:endParaRPr>
                </a:p>
              </p:txBody>
            </p:sp>
            <p:sp>
              <p:nvSpPr>
                <p:cNvPr id="24" name="Line 42"/>
                <p:cNvSpPr>
                  <a:spLocks noChangeShapeType="1"/>
                </p:cNvSpPr>
                <p:nvPr/>
              </p:nvSpPr>
              <p:spPr bwMode="auto">
                <a:xfrm>
                  <a:off x="4567019" y="3500631"/>
                  <a:ext cx="46041" cy="109538"/>
                </a:xfrm>
                <a:prstGeom prst="line">
                  <a:avLst/>
                </a:prstGeom>
                <a:noFill/>
                <a:ln w="9525">
                  <a:solidFill>
                    <a:srgbClr val="FF33CC"/>
                  </a:solidFill>
                  <a:round/>
                  <a:headEnd/>
                  <a:tailEnd type="triangle" w="med" len="med"/>
                </a:ln>
                <a:effectLst/>
              </p:spPr>
              <p:txBody>
                <a:bodyPr/>
                <a:lstStyle/>
                <a:p>
                  <a:pPr>
                    <a:defRPr/>
                  </a:pPr>
                  <a:endParaRPr lang="ko-KR" altLang="en-US">
                    <a:solidFill>
                      <a:srgbClr val="FF33CC"/>
                    </a:solidFill>
                    <a:latin typeface="+mj-lt"/>
                  </a:endParaRPr>
                </a:p>
              </p:txBody>
            </p:sp>
            <p:sp>
              <p:nvSpPr>
                <p:cNvPr id="25" name="Line 43"/>
                <p:cNvSpPr>
                  <a:spLocks noChangeShapeType="1"/>
                </p:cNvSpPr>
                <p:nvPr/>
              </p:nvSpPr>
              <p:spPr bwMode="auto">
                <a:xfrm flipH="1">
                  <a:off x="3868470" y="3214879"/>
                  <a:ext cx="46041" cy="114301"/>
                </a:xfrm>
                <a:prstGeom prst="line">
                  <a:avLst/>
                </a:prstGeom>
                <a:noFill/>
                <a:ln w="9525">
                  <a:solidFill>
                    <a:srgbClr val="FF33CC"/>
                  </a:solidFill>
                  <a:round/>
                  <a:headEnd/>
                  <a:tailEnd type="triangle" w="med" len="med"/>
                </a:ln>
                <a:effectLst/>
              </p:spPr>
              <p:txBody>
                <a:bodyPr/>
                <a:lstStyle/>
                <a:p>
                  <a:pPr>
                    <a:defRPr/>
                  </a:pPr>
                  <a:endParaRPr lang="ko-KR" altLang="en-US">
                    <a:solidFill>
                      <a:srgbClr val="FF33CC"/>
                    </a:solidFill>
                    <a:latin typeface="+mj-lt"/>
                  </a:endParaRPr>
                </a:p>
              </p:txBody>
            </p:sp>
            <p:sp>
              <p:nvSpPr>
                <p:cNvPr id="26" name="Line 44"/>
                <p:cNvSpPr>
                  <a:spLocks noChangeShapeType="1"/>
                </p:cNvSpPr>
                <p:nvPr/>
              </p:nvSpPr>
              <p:spPr bwMode="auto">
                <a:xfrm>
                  <a:off x="4386031" y="3429192"/>
                  <a:ext cx="46041" cy="214315"/>
                </a:xfrm>
                <a:prstGeom prst="line">
                  <a:avLst/>
                </a:prstGeom>
                <a:noFill/>
                <a:ln w="9525">
                  <a:solidFill>
                    <a:srgbClr val="FF33CC"/>
                  </a:solidFill>
                  <a:round/>
                  <a:headEnd/>
                  <a:tailEnd type="triangle" w="med" len="med"/>
                </a:ln>
                <a:effectLst/>
              </p:spPr>
              <p:txBody>
                <a:bodyPr/>
                <a:lstStyle/>
                <a:p>
                  <a:pPr>
                    <a:defRPr/>
                  </a:pPr>
                  <a:endParaRPr lang="ko-KR" altLang="en-US">
                    <a:solidFill>
                      <a:srgbClr val="FF33CC"/>
                    </a:solidFill>
                    <a:latin typeface="+mj-lt"/>
                  </a:endParaRPr>
                </a:p>
              </p:txBody>
            </p:sp>
            <p:sp>
              <p:nvSpPr>
                <p:cNvPr id="27" name="Line 40"/>
                <p:cNvSpPr>
                  <a:spLocks noChangeShapeType="1"/>
                </p:cNvSpPr>
                <p:nvPr/>
              </p:nvSpPr>
              <p:spPr bwMode="auto">
                <a:xfrm flipH="1">
                  <a:off x="3968490" y="3324417"/>
                  <a:ext cx="174637" cy="109539"/>
                </a:xfrm>
                <a:prstGeom prst="line">
                  <a:avLst/>
                </a:prstGeom>
                <a:noFill/>
                <a:ln w="9525">
                  <a:solidFill>
                    <a:srgbClr val="FF33CC"/>
                  </a:solidFill>
                  <a:round/>
                  <a:headEnd/>
                  <a:tailEnd type="triangle" w="med" len="med"/>
                </a:ln>
                <a:effectLst/>
              </p:spPr>
              <p:txBody>
                <a:bodyPr/>
                <a:lstStyle/>
                <a:p>
                  <a:pPr>
                    <a:defRPr/>
                  </a:pPr>
                  <a:endParaRPr lang="ko-KR" altLang="en-US">
                    <a:solidFill>
                      <a:srgbClr val="FF33CC"/>
                    </a:solidFill>
                    <a:latin typeface="+mj-lt"/>
                  </a:endParaRPr>
                </a:p>
              </p:txBody>
            </p:sp>
            <p:sp>
              <p:nvSpPr>
                <p:cNvPr id="28" name="27 Elipse"/>
                <p:cNvSpPr/>
                <p:nvPr/>
              </p:nvSpPr>
              <p:spPr>
                <a:xfrm>
                  <a:off x="5071880" y="3572068"/>
                  <a:ext cx="285770" cy="357191"/>
                </a:xfrm>
                <a:prstGeom prst="ellipse">
                  <a:avLst/>
                </a:prstGeom>
                <a:noFill/>
                <a:ln w="63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grpSp>
        <p:sp>
          <p:nvSpPr>
            <p:cNvPr id="6152" name="Text Box 29"/>
            <p:cNvSpPr txBox="1">
              <a:spLocks noChangeArrowheads="1"/>
            </p:cNvSpPr>
            <p:nvPr/>
          </p:nvSpPr>
          <p:spPr bwMode="auto">
            <a:xfrm>
              <a:off x="5000628" y="1428736"/>
              <a:ext cx="1500198" cy="307777"/>
            </a:xfrm>
            <a:prstGeom prst="rect">
              <a:avLst/>
            </a:prstGeom>
            <a:noFill/>
            <a:ln w="9525">
              <a:noFill/>
              <a:miter lim="800000"/>
              <a:headEnd/>
              <a:tailEnd/>
            </a:ln>
          </p:spPr>
          <p:txBody>
            <a:bodyPr>
              <a:spAutoFit/>
            </a:bodyPr>
            <a:lstStyle/>
            <a:p>
              <a:r>
                <a:rPr lang="es-MX" altLang="ko-KR" sz="1400" b="1">
                  <a:solidFill>
                    <a:srgbClr val="CCFFFF"/>
                  </a:solidFill>
                  <a:latin typeface="Trebuchet MS" pitchFamily="34" charset="0"/>
                  <a:ea typeface="Gulim" pitchFamily="34" charset="-127"/>
                </a:rPr>
                <a:t>Elfos</a:t>
              </a:r>
              <a:r>
                <a:rPr lang="en-US" altLang="ko-KR" sz="1400" b="1">
                  <a:solidFill>
                    <a:srgbClr val="CCFFFF"/>
                  </a:solidFill>
                  <a:latin typeface="Trebuchet MS" pitchFamily="34" charset="0"/>
                  <a:ea typeface="Gulim" pitchFamily="34" charset="-127"/>
                </a:rPr>
                <a:t>  ( </a:t>
              </a:r>
              <a:r>
                <a:rPr lang="en-US" altLang="ko-KR" sz="1400" b="1">
                  <a:solidFill>
                    <a:srgbClr val="CCFFFF"/>
                  </a:solidFill>
                  <a:latin typeface="Trebuchet MS" pitchFamily="34" charset="0"/>
                  <a:ea typeface="Gulim" pitchFamily="34" charset="-127"/>
                  <a:sym typeface="Symbol" pitchFamily="18" charset="2"/>
                </a:rPr>
                <a:t>1 ms)  </a:t>
              </a:r>
              <a:endParaRPr lang="en-US" altLang="ko-KR" sz="1400" b="1" baseline="30000">
                <a:solidFill>
                  <a:srgbClr val="CCFFFF"/>
                </a:solidFill>
                <a:latin typeface="Trebuchet MS" pitchFamily="34" charset="0"/>
                <a:ea typeface="Gulim" pitchFamily="34" charset="-127"/>
              </a:endParaRPr>
            </a:p>
          </p:txBody>
        </p:sp>
        <p:sp>
          <p:nvSpPr>
            <p:cNvPr id="6153" name="Text Box 29"/>
            <p:cNvSpPr txBox="1">
              <a:spLocks noChangeArrowheads="1"/>
            </p:cNvSpPr>
            <p:nvPr/>
          </p:nvSpPr>
          <p:spPr bwMode="auto">
            <a:xfrm>
              <a:off x="7072330" y="2214554"/>
              <a:ext cx="1714512" cy="307777"/>
            </a:xfrm>
            <a:prstGeom prst="rect">
              <a:avLst/>
            </a:prstGeom>
            <a:noFill/>
            <a:ln w="9525">
              <a:noFill/>
              <a:miter lim="800000"/>
              <a:headEnd/>
              <a:tailEnd/>
            </a:ln>
          </p:spPr>
          <p:txBody>
            <a:bodyPr>
              <a:spAutoFit/>
            </a:bodyPr>
            <a:lstStyle/>
            <a:p>
              <a:r>
                <a:rPr lang="en-US" altLang="ko-KR" sz="1400" b="1">
                  <a:solidFill>
                    <a:srgbClr val="CCFFFF"/>
                  </a:solidFill>
                  <a:latin typeface="Trebuchet MS" pitchFamily="34" charset="0"/>
                  <a:ea typeface="Gulim" pitchFamily="34" charset="-127"/>
                </a:rPr>
                <a:t>Sprites   ( </a:t>
              </a:r>
              <a:r>
                <a:rPr lang="en-US" altLang="ko-KR" sz="1400" b="1">
                  <a:solidFill>
                    <a:srgbClr val="CCFFFF"/>
                  </a:solidFill>
                  <a:latin typeface="Trebuchet MS" pitchFamily="34" charset="0"/>
                  <a:ea typeface="Gulim" pitchFamily="34" charset="-127"/>
                  <a:sym typeface="Symbol" pitchFamily="18" charset="2"/>
                </a:rPr>
                <a:t>10 ms)  </a:t>
              </a:r>
              <a:endParaRPr lang="en-US" altLang="ko-KR" sz="1400" b="1" baseline="30000">
                <a:solidFill>
                  <a:srgbClr val="CCFFFF"/>
                </a:solidFill>
                <a:latin typeface="Trebuchet MS" pitchFamily="34" charset="0"/>
                <a:ea typeface="Gulim" pitchFamily="34" charset="-127"/>
              </a:endParaRPr>
            </a:p>
          </p:txBody>
        </p:sp>
        <p:sp>
          <p:nvSpPr>
            <p:cNvPr id="6154" name="Text Box 29"/>
            <p:cNvSpPr txBox="1">
              <a:spLocks noChangeArrowheads="1"/>
            </p:cNvSpPr>
            <p:nvPr/>
          </p:nvSpPr>
          <p:spPr bwMode="auto">
            <a:xfrm>
              <a:off x="6215074" y="3214686"/>
              <a:ext cx="2643206" cy="307777"/>
            </a:xfrm>
            <a:prstGeom prst="rect">
              <a:avLst/>
            </a:prstGeom>
            <a:noFill/>
            <a:ln w="9525">
              <a:noFill/>
              <a:miter lim="800000"/>
              <a:headEnd/>
              <a:tailEnd/>
            </a:ln>
          </p:spPr>
          <p:txBody>
            <a:bodyPr>
              <a:spAutoFit/>
            </a:bodyPr>
            <a:lstStyle/>
            <a:p>
              <a:r>
                <a:rPr lang="es-MX" altLang="ko-KR" sz="1400" b="1">
                  <a:solidFill>
                    <a:srgbClr val="CCFFFF"/>
                  </a:solidFill>
                  <a:latin typeface="Trebuchet MS" pitchFamily="34" charset="0"/>
                  <a:ea typeface="Gulim" pitchFamily="34" charset="-127"/>
                </a:rPr>
                <a:t>Destellos</a:t>
              </a:r>
              <a:r>
                <a:rPr lang="en-US" altLang="ko-KR" sz="1400" b="1">
                  <a:solidFill>
                    <a:srgbClr val="CCFFFF"/>
                  </a:solidFill>
                  <a:latin typeface="Trebuchet MS" pitchFamily="34" charset="0"/>
                  <a:ea typeface="Gulim" pitchFamily="34" charset="-127"/>
                </a:rPr>
                <a:t> </a:t>
              </a:r>
              <a:r>
                <a:rPr lang="es-MX" altLang="ko-KR" sz="1400" b="1">
                  <a:solidFill>
                    <a:srgbClr val="CCFFFF"/>
                  </a:solidFill>
                  <a:latin typeface="Trebuchet MS" pitchFamily="34" charset="0"/>
                  <a:ea typeface="Gulim" pitchFamily="34" charset="-127"/>
                </a:rPr>
                <a:t>azules</a:t>
              </a:r>
              <a:r>
                <a:rPr lang="en-US" altLang="ko-KR" sz="1400" b="1">
                  <a:solidFill>
                    <a:srgbClr val="CCFFFF"/>
                  </a:solidFill>
                  <a:latin typeface="Trebuchet MS" pitchFamily="34" charset="0"/>
                  <a:ea typeface="Gulim" pitchFamily="34" charset="-127"/>
                </a:rPr>
                <a:t>   ( </a:t>
              </a:r>
              <a:r>
                <a:rPr lang="en-US" altLang="ko-KR" sz="1400" b="1">
                  <a:solidFill>
                    <a:srgbClr val="CCFFFF"/>
                  </a:solidFill>
                  <a:latin typeface="Trebuchet MS" pitchFamily="34" charset="0"/>
                  <a:ea typeface="Gulim" pitchFamily="34" charset="-127"/>
                  <a:sym typeface="Symbol" pitchFamily="18" charset="2"/>
                </a:rPr>
                <a:t>300 ms)  </a:t>
              </a:r>
              <a:endParaRPr lang="en-US" altLang="ko-KR" sz="1400" b="1" baseline="30000">
                <a:solidFill>
                  <a:srgbClr val="CCFFFF"/>
                </a:solidFill>
                <a:latin typeface="Trebuchet MS" pitchFamily="34" charset="0"/>
                <a:ea typeface="Gulim" pitchFamily="34" charset="-127"/>
              </a:endParaRPr>
            </a:p>
          </p:txBody>
        </p:sp>
        <p:sp>
          <p:nvSpPr>
            <p:cNvPr id="6155" name="Text Box 27"/>
            <p:cNvSpPr txBox="1">
              <a:spLocks noChangeArrowheads="1"/>
            </p:cNvSpPr>
            <p:nvPr/>
          </p:nvSpPr>
          <p:spPr bwMode="auto">
            <a:xfrm rot="1500000">
              <a:off x="-16520" y="1595778"/>
              <a:ext cx="1879784" cy="338554"/>
            </a:xfrm>
            <a:prstGeom prst="rect">
              <a:avLst/>
            </a:prstGeom>
            <a:noFill/>
            <a:ln w="9525">
              <a:noFill/>
              <a:miter lim="800000"/>
              <a:headEnd/>
              <a:tailEnd/>
            </a:ln>
          </p:spPr>
          <p:txBody>
            <a:bodyPr>
              <a:spAutoFit/>
            </a:bodyPr>
            <a:lstStyle/>
            <a:p>
              <a:r>
                <a:rPr lang="es-MX" altLang="ko-KR" sz="1600" b="1">
                  <a:solidFill>
                    <a:schemeClr val="bg1"/>
                  </a:solidFill>
                  <a:latin typeface="Trebuchet MS" pitchFamily="34" charset="0"/>
                  <a:ea typeface="Gulim" pitchFamily="34" charset="-127"/>
                </a:rPr>
                <a:t>Micro meteoritos</a:t>
              </a:r>
            </a:p>
          </p:txBody>
        </p:sp>
      </p:grpSp>
      <p:sp>
        <p:nvSpPr>
          <p:cNvPr id="6147" name="3 Rectángulo"/>
          <p:cNvSpPr>
            <a:spLocks noChangeArrowheads="1"/>
          </p:cNvSpPr>
          <p:nvPr/>
        </p:nvSpPr>
        <p:spPr bwMode="auto">
          <a:xfrm>
            <a:off x="0" y="3643313"/>
            <a:ext cx="9144000" cy="2678112"/>
          </a:xfrm>
          <a:prstGeom prst="rect">
            <a:avLst/>
          </a:prstGeom>
          <a:noFill/>
          <a:ln w="9525">
            <a:noFill/>
            <a:miter lim="800000"/>
            <a:headEnd/>
            <a:tailEnd/>
          </a:ln>
        </p:spPr>
        <p:txBody>
          <a:bodyPr>
            <a:spAutoFit/>
          </a:bodyPr>
          <a:lstStyle/>
          <a:p>
            <a:pPr algn="just"/>
            <a:r>
              <a:rPr lang="es-ES" sz="2400" b="1"/>
              <a:t>La luz de fondo ultravioleta (300-400 nm) que se encuentra  en la atmosfera lo generan  diferentes fuentes, por ejemplo:</a:t>
            </a:r>
          </a:p>
          <a:p>
            <a:pPr algn="just"/>
            <a:r>
              <a:rPr lang="es-ES" sz="2400" b="1"/>
              <a:t> </a:t>
            </a:r>
          </a:p>
          <a:p>
            <a:pPr algn="just">
              <a:buFontTx/>
              <a:buChar char="-"/>
            </a:pPr>
            <a:r>
              <a:rPr lang="es-ES" sz="2400" b="1"/>
              <a:t> Las trazas de micro meteoritos.</a:t>
            </a:r>
          </a:p>
          <a:p>
            <a:pPr algn="just">
              <a:buFontTx/>
              <a:buChar char="-"/>
            </a:pPr>
            <a:r>
              <a:rPr lang="es-ES" sz="2400" b="1"/>
              <a:t> El arribo de rayos cósmicos ultra energéticos.</a:t>
            </a:r>
          </a:p>
          <a:p>
            <a:pPr algn="just">
              <a:buFontTx/>
              <a:buChar char="-"/>
            </a:pPr>
            <a:r>
              <a:rPr lang="es-ES" sz="2400" b="1"/>
              <a:t> Los fenómenos transitorios luminosos.</a:t>
            </a:r>
          </a:p>
          <a:p>
            <a:pPr algn="just">
              <a:buFontTx/>
              <a:buChar char="-"/>
            </a:pPr>
            <a:r>
              <a:rPr lang="es-ES" sz="2400" b="1"/>
              <a:t> Las actividades humanas, entre otros.</a:t>
            </a:r>
          </a:p>
        </p:txBody>
      </p:sp>
      <p:sp>
        <p:nvSpPr>
          <p:cNvPr id="35" name="34 Marcador de número de diapositiva"/>
          <p:cNvSpPr>
            <a:spLocks noGrp="1"/>
          </p:cNvSpPr>
          <p:nvPr>
            <p:ph type="sldNum" sz="quarter" idx="12"/>
          </p:nvPr>
        </p:nvSpPr>
        <p:spPr/>
        <p:txBody>
          <a:bodyPr/>
          <a:lstStyle/>
          <a:p>
            <a:pPr>
              <a:defRPr/>
            </a:pPr>
            <a:fld id="{1E9894DC-2F99-4AD1-8EE9-169C7778CAE3}" type="slidenum">
              <a:rPr lang="es-ES" smtClean="0"/>
              <a:pPr>
                <a:defRPr/>
              </a:pPr>
              <a:t>5</a:t>
            </a:fld>
            <a:endParaRPr lang="es-ES" dirty="0"/>
          </a:p>
        </p:txBody>
      </p:sp>
      <p:pic>
        <p:nvPicPr>
          <p:cNvPr id="6149" name="Picture 7"/>
          <p:cNvPicPr>
            <a:picLocks noChangeAspect="1" noChangeArrowheads="1"/>
          </p:cNvPicPr>
          <p:nvPr/>
        </p:nvPicPr>
        <p:blipFill>
          <a:blip r:embed="rId4"/>
          <a:srcRect l="38150" r="25421" b="4771"/>
          <a:stretch>
            <a:fillRect/>
          </a:stretch>
        </p:blipFill>
        <p:spPr bwMode="auto">
          <a:xfrm>
            <a:off x="8701088" y="1000125"/>
            <a:ext cx="442912"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1"/>
          <p:cNvPicPr>
            <a:picLocks noChangeAspect="1" noChangeArrowheads="1"/>
          </p:cNvPicPr>
          <p:nvPr/>
        </p:nvPicPr>
        <p:blipFill>
          <a:blip r:embed="rId3"/>
          <a:srcRect l="66113" t="51953" r="17041" b="17773"/>
          <a:stretch>
            <a:fillRect/>
          </a:stretch>
        </p:blipFill>
        <p:spPr bwMode="auto">
          <a:xfrm>
            <a:off x="7286625" y="642938"/>
            <a:ext cx="1643063" cy="2214562"/>
          </a:xfrm>
          <a:prstGeom prst="rect">
            <a:avLst/>
          </a:prstGeom>
          <a:noFill/>
          <a:ln w="9525">
            <a:noFill/>
            <a:miter lim="800000"/>
            <a:headEnd/>
            <a:tailEnd/>
          </a:ln>
        </p:spPr>
      </p:pic>
      <p:sp>
        <p:nvSpPr>
          <p:cNvPr id="7171" name="Rectangle 2"/>
          <p:cNvSpPr>
            <a:spLocks noChangeArrowheads="1"/>
          </p:cNvSpPr>
          <p:nvPr/>
        </p:nvSpPr>
        <p:spPr bwMode="auto">
          <a:xfrm>
            <a:off x="0" y="214313"/>
            <a:ext cx="9144000" cy="830262"/>
          </a:xfrm>
          <a:prstGeom prst="rect">
            <a:avLst/>
          </a:prstGeom>
          <a:noFill/>
          <a:ln w="9525">
            <a:noFill/>
            <a:miter lim="800000"/>
            <a:headEnd/>
            <a:tailEnd/>
          </a:ln>
        </p:spPr>
        <p:txBody>
          <a:bodyPr anchor="ctr">
            <a:spAutoFit/>
          </a:bodyPr>
          <a:lstStyle/>
          <a:p>
            <a:pPr algn="just" eaLnBrk="0" hangingPunct="0"/>
            <a:r>
              <a:rPr lang="es-MX" sz="2400">
                <a:ea typeface="Calibri" pitchFamily="34" charset="0"/>
                <a:cs typeface="Times New Roman" pitchFamily="18" charset="0"/>
              </a:rPr>
              <a:t>El fotodetector es un tubo fotomultiplicador de 8x8 ánodos de la empresa Hamamatsu  Photonics H7546B.</a:t>
            </a:r>
          </a:p>
        </p:txBody>
      </p:sp>
      <p:graphicFrame>
        <p:nvGraphicFramePr>
          <p:cNvPr id="5" name="4 Tabla"/>
          <p:cNvGraphicFramePr>
            <a:graphicFrameLocks noGrp="1"/>
          </p:cNvGraphicFramePr>
          <p:nvPr/>
        </p:nvGraphicFramePr>
        <p:xfrm>
          <a:off x="214313" y="2214563"/>
          <a:ext cx="8715405" cy="4429140"/>
        </p:xfrm>
        <a:graphic>
          <a:graphicData uri="http://schemas.openxmlformats.org/drawingml/2006/table">
            <a:tbl>
              <a:tblPr/>
              <a:tblGrid>
                <a:gridCol w="5214345"/>
                <a:gridCol w="2011247"/>
                <a:gridCol w="1489813"/>
              </a:tblGrid>
              <a:tr h="442914">
                <a:tc>
                  <a:txBody>
                    <a:bodyPr/>
                    <a:lstStyle/>
                    <a:p>
                      <a:pPr algn="just">
                        <a:lnSpc>
                          <a:spcPct val="115000"/>
                        </a:lnSpc>
                        <a:spcAft>
                          <a:spcPts val="0"/>
                        </a:spcAft>
                      </a:pPr>
                      <a:r>
                        <a:rPr lang="es-MX" sz="2000" dirty="0">
                          <a:latin typeface="Calibri"/>
                          <a:ea typeface="Calibri"/>
                          <a:cs typeface="Times New Roman"/>
                        </a:rPr>
                        <a:t>Características</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2000">
                          <a:latin typeface="Calibri"/>
                          <a:ea typeface="Calibri"/>
                          <a:cs typeface="Times New Roman"/>
                        </a:rPr>
                        <a:t>valor</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2000" dirty="0">
                          <a:solidFill>
                            <a:schemeClr val="bg1"/>
                          </a:solidFill>
                          <a:latin typeface="Calibri"/>
                          <a:ea typeface="Calibri"/>
                          <a:cs typeface="Times New Roman"/>
                        </a:rPr>
                        <a:t>unidades</a:t>
                      </a:r>
                      <a:endParaRPr lang="es-ES" sz="20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914">
                <a:tc>
                  <a:txBody>
                    <a:bodyPr/>
                    <a:lstStyle/>
                    <a:p>
                      <a:pPr algn="just">
                        <a:lnSpc>
                          <a:spcPct val="115000"/>
                        </a:lnSpc>
                        <a:spcAft>
                          <a:spcPts val="0"/>
                        </a:spcAft>
                      </a:pPr>
                      <a:r>
                        <a:rPr lang="es-MX" sz="2000" dirty="0">
                          <a:latin typeface="Calibri"/>
                          <a:ea typeface="Calibri"/>
                          <a:cs typeface="Times New Roman"/>
                        </a:rPr>
                        <a:t>Respuesta espectral</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2000">
                          <a:latin typeface="Calibri"/>
                          <a:ea typeface="Calibri"/>
                          <a:cs typeface="Times New Roman"/>
                        </a:rPr>
                        <a:t>300 a 600 </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2000" dirty="0">
                          <a:solidFill>
                            <a:schemeClr val="tx1"/>
                          </a:solidFill>
                          <a:latin typeface="Calibri"/>
                          <a:ea typeface="Calibri"/>
                          <a:cs typeface="Times New Roman"/>
                        </a:rPr>
                        <a:t>nm</a:t>
                      </a:r>
                      <a:endParaRPr lang="es-ES" sz="2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914">
                <a:tc>
                  <a:txBody>
                    <a:bodyPr/>
                    <a:lstStyle/>
                    <a:p>
                      <a:pPr algn="just">
                        <a:lnSpc>
                          <a:spcPct val="115000"/>
                        </a:lnSpc>
                        <a:spcAft>
                          <a:spcPts val="0"/>
                        </a:spcAft>
                      </a:pPr>
                      <a:r>
                        <a:rPr lang="es-MX" sz="2000">
                          <a:latin typeface="Calibri"/>
                          <a:ea typeface="Calibri"/>
                          <a:cs typeface="Times New Roman"/>
                        </a:rPr>
                        <a:t>Respuesta máxima de longitud de onda</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81380" algn="ctr"/>
                        </a:tabLst>
                      </a:pPr>
                      <a:r>
                        <a:rPr lang="es-MX" sz="2000" dirty="0">
                          <a:latin typeface="Calibri"/>
                          <a:ea typeface="Calibri"/>
                          <a:cs typeface="Times New Roman"/>
                        </a:rPr>
                        <a:t>420 </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2000" dirty="0">
                          <a:latin typeface="Calibri"/>
                          <a:ea typeface="Calibri"/>
                          <a:cs typeface="Times New Roman"/>
                        </a:rPr>
                        <a:t>nm</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914">
                <a:tc>
                  <a:txBody>
                    <a:bodyPr/>
                    <a:lstStyle/>
                    <a:p>
                      <a:pPr algn="just">
                        <a:lnSpc>
                          <a:spcPct val="115000"/>
                        </a:lnSpc>
                        <a:spcAft>
                          <a:spcPts val="0"/>
                        </a:spcAft>
                      </a:pPr>
                      <a:r>
                        <a:rPr lang="es-MX" sz="2000">
                          <a:latin typeface="Calibri"/>
                          <a:ea typeface="Calibri"/>
                          <a:cs typeface="Times New Roman"/>
                        </a:rPr>
                        <a:t>Dimensiones de cada ánodo</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81380" algn="ctr"/>
                        </a:tabLst>
                      </a:pPr>
                      <a:r>
                        <a:rPr lang="es-MX" sz="2000">
                          <a:latin typeface="Calibri"/>
                          <a:ea typeface="Calibri"/>
                          <a:cs typeface="Times New Roman"/>
                        </a:rPr>
                        <a:t>2x2</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2000">
                          <a:latin typeface="Calibri"/>
                          <a:ea typeface="Calibri"/>
                          <a:cs typeface="Times New Roman"/>
                        </a:rPr>
                        <a:t>mm</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914">
                <a:tc>
                  <a:txBody>
                    <a:bodyPr/>
                    <a:lstStyle/>
                    <a:p>
                      <a:pPr algn="just">
                        <a:lnSpc>
                          <a:spcPct val="115000"/>
                        </a:lnSpc>
                        <a:spcAft>
                          <a:spcPts val="0"/>
                        </a:spcAft>
                      </a:pPr>
                      <a:r>
                        <a:rPr lang="es-MX" sz="2000">
                          <a:latin typeface="Calibri"/>
                          <a:ea typeface="Calibri"/>
                          <a:cs typeface="Times New Roman"/>
                        </a:rPr>
                        <a:t>Separación entre ánodos </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81380" algn="ctr"/>
                        </a:tabLst>
                      </a:pPr>
                      <a:r>
                        <a:rPr lang="es-MX" sz="2000">
                          <a:latin typeface="Calibri"/>
                          <a:ea typeface="Calibri"/>
                          <a:cs typeface="Times New Roman"/>
                        </a:rPr>
                        <a:t>0.3</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2000">
                          <a:latin typeface="Calibri"/>
                          <a:ea typeface="Calibri"/>
                          <a:cs typeface="Times New Roman"/>
                        </a:rPr>
                        <a:t>mm</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914">
                <a:tc>
                  <a:txBody>
                    <a:bodyPr/>
                    <a:lstStyle/>
                    <a:p>
                      <a:pPr algn="just">
                        <a:lnSpc>
                          <a:spcPct val="115000"/>
                        </a:lnSpc>
                        <a:spcAft>
                          <a:spcPts val="0"/>
                        </a:spcAft>
                      </a:pPr>
                      <a:r>
                        <a:rPr lang="es-MX" sz="2000">
                          <a:latin typeface="Calibri"/>
                          <a:ea typeface="Calibri"/>
                          <a:cs typeface="Times New Roman"/>
                        </a:rPr>
                        <a:t>Área efectiva de detección </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81380" algn="ctr"/>
                        </a:tabLst>
                      </a:pPr>
                      <a:r>
                        <a:rPr lang="es-MX" sz="2000">
                          <a:latin typeface="Calibri"/>
                          <a:ea typeface="Calibri"/>
                          <a:cs typeface="Times New Roman"/>
                        </a:rPr>
                        <a:t>18.1x18.1</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2000">
                          <a:latin typeface="Calibri"/>
                          <a:ea typeface="Calibri"/>
                          <a:cs typeface="Times New Roman"/>
                        </a:rPr>
                        <a:t>mm</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914">
                <a:tc>
                  <a:txBody>
                    <a:bodyPr/>
                    <a:lstStyle/>
                    <a:p>
                      <a:pPr algn="just">
                        <a:lnSpc>
                          <a:spcPct val="115000"/>
                        </a:lnSpc>
                        <a:spcAft>
                          <a:spcPts val="0"/>
                        </a:spcAft>
                      </a:pPr>
                      <a:r>
                        <a:rPr lang="es-MX" sz="2000">
                          <a:latin typeface="Calibri"/>
                          <a:ea typeface="Calibri"/>
                          <a:cs typeface="Times New Roman"/>
                        </a:rPr>
                        <a:t>Eficiencia cuántica</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81380" algn="ctr"/>
                        </a:tabLst>
                      </a:pPr>
                      <a:r>
                        <a:rPr lang="es-MX" sz="2000">
                          <a:latin typeface="Calibri"/>
                          <a:ea typeface="Calibri"/>
                          <a:cs typeface="Times New Roman"/>
                        </a:rPr>
                        <a:t>21</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2000">
                          <a:latin typeface="Calibri"/>
                          <a:ea typeface="Calibri"/>
                          <a:cs typeface="Times New Roman"/>
                        </a:rPr>
                        <a:t>%</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914">
                <a:tc>
                  <a:txBody>
                    <a:bodyPr/>
                    <a:lstStyle/>
                    <a:p>
                      <a:pPr algn="just">
                        <a:lnSpc>
                          <a:spcPct val="115000"/>
                        </a:lnSpc>
                        <a:spcAft>
                          <a:spcPts val="0"/>
                        </a:spcAft>
                      </a:pPr>
                      <a:r>
                        <a:rPr lang="es-MX" sz="2000">
                          <a:latin typeface="Calibri"/>
                          <a:ea typeface="Calibri"/>
                          <a:cs typeface="Times New Roman"/>
                        </a:rPr>
                        <a:t>Voltaje de operación</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81380" algn="ctr"/>
                        </a:tabLst>
                      </a:pPr>
                      <a:r>
                        <a:rPr lang="es-MX" sz="2000">
                          <a:latin typeface="Calibri"/>
                          <a:ea typeface="Calibri"/>
                          <a:cs typeface="Times New Roman"/>
                        </a:rPr>
                        <a:t>-1000</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2000">
                          <a:latin typeface="Calibri"/>
                          <a:ea typeface="Calibri"/>
                          <a:cs typeface="Times New Roman"/>
                        </a:rPr>
                        <a:t>V</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914">
                <a:tc>
                  <a:txBody>
                    <a:bodyPr/>
                    <a:lstStyle/>
                    <a:p>
                      <a:pPr algn="just">
                        <a:lnSpc>
                          <a:spcPct val="115000"/>
                        </a:lnSpc>
                        <a:spcAft>
                          <a:spcPts val="0"/>
                        </a:spcAft>
                      </a:pPr>
                      <a:r>
                        <a:rPr lang="es-MX" sz="2000" dirty="0">
                          <a:latin typeface="Calibri"/>
                          <a:ea typeface="Calibri"/>
                          <a:cs typeface="Times New Roman"/>
                        </a:rPr>
                        <a:t>Ganancia</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81380" algn="ctr"/>
                        </a:tabLst>
                      </a:pPr>
                      <a:r>
                        <a:rPr lang="es-MX" sz="2000">
                          <a:latin typeface="Calibri"/>
                          <a:ea typeface="Calibri"/>
                          <a:cs typeface="Times New Roman"/>
                        </a:rPr>
                        <a:t>3x10</a:t>
                      </a:r>
                      <a:r>
                        <a:rPr lang="es-MX" sz="2000" baseline="30000">
                          <a:latin typeface="Calibri"/>
                          <a:ea typeface="Calibri"/>
                          <a:cs typeface="Times New Roman"/>
                        </a:rPr>
                        <a:t>5</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2000">
                          <a:latin typeface="Calibri"/>
                          <a:ea typeface="Calibri"/>
                          <a:cs typeface="Times New Roman"/>
                        </a:rPr>
                        <a:t>---</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914">
                <a:tc>
                  <a:txBody>
                    <a:bodyPr/>
                    <a:lstStyle/>
                    <a:p>
                      <a:pPr algn="just">
                        <a:lnSpc>
                          <a:spcPct val="115000"/>
                        </a:lnSpc>
                        <a:spcAft>
                          <a:spcPts val="0"/>
                        </a:spcAft>
                      </a:pPr>
                      <a:r>
                        <a:rPr lang="es-MX" sz="2000" dirty="0">
                          <a:latin typeface="Calibri"/>
                          <a:ea typeface="Calibri"/>
                          <a:cs typeface="Times New Roman"/>
                        </a:rPr>
                        <a:t>Inducción de señal entre ánodos continuos</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881380" algn="ctr"/>
                        </a:tabLst>
                      </a:pPr>
                      <a:r>
                        <a:rPr lang="es-MX" sz="2000">
                          <a:latin typeface="Calibri"/>
                          <a:ea typeface="Calibri"/>
                          <a:cs typeface="Times New Roman"/>
                        </a:rPr>
                        <a:t>2</a:t>
                      </a:r>
                      <a:endParaRPr lang="es-E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2000" dirty="0">
                          <a:latin typeface="Calibri"/>
                          <a:ea typeface="Calibri"/>
                          <a:cs typeface="Times New Roman"/>
                        </a:rPr>
                        <a:t>%</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Marcador de número de diapositiva"/>
          <p:cNvSpPr>
            <a:spLocks noGrp="1"/>
          </p:cNvSpPr>
          <p:nvPr>
            <p:ph type="sldNum" sz="quarter" idx="12"/>
          </p:nvPr>
        </p:nvSpPr>
        <p:spPr/>
        <p:txBody>
          <a:bodyPr/>
          <a:lstStyle/>
          <a:p>
            <a:pPr>
              <a:defRPr/>
            </a:pPr>
            <a:fld id="{CB6CE3EF-46B9-4FCD-AA7B-FC40EAF42970}" type="slidenum">
              <a:rPr lang="es-ES" smtClean="0"/>
              <a:pPr>
                <a:defRPr/>
              </a:pPr>
              <a:t>6</a:t>
            </a:fld>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500063" y="0"/>
            <a:ext cx="8229600" cy="1143000"/>
          </a:xfrm>
        </p:spPr>
        <p:txBody>
          <a:bodyPr/>
          <a:lstStyle/>
          <a:p>
            <a:r>
              <a:rPr lang="es-MX" sz="3600" smtClean="0"/>
              <a:t>La configuración óptica de la cámara</a:t>
            </a:r>
          </a:p>
        </p:txBody>
      </p:sp>
      <p:sp>
        <p:nvSpPr>
          <p:cNvPr id="8195" name="5 Rectángulo"/>
          <p:cNvSpPr>
            <a:spLocks noChangeArrowheads="1"/>
          </p:cNvSpPr>
          <p:nvPr/>
        </p:nvSpPr>
        <p:spPr bwMode="auto">
          <a:xfrm>
            <a:off x="5429250" y="1643063"/>
            <a:ext cx="3071813" cy="4246562"/>
          </a:xfrm>
          <a:prstGeom prst="rect">
            <a:avLst/>
          </a:prstGeom>
          <a:noFill/>
          <a:ln w="9525">
            <a:noFill/>
            <a:miter lim="800000"/>
            <a:headEnd/>
            <a:tailEnd/>
          </a:ln>
        </p:spPr>
        <p:txBody>
          <a:bodyPr>
            <a:spAutoFit/>
          </a:bodyPr>
          <a:lstStyle/>
          <a:p>
            <a:pPr algn="just" eaLnBrk="0" hangingPunct="0"/>
            <a:r>
              <a:rPr lang="es-MX">
                <a:cs typeface="Times New Roman" pitchFamily="18" charset="0"/>
              </a:rPr>
              <a:t>Para este proyecto tenemos dos configuraciones ópticas.</a:t>
            </a:r>
          </a:p>
          <a:p>
            <a:pPr algn="just" eaLnBrk="0" hangingPunct="0"/>
            <a:r>
              <a:rPr lang="es-MX">
                <a:cs typeface="Times New Roman" pitchFamily="18" charset="0"/>
              </a:rPr>
              <a:t> </a:t>
            </a:r>
          </a:p>
          <a:p>
            <a:pPr algn="just" eaLnBrk="0" hangingPunct="0"/>
            <a:r>
              <a:rPr lang="es-MX">
                <a:cs typeface="Times New Roman" pitchFamily="18" charset="0"/>
              </a:rPr>
              <a:t>1- Distancia focal larga (DFL): Todos los pixeles del MaPMT observan los fenómenos  a través de todos los orificios de la cámara.</a:t>
            </a:r>
          </a:p>
          <a:p>
            <a:pPr algn="just" eaLnBrk="0" hangingPunct="0"/>
            <a:endParaRPr lang="es-MX">
              <a:cs typeface="Times New Roman" pitchFamily="18" charset="0"/>
            </a:endParaRPr>
          </a:p>
          <a:p>
            <a:pPr algn="just" eaLnBrk="0" hangingPunct="0"/>
            <a:r>
              <a:rPr lang="es-MX">
                <a:cs typeface="Times New Roman" pitchFamily="18" charset="0"/>
              </a:rPr>
              <a:t>2.-  Distancia focal corta (DFC): todos los pixeles del MaPMT observan los fenómenos a través de un solo orificio.</a:t>
            </a:r>
          </a:p>
        </p:txBody>
      </p:sp>
      <p:sp>
        <p:nvSpPr>
          <p:cNvPr id="442" name="441 Marcador de número de diapositiva"/>
          <p:cNvSpPr>
            <a:spLocks noGrp="1"/>
          </p:cNvSpPr>
          <p:nvPr>
            <p:ph type="sldNum" sz="quarter" idx="12"/>
          </p:nvPr>
        </p:nvSpPr>
        <p:spPr/>
        <p:txBody>
          <a:bodyPr/>
          <a:lstStyle/>
          <a:p>
            <a:pPr>
              <a:defRPr/>
            </a:pPr>
            <a:fld id="{9477A203-2059-4081-9D1D-5012EA161956}" type="slidenum">
              <a:rPr lang="es-ES" smtClean="0"/>
              <a:pPr>
                <a:defRPr/>
              </a:pPr>
              <a:t>7</a:t>
            </a:fld>
            <a:endParaRPr lang="es-ES"/>
          </a:p>
        </p:txBody>
      </p:sp>
      <p:pic>
        <p:nvPicPr>
          <p:cNvPr id="8197" name="439 Imagen" descr="sup_fot.bmp"/>
          <p:cNvPicPr>
            <a:picLocks noChangeAspect="1"/>
          </p:cNvPicPr>
          <p:nvPr/>
        </p:nvPicPr>
        <p:blipFill>
          <a:blip r:embed="rId3"/>
          <a:srcRect/>
          <a:stretch>
            <a:fillRect/>
          </a:stretch>
        </p:blipFill>
        <p:spPr bwMode="auto">
          <a:xfrm>
            <a:off x="46038" y="4143375"/>
            <a:ext cx="5130800" cy="2357438"/>
          </a:xfrm>
          <a:prstGeom prst="rect">
            <a:avLst/>
          </a:prstGeom>
          <a:noFill/>
          <a:ln w="9525">
            <a:noFill/>
            <a:miter lim="800000"/>
            <a:headEnd/>
            <a:tailEnd/>
          </a:ln>
        </p:spPr>
      </p:pic>
      <p:pic>
        <p:nvPicPr>
          <p:cNvPr id="8198" name="440 Imagen" descr="dim_fov.bmp"/>
          <p:cNvPicPr>
            <a:picLocks noChangeAspect="1"/>
          </p:cNvPicPr>
          <p:nvPr/>
        </p:nvPicPr>
        <p:blipFill>
          <a:blip r:embed="rId4"/>
          <a:srcRect/>
          <a:stretch>
            <a:fillRect/>
          </a:stretch>
        </p:blipFill>
        <p:spPr bwMode="auto">
          <a:xfrm>
            <a:off x="257175" y="857250"/>
            <a:ext cx="4856163"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ctrTitle"/>
          </p:nvPr>
        </p:nvSpPr>
        <p:spPr>
          <a:xfrm>
            <a:off x="0" y="0"/>
            <a:ext cx="9144000" cy="714375"/>
          </a:xfrm>
        </p:spPr>
        <p:txBody>
          <a:bodyPr/>
          <a:lstStyle/>
          <a:p>
            <a:pPr eaLnBrk="1" hangingPunct="1"/>
            <a:r>
              <a:rPr lang="es-MX" sz="2800" b="1" smtClean="0"/>
              <a:t>Arreglo de ingeniería del detector cámara obscura</a:t>
            </a:r>
          </a:p>
        </p:txBody>
      </p:sp>
      <p:sp>
        <p:nvSpPr>
          <p:cNvPr id="7" name="6 Marcador de número de diapositiva"/>
          <p:cNvSpPr>
            <a:spLocks noGrp="1"/>
          </p:cNvSpPr>
          <p:nvPr>
            <p:ph type="sldNum" sz="quarter" idx="12"/>
          </p:nvPr>
        </p:nvSpPr>
        <p:spPr/>
        <p:txBody>
          <a:bodyPr/>
          <a:lstStyle/>
          <a:p>
            <a:pPr>
              <a:defRPr/>
            </a:pPr>
            <a:fld id="{6B257F00-9AA7-47A0-B857-81912229860D}" type="slidenum">
              <a:rPr lang="es-ES" smtClean="0"/>
              <a:pPr>
                <a:defRPr/>
              </a:pPr>
              <a:t>8</a:t>
            </a:fld>
            <a:endParaRPr lang="es-ES"/>
          </a:p>
        </p:txBody>
      </p:sp>
      <p:pic>
        <p:nvPicPr>
          <p:cNvPr id="9220" name="Picture 44"/>
          <p:cNvPicPr>
            <a:picLocks noChangeAspect="1" noChangeArrowheads="1"/>
          </p:cNvPicPr>
          <p:nvPr/>
        </p:nvPicPr>
        <p:blipFill>
          <a:blip r:embed="rId3"/>
          <a:srcRect l="10449" t="42188" r="11182" b="19727"/>
          <a:stretch>
            <a:fillRect/>
          </a:stretch>
        </p:blipFill>
        <p:spPr bwMode="auto">
          <a:xfrm>
            <a:off x="214313" y="3929063"/>
            <a:ext cx="8643937" cy="2786062"/>
          </a:xfrm>
          <a:prstGeom prst="rect">
            <a:avLst/>
          </a:prstGeom>
          <a:noFill/>
          <a:ln w="9525">
            <a:noFill/>
            <a:miter lim="800000"/>
            <a:headEnd/>
            <a:tailEnd/>
          </a:ln>
        </p:spPr>
      </p:pic>
      <p:pic>
        <p:nvPicPr>
          <p:cNvPr id="9221" name="Picture 45"/>
          <p:cNvPicPr>
            <a:picLocks noChangeAspect="1" noChangeArrowheads="1"/>
          </p:cNvPicPr>
          <p:nvPr/>
        </p:nvPicPr>
        <p:blipFill>
          <a:blip r:embed="rId4"/>
          <a:srcRect l="11182" t="33398" r="17041" b="19727"/>
          <a:stretch>
            <a:fillRect/>
          </a:stretch>
        </p:blipFill>
        <p:spPr bwMode="auto">
          <a:xfrm>
            <a:off x="785813" y="500063"/>
            <a:ext cx="70008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0" y="0"/>
            <a:ext cx="9144000" cy="1143000"/>
          </a:xfrm>
        </p:spPr>
        <p:txBody>
          <a:bodyPr/>
          <a:lstStyle/>
          <a:p>
            <a:r>
              <a:rPr lang="es-MX" sz="3600" b="1" smtClean="0"/>
              <a:t>La electronica del detector Camara Obscura </a:t>
            </a:r>
          </a:p>
        </p:txBody>
      </p:sp>
      <p:pic>
        <p:nvPicPr>
          <p:cNvPr id="11267" name="4 Imagen" descr="general.bmp"/>
          <p:cNvPicPr>
            <a:picLocks noChangeAspect="1"/>
          </p:cNvPicPr>
          <p:nvPr/>
        </p:nvPicPr>
        <p:blipFill>
          <a:blip r:embed="rId3"/>
          <a:srcRect r="15625" b="63333"/>
          <a:stretch>
            <a:fillRect/>
          </a:stretch>
        </p:blipFill>
        <p:spPr bwMode="auto">
          <a:xfrm>
            <a:off x="0" y="2214563"/>
            <a:ext cx="9144000" cy="2786062"/>
          </a:xfrm>
          <a:prstGeom prst="rect">
            <a:avLst/>
          </a:prstGeom>
          <a:noFill/>
          <a:ln w="9525">
            <a:noFill/>
            <a:miter lim="800000"/>
            <a:headEnd/>
            <a:tailEnd/>
          </a:ln>
        </p:spPr>
      </p:pic>
      <p:sp>
        <p:nvSpPr>
          <p:cNvPr id="11268" name="3 Rectángulo"/>
          <p:cNvSpPr>
            <a:spLocks noChangeArrowheads="1"/>
          </p:cNvSpPr>
          <p:nvPr/>
        </p:nvSpPr>
        <p:spPr bwMode="auto">
          <a:xfrm>
            <a:off x="0" y="5500688"/>
            <a:ext cx="9144000" cy="1200150"/>
          </a:xfrm>
          <a:prstGeom prst="rect">
            <a:avLst/>
          </a:prstGeom>
          <a:noFill/>
          <a:ln w="9525">
            <a:noFill/>
            <a:miter lim="800000"/>
            <a:headEnd/>
            <a:tailEnd/>
          </a:ln>
        </p:spPr>
        <p:txBody>
          <a:bodyPr>
            <a:spAutoFit/>
          </a:bodyPr>
          <a:lstStyle/>
          <a:p>
            <a:pPr algn="just"/>
            <a:r>
              <a:rPr lang="es-MX" sz="2400" b="1"/>
              <a:t>Electrónica del detector: a) Diagrama a bloques general. b) Una de dos tarjetas electrónicas. c) Distribución de las tarjetas electrónicas y de los MaPMT.</a:t>
            </a:r>
          </a:p>
        </p:txBody>
      </p:sp>
      <p:sp>
        <p:nvSpPr>
          <p:cNvPr id="7" name="6 Marcador de número de diapositiva"/>
          <p:cNvSpPr>
            <a:spLocks noGrp="1"/>
          </p:cNvSpPr>
          <p:nvPr>
            <p:ph type="sldNum" sz="quarter" idx="12"/>
          </p:nvPr>
        </p:nvSpPr>
        <p:spPr/>
        <p:txBody>
          <a:bodyPr/>
          <a:lstStyle/>
          <a:p>
            <a:pPr>
              <a:defRPr/>
            </a:pPr>
            <a:fld id="{4D26827D-34EA-40BD-A35E-894BE95FD87F}" type="slidenum">
              <a:rPr lang="es-ES" smtClean="0"/>
              <a:pPr>
                <a:defRPr/>
              </a:pPr>
              <a:t>9</a:t>
            </a:fld>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2948</TotalTime>
  <Words>2839</Words>
  <Application>Microsoft Office PowerPoint</Application>
  <PresentationFormat>Presentación en pantalla (4:3)</PresentationFormat>
  <Paragraphs>314</Paragraphs>
  <Slides>28</Slides>
  <Notes>24</Notes>
  <HiddenSlides>0</HiddenSlides>
  <MMClips>3</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0" baseType="lpstr">
      <vt:lpstr>Tema de Office</vt:lpstr>
      <vt:lpstr>Slide</vt:lpstr>
      <vt:lpstr>Benemérita Universidad Autónoma de Puebla    Facultad de Ciencias Físico Matemáticas Doctorado en Ciencias Física Aplicada </vt:lpstr>
      <vt:lpstr>Misión espacial «Satélite Universitario Tatiana 1»  México-BUAP.  Rusia-MSU. </vt:lpstr>
      <vt:lpstr>Diapositiva 3</vt:lpstr>
      <vt:lpstr>Diapositiva 4</vt:lpstr>
      <vt:lpstr>Diapositiva 5</vt:lpstr>
      <vt:lpstr>Diapositiva 6</vt:lpstr>
      <vt:lpstr>La configuración óptica de la cámara</vt:lpstr>
      <vt:lpstr>Arreglo de ingeniería del detector cámara obscura</vt:lpstr>
      <vt:lpstr>La electronica del detector Camara Obscura </vt:lpstr>
      <vt:lpstr>Diapositiva 10</vt:lpstr>
      <vt:lpstr>Espectro de carga y amplitud dela respuesta a un fotoelectrón de los MaPMTs, a)  DFL.  b) DFC.      1-la distribución   del        ruido electrónico, 2- Promedio del ruido electrónico.  3-La distribución a  un fotoelectrón. 4-Carga/amplitud  promedio correspondiente a  un fotoelectrón.</vt:lpstr>
      <vt:lpstr>Resultados de la caracterización de respuesta a un fotoelectrón de cada MaPMT. </vt:lpstr>
      <vt:lpstr>Interfaz de definición de parámetros de operación de cada fotodetector.</vt:lpstr>
      <vt:lpstr>Intensidad  luz UV de las diferentes fases de la luna registrados con el satelite TATIANA 1</vt:lpstr>
      <vt:lpstr>Promedio de luz visible registrada con el MaPMT. a) DFL, b) DFC  en las diferentes fases de luna, Los puntos con las barras de error son los datos experimentales y las líneas continuas son los ajustes.</vt:lpstr>
      <vt:lpstr>Resultados obtenidos al observar la luz de la luna en sus diferentes fases.</vt:lpstr>
      <vt:lpstr>Evento transitorio luminoso registrado en la región UV</vt:lpstr>
      <vt:lpstr>Registro de un anillo en la región UV</vt:lpstr>
      <vt:lpstr>La traza de un micrometeorito</vt:lpstr>
      <vt:lpstr>La traza de un micrometeorito</vt:lpstr>
      <vt:lpstr>Conclusiones</vt:lpstr>
      <vt:lpstr>Diapositiva 22</vt:lpstr>
      <vt:lpstr>Diapositiva 23</vt:lpstr>
      <vt:lpstr>Diapositiva 24</vt:lpstr>
      <vt:lpstr>Diapositiva 25</vt:lpstr>
      <vt:lpstr>Diapositiva 26</vt:lpstr>
      <vt:lpstr>Diapositiva 27</vt:lpstr>
      <vt:lpstr>Diapositiva 28</vt:lpstr>
    </vt:vector>
  </TitlesOfParts>
  <Company>Windows AE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WinAE</dc:creator>
  <cp:lastModifiedBy>WinAE</cp:lastModifiedBy>
  <cp:revision>267</cp:revision>
  <dcterms:created xsi:type="dcterms:W3CDTF">2010-02-15T11:36:23Z</dcterms:created>
  <dcterms:modified xsi:type="dcterms:W3CDTF">2011-03-09T17:55:19Z</dcterms:modified>
</cp:coreProperties>
</file>