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notesSlides/notesSlide9.xml" ContentType="application/vnd.openxmlformats-officedocument.presentationml.notesSlide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ppt/slides/slide8.xml" ContentType="application/vnd.openxmlformats-officedocument.presentationml.slide+xml"/>
  <Default Extension="bin" ContentType="application/vnd.openxmlformats-officedocument.presentationml.printerSettings"/>
  <Override PartName="/ppt/slideMasters/slideMaster2.xml" ContentType="application/vnd.openxmlformats-officedocument.presentationml.slideMaster+xml"/>
  <Default Extension="rels" ContentType="application/vnd.openxmlformats-package.relationships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slides/slide6.xml" ContentType="application/vnd.openxmlformats-officedocument.presentationml.slide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  <p:sldMasterId r:id="rId2"/>
  </p:sldMasterIdLst>
  <p:notesMasterIdLst>
    <p:notesMasterId r:id="rId13"/>
  </p:notesMasterIdLst>
  <p:sldIdLst>
    <p:sldId id="270" r:id="rId3"/>
    <p:sldId id="264" r:id="rId4"/>
    <p:sldId id="263" r:id="rId5"/>
    <p:sldId id="265" r:id="rId6"/>
    <p:sldId id="266" r:id="rId7"/>
    <p:sldId id="259" r:id="rId8"/>
    <p:sldId id="267" r:id="rId9"/>
    <p:sldId id="258" r:id="rId10"/>
    <p:sldId id="269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98" d="100"/>
          <a:sy n="98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printerSettings" Target="printerSettings/printerSettings1.bin"/><Relationship Id="rId4" Type="http://schemas.openxmlformats.org/officeDocument/2006/relationships/slide" Target="slides/slide2.xml"/><Relationship Id="rId7" Type="http://schemas.openxmlformats.org/officeDocument/2006/relationships/slide" Target="slides/slide5.xml"/><Relationship Id="rId11" Type="http://schemas.openxmlformats.org/officeDocument/2006/relationships/slide" Target="slides/slide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6" Type="http://schemas.openxmlformats.org/officeDocument/2006/relationships/viewProps" Target="viewProps.xml"/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9" Type="http://schemas.openxmlformats.org/officeDocument/2006/relationships/slide" Target="slides/slide7.xml"/><Relationship Id="rId3" Type="http://schemas.openxmlformats.org/officeDocument/2006/relationships/slide" Target="slides/slide1.xml"/><Relationship Id="rId1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8A89C0-6963-E44E-AC4E-67C32D8D007A}" type="datetimeFigureOut">
              <a:rPr lang="en-US" smtClean="0"/>
              <a:pPr/>
              <a:t>3/3/10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A5E550-CD72-3242-BB69-D466F1B10A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dirty="0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681870A-29E1-C14D-9CEB-1E45DE9526D2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Hablaremos</a:t>
            </a:r>
            <a:r>
              <a:rPr lang="en-US" dirty="0" smtClean="0"/>
              <a:t> de los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motivos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llevo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estudiar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modelo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Mencionare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tambien</a:t>
            </a:r>
            <a:r>
              <a:rPr lang="en-US" baseline="0" dirty="0" smtClean="0"/>
              <a:t> los </a:t>
            </a:r>
            <a:r>
              <a:rPr lang="en-US" baseline="0" dirty="0" err="1" smtClean="0"/>
              <a:t>diferentes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modelos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hay </a:t>
            </a:r>
            <a:r>
              <a:rPr lang="en-US" baseline="0" dirty="0" err="1" smtClean="0"/>
              <a:t>actualmente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para</a:t>
            </a:r>
            <a:r>
              <a:rPr lang="en-US" baseline="0" dirty="0" smtClean="0"/>
              <a:t> la </a:t>
            </a:r>
            <a:r>
              <a:rPr lang="en-US" baseline="0" dirty="0" err="1" smtClean="0"/>
              <a:t>búsqueda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nueva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Física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Despues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hablaremos</a:t>
            </a:r>
            <a:r>
              <a:rPr lang="en-US" baseline="0" dirty="0" smtClean="0"/>
              <a:t> del </a:t>
            </a:r>
            <a:r>
              <a:rPr lang="en-US" baseline="0" dirty="0" err="1" smtClean="0"/>
              <a:t>modelo</a:t>
            </a:r>
            <a:r>
              <a:rPr lang="en-US" baseline="0" dirty="0" smtClean="0"/>
              <a:t> en el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estamos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trabajando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llamado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Modelo</a:t>
            </a:r>
            <a:r>
              <a:rPr lang="en-US" baseline="0" dirty="0" smtClean="0"/>
              <a:t> de little Higgs </a:t>
            </a:r>
            <a:r>
              <a:rPr lang="en-US" baseline="0" dirty="0" err="1" smtClean="0"/>
              <a:t>y</a:t>
            </a:r>
            <a:r>
              <a:rPr lang="en-US" baseline="0" dirty="0" smtClean="0"/>
              <a:t> el boson de </a:t>
            </a:r>
            <a:r>
              <a:rPr lang="en-US" baseline="0" dirty="0" err="1" smtClean="0"/>
              <a:t>norma</a:t>
            </a:r>
            <a:r>
              <a:rPr lang="en-US" baseline="0" dirty="0" smtClean="0"/>
              <a:t> extra Z’. </a:t>
            </a:r>
            <a:r>
              <a:rPr lang="en-US" baseline="0" dirty="0" err="1" smtClean="0"/>
              <a:t>Finalmente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hablaremos</a:t>
            </a:r>
            <a:r>
              <a:rPr lang="en-US" baseline="0" dirty="0" smtClean="0"/>
              <a:t> del </a:t>
            </a:r>
            <a:r>
              <a:rPr lang="en-US" baseline="0" dirty="0" err="1" smtClean="0"/>
              <a:t>trabajo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realizar</a:t>
            </a:r>
            <a:r>
              <a:rPr lang="en-US" baseline="0" dirty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A5E550-CD72-3242-BB69-D466F1B10A7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Las </a:t>
            </a:r>
            <a:r>
              <a:rPr lang="en-US" dirty="0" err="1" smtClean="0"/>
              <a:t>predicciones</a:t>
            </a:r>
            <a:r>
              <a:rPr lang="en-US" baseline="0" dirty="0" smtClean="0"/>
              <a:t> del </a:t>
            </a:r>
            <a:r>
              <a:rPr lang="en-US" baseline="0" dirty="0" err="1" smtClean="0"/>
              <a:t>Modelo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Estandar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sido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probadas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directamente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experimentos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como</a:t>
            </a:r>
            <a:r>
              <a:rPr lang="en-US" baseline="0" dirty="0" smtClean="0"/>
              <a:t> LEP </a:t>
            </a:r>
            <a:r>
              <a:rPr lang="en-US" baseline="0" dirty="0" err="1" smtClean="0"/>
              <a:t>y</a:t>
            </a:r>
            <a:r>
              <a:rPr lang="en-US" baseline="0" dirty="0" smtClean="0"/>
              <a:t> TEVATRON </a:t>
            </a:r>
            <a:r>
              <a:rPr lang="en-US" baseline="0" dirty="0" err="1" smtClean="0"/>
              <a:t>hasta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escalas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energias</a:t>
            </a:r>
            <a:r>
              <a:rPr lang="en-US" baseline="0" dirty="0" smtClean="0"/>
              <a:t> del </a:t>
            </a:r>
            <a:r>
              <a:rPr lang="en-US" baseline="0" dirty="0" err="1" smtClean="0"/>
              <a:t>orden</a:t>
            </a:r>
            <a:r>
              <a:rPr lang="en-US" baseline="0" dirty="0" smtClean="0"/>
              <a:t> de los  </a:t>
            </a:r>
            <a:r>
              <a:rPr lang="en-US" baseline="0" dirty="0" err="1" smtClean="0"/>
              <a:t>GeV</a:t>
            </a:r>
            <a:r>
              <a:rPr lang="en-US" baseline="0" dirty="0" smtClean="0"/>
              <a:t>. </a:t>
            </a:r>
          </a:p>
          <a:p>
            <a:r>
              <a:rPr lang="en-US" baseline="0" dirty="0" smtClean="0"/>
              <a:t>Con los </a:t>
            </a:r>
            <a:r>
              <a:rPr lang="en-US" baseline="0" dirty="0" err="1" smtClean="0"/>
              <a:t>nuevos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colisionadores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como</a:t>
            </a:r>
            <a:r>
              <a:rPr lang="en-US" baseline="0" dirty="0" smtClean="0"/>
              <a:t> el LHC </a:t>
            </a:r>
            <a:r>
              <a:rPr lang="en-US" baseline="0" dirty="0" err="1" smtClean="0"/>
              <a:t>o</a:t>
            </a:r>
            <a:r>
              <a:rPr lang="en-US" baseline="0" dirty="0" smtClean="0"/>
              <a:t> los </a:t>
            </a:r>
            <a:r>
              <a:rPr lang="en-US" baseline="0" dirty="0" err="1" smtClean="0"/>
              <a:t>futuros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colisionadores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lineales</a:t>
            </a:r>
            <a:r>
              <a:rPr lang="en-US" baseline="0" dirty="0" smtClean="0"/>
              <a:t>, se </a:t>
            </a:r>
            <a:r>
              <a:rPr lang="en-US" baseline="0" dirty="0" err="1" smtClean="0"/>
              <a:t>espera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encontrar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indicios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nueva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Física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A5E550-CD72-3242-BB69-D466F1B10A7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diversos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modelos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intentan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buscar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nueva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Física</a:t>
            </a:r>
            <a:r>
              <a:rPr lang="en-US" baseline="0" dirty="0" smtClean="0"/>
              <a:t>, entre </a:t>
            </a:r>
            <a:r>
              <a:rPr lang="en-US" baseline="0" dirty="0" err="1" smtClean="0"/>
              <a:t>estos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podemos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mencionar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algunos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como</a:t>
            </a:r>
            <a:r>
              <a:rPr lang="en-US" baseline="0" dirty="0" smtClean="0"/>
              <a:t> son: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A5E550-CD72-3242-BB69-D466F1B10A7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 </a:t>
            </a:r>
            <a:r>
              <a:rPr lang="en-US" dirty="0" err="1" smtClean="0"/>
              <a:t>interesante</a:t>
            </a:r>
            <a:r>
              <a:rPr lang="en-US" dirty="0" smtClean="0"/>
              <a:t> de </a:t>
            </a:r>
            <a:r>
              <a:rPr lang="en-US" dirty="0" err="1" smtClean="0"/>
              <a:t>estos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modelos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predicen</a:t>
            </a:r>
            <a:r>
              <a:rPr lang="en-US" baseline="0" dirty="0" smtClean="0"/>
              <a:t> la </a:t>
            </a:r>
            <a:r>
              <a:rPr lang="en-US" baseline="0" dirty="0" err="1" smtClean="0"/>
              <a:t>existencia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nuevas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partículas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hacen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correcciones</a:t>
            </a:r>
            <a:r>
              <a:rPr lang="en-US" baseline="0" dirty="0" smtClean="0"/>
              <a:t> a los </a:t>
            </a:r>
            <a:r>
              <a:rPr lang="en-US" baseline="0" dirty="0" err="1" smtClean="0"/>
              <a:t>vértices</a:t>
            </a:r>
            <a:r>
              <a:rPr lang="en-US" baseline="0" dirty="0" smtClean="0"/>
              <a:t> del </a:t>
            </a:r>
            <a:r>
              <a:rPr lang="en-US" baseline="0" dirty="0" err="1" smtClean="0"/>
              <a:t>modelo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estándar</a:t>
            </a:r>
            <a:r>
              <a:rPr lang="en-US" baseline="0" dirty="0" smtClean="0"/>
              <a:t>.</a:t>
            </a:r>
          </a:p>
          <a:p>
            <a:r>
              <a:rPr lang="en-US" baseline="0" dirty="0" err="1" smtClean="0"/>
              <a:t>Una</a:t>
            </a:r>
            <a:r>
              <a:rPr lang="en-US" baseline="0" dirty="0" smtClean="0"/>
              <a:t> forma de </a:t>
            </a:r>
            <a:r>
              <a:rPr lang="en-US" baseline="0" dirty="0" err="1" smtClean="0"/>
              <a:t>identificar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nueva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Física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través</a:t>
            </a:r>
            <a:r>
              <a:rPr lang="en-US" baseline="0" dirty="0" smtClean="0"/>
              <a:t>  de </a:t>
            </a:r>
            <a:r>
              <a:rPr lang="en-US" baseline="0" dirty="0" err="1" smtClean="0"/>
              <a:t>Descubrimientos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directos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descubrimientos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indirectos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asumiendos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modelos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especificos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pruebas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indirectas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nueva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fisica</a:t>
            </a:r>
            <a:r>
              <a:rPr lang="en-US" baseline="0" dirty="0" smtClean="0"/>
              <a:t> via </a:t>
            </a:r>
            <a:r>
              <a:rPr lang="en-US" baseline="0" dirty="0" err="1" smtClean="0"/>
              <a:t>L_eff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A5E550-CD72-3242-BB69-D466F1B10A7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Recientemente</a:t>
            </a:r>
            <a:r>
              <a:rPr lang="en-US" dirty="0" smtClean="0"/>
              <a:t> ha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surgido</a:t>
            </a:r>
            <a:r>
              <a:rPr lang="en-US" baseline="0" dirty="0" smtClean="0"/>
              <a:t> un </a:t>
            </a:r>
            <a:r>
              <a:rPr lang="en-US" baseline="0" dirty="0" err="1" smtClean="0"/>
              <a:t>modelo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ha </a:t>
            </a:r>
            <a:r>
              <a:rPr lang="en-US" baseline="0" dirty="0" err="1" smtClean="0"/>
              <a:t>causado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interes</a:t>
            </a:r>
            <a:r>
              <a:rPr lang="en-US" baseline="0" dirty="0" smtClean="0"/>
              <a:t> en la </a:t>
            </a:r>
            <a:r>
              <a:rPr lang="en-US" baseline="0" dirty="0" err="1" smtClean="0"/>
              <a:t>literatura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esconocido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Modelo</a:t>
            </a:r>
            <a:r>
              <a:rPr lang="en-US" baseline="0" dirty="0" smtClean="0"/>
              <a:t> de Little Higgs </a:t>
            </a:r>
            <a:r>
              <a:rPr lang="en-US" baseline="0" dirty="0" err="1" smtClean="0"/>
              <a:t>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Modelo</a:t>
            </a:r>
            <a:r>
              <a:rPr lang="en-US" baseline="0" dirty="0" smtClean="0"/>
              <a:t> de Higgs </a:t>
            </a:r>
            <a:r>
              <a:rPr lang="en-US" baseline="0" dirty="0" err="1" smtClean="0"/>
              <a:t>pequeño</a:t>
            </a:r>
            <a:r>
              <a:rPr lang="en-US" baseline="0" dirty="0" smtClean="0"/>
              <a:t>. En </a:t>
            </a:r>
            <a:r>
              <a:rPr lang="en-US" baseline="0" dirty="0" err="1" smtClean="0"/>
              <a:t>dicho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modelo</a:t>
            </a:r>
            <a:r>
              <a:rPr lang="en-US" baseline="0" dirty="0" smtClean="0"/>
              <a:t> se propone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el boson de Higgs </a:t>
            </a:r>
            <a:r>
              <a:rPr lang="en-US" baseline="0" dirty="0" err="1" smtClean="0"/>
              <a:t>es</a:t>
            </a:r>
            <a:r>
              <a:rPr lang="en-US" baseline="0" dirty="0" smtClean="0"/>
              <a:t> un pseudo boson de Goldstone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se genera </a:t>
            </a:r>
            <a:r>
              <a:rPr lang="en-US" baseline="0" dirty="0" err="1" smtClean="0"/>
              <a:t>por</a:t>
            </a:r>
            <a:r>
              <a:rPr lang="en-US" baseline="0" dirty="0" smtClean="0"/>
              <a:t> el </a:t>
            </a:r>
            <a:r>
              <a:rPr lang="en-US" baseline="0" dirty="0" err="1" smtClean="0"/>
              <a:t>rompimiento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una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simetria</a:t>
            </a:r>
            <a:r>
              <a:rPr lang="en-US" baseline="0" dirty="0" smtClean="0"/>
              <a:t> global a </a:t>
            </a:r>
            <a:r>
              <a:rPr lang="en-US" baseline="0" dirty="0" err="1" smtClean="0"/>
              <a:t>una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escala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energia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utilizando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mecanismo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podemos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estabilizar</a:t>
            </a:r>
            <a:r>
              <a:rPr lang="en-US" baseline="0" dirty="0" smtClean="0"/>
              <a:t> la </a:t>
            </a:r>
            <a:r>
              <a:rPr lang="en-US" baseline="0" dirty="0" err="1" smtClean="0"/>
              <a:t>masa</a:t>
            </a:r>
            <a:r>
              <a:rPr lang="en-US" baseline="0" dirty="0" smtClean="0"/>
              <a:t> del boson de Higgs </a:t>
            </a:r>
            <a:r>
              <a:rPr lang="en-US" baseline="0" dirty="0" err="1" smtClean="0"/>
              <a:t>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tener</a:t>
            </a:r>
            <a:r>
              <a:rPr lang="en-US" baseline="0" dirty="0" smtClean="0"/>
              <a:t> un boson de Higgs con </a:t>
            </a:r>
            <a:r>
              <a:rPr lang="en-US" baseline="0" dirty="0" err="1" smtClean="0"/>
              <a:t>una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masa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ligera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manera</a:t>
            </a:r>
            <a:r>
              <a:rPr lang="en-US" baseline="0" dirty="0" smtClean="0"/>
              <a:t> natural.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Si se </a:t>
            </a:r>
            <a:r>
              <a:rPr lang="en-US" baseline="0" dirty="0" err="1" smtClean="0"/>
              <a:t>asume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el ME </a:t>
            </a:r>
            <a:r>
              <a:rPr lang="en-US" baseline="0" dirty="0" err="1" smtClean="0"/>
              <a:t>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valido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hasta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cierta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escala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energia</a:t>
            </a:r>
            <a:r>
              <a:rPr lang="en-US" baseline="0" dirty="0" smtClean="0"/>
              <a:t> LAMBDA, </a:t>
            </a:r>
            <a:r>
              <a:rPr lang="en-US" baseline="0" dirty="0" err="1" smtClean="0"/>
              <a:t>las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divergencias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cuadraticas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serian</a:t>
            </a:r>
            <a:r>
              <a:rPr lang="en-US" baseline="0" dirty="0" smtClean="0"/>
              <a:t> del </a:t>
            </a:r>
            <a:r>
              <a:rPr lang="en-US" baseline="0" dirty="0" err="1" smtClean="0"/>
              <a:t>orden</a:t>
            </a:r>
            <a:r>
              <a:rPr lang="en-US" baseline="0" dirty="0" smtClean="0"/>
              <a:t> del LAMBDA^2. Si </a:t>
            </a:r>
            <a:r>
              <a:rPr lang="en-US" baseline="0" dirty="0" err="1" smtClean="0"/>
              <a:t>ademas</a:t>
            </a:r>
            <a:r>
              <a:rPr lang="en-US" baseline="0" dirty="0" smtClean="0"/>
              <a:t> LAMBDA=MP =&gt; MH~MP a </a:t>
            </a:r>
            <a:r>
              <a:rPr lang="en-US" baseline="0" dirty="0" err="1" smtClean="0"/>
              <a:t>esto</a:t>
            </a:r>
            <a:r>
              <a:rPr lang="en-US" baseline="0" dirty="0" smtClean="0"/>
              <a:t> se le </a:t>
            </a:r>
            <a:r>
              <a:rPr lang="en-US" baseline="0" dirty="0" err="1" smtClean="0"/>
              <a:t>conoce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como</a:t>
            </a:r>
            <a:r>
              <a:rPr lang="en-US" baseline="0" dirty="0" smtClean="0"/>
              <a:t> el </a:t>
            </a:r>
            <a:r>
              <a:rPr lang="en-US" baseline="0" dirty="0" err="1" smtClean="0"/>
              <a:t>problema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jerarquia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Por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otra</a:t>
            </a:r>
            <a:r>
              <a:rPr lang="en-US" baseline="0" dirty="0" smtClean="0"/>
              <a:t> parte, un </a:t>
            </a:r>
            <a:r>
              <a:rPr lang="en-US" baseline="0" dirty="0" err="1" smtClean="0"/>
              <a:t>ajuste</a:t>
            </a:r>
            <a:r>
              <a:rPr lang="en-US" baseline="0" dirty="0" smtClean="0"/>
              <a:t> con </a:t>
            </a:r>
            <a:r>
              <a:rPr lang="en-US" baseline="0" dirty="0" err="1" smtClean="0"/>
              <a:t>datos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experimentales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sugiere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el boson de Higgs del ME </a:t>
            </a:r>
            <a:r>
              <a:rPr lang="en-US" baseline="0" dirty="0" err="1" smtClean="0"/>
              <a:t>tendria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masa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menos</a:t>
            </a:r>
            <a:r>
              <a:rPr lang="en-US" baseline="0" dirty="0" smtClean="0"/>
              <a:t> a 200 </a:t>
            </a:r>
            <a:r>
              <a:rPr lang="en-US" baseline="0" dirty="0" err="1" smtClean="0"/>
              <a:t>GeV</a:t>
            </a:r>
            <a:r>
              <a:rPr lang="en-US" baseline="0" dirty="0" smtClean="0"/>
              <a:t>.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A5E550-CD72-3242-BB69-D466F1B10A7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Este </a:t>
            </a:r>
            <a:r>
              <a:rPr lang="en-US" dirty="0" err="1" smtClean="0"/>
              <a:t>tipo</a:t>
            </a:r>
            <a:r>
              <a:rPr lang="en-US" dirty="0" smtClean="0"/>
              <a:t> de </a:t>
            </a:r>
            <a:r>
              <a:rPr lang="en-US" dirty="0" err="1" smtClean="0"/>
              <a:t>modelos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se </a:t>
            </a:r>
            <a:r>
              <a:rPr lang="en-US" dirty="0" err="1" smtClean="0"/>
              <a:t>conocen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Modelos</a:t>
            </a:r>
            <a:r>
              <a:rPr lang="en-US" baseline="0" dirty="0" smtClean="0"/>
              <a:t> de Higgs </a:t>
            </a:r>
            <a:r>
              <a:rPr lang="en-US" baseline="0" dirty="0" err="1" smtClean="0"/>
              <a:t>ligero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predicen</a:t>
            </a:r>
            <a:r>
              <a:rPr lang="en-US" baseline="0" dirty="0" smtClean="0"/>
              <a:t> la </a:t>
            </a:r>
            <a:r>
              <a:rPr lang="en-US" baseline="0" dirty="0" err="1" smtClean="0"/>
              <a:t>existencia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nuevos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bosones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norma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nuevos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bosones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escalares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nuevos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fermiones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Estas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nuevas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particulas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nuevas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correcciones</a:t>
            </a:r>
            <a:r>
              <a:rPr lang="en-US" baseline="0" dirty="0" smtClean="0"/>
              <a:t> a la </a:t>
            </a:r>
            <a:r>
              <a:rPr lang="en-US" baseline="0" dirty="0" err="1" smtClean="0"/>
              <a:t>masa</a:t>
            </a:r>
            <a:r>
              <a:rPr lang="en-US" baseline="0" dirty="0" smtClean="0"/>
              <a:t> del boson de Higgs </a:t>
            </a:r>
            <a:r>
              <a:rPr lang="en-US" baseline="0" dirty="0" err="1" smtClean="0"/>
              <a:t>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cancelan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divergencias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cuadraticas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inducidas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partículas</a:t>
            </a:r>
            <a:r>
              <a:rPr lang="en-US" baseline="0" dirty="0" smtClean="0"/>
              <a:t> del ME. Como </a:t>
            </a:r>
            <a:r>
              <a:rPr lang="en-US" baseline="0" dirty="0" err="1" smtClean="0"/>
              <a:t>una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alternativa</a:t>
            </a:r>
            <a:r>
              <a:rPr lang="en-US" baseline="0" dirty="0" smtClean="0"/>
              <a:t> a los </a:t>
            </a:r>
            <a:r>
              <a:rPr lang="en-US" baseline="0" dirty="0" err="1" smtClean="0"/>
              <a:t>modelos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supersimetricos</a:t>
            </a:r>
            <a:r>
              <a:rPr lang="en-US" baseline="0" dirty="0" smtClean="0"/>
              <a:t>, el </a:t>
            </a:r>
            <a:r>
              <a:rPr lang="en-US" baseline="0" dirty="0" err="1" smtClean="0"/>
              <a:t>modelo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Litthe</a:t>
            </a:r>
            <a:r>
              <a:rPr lang="en-US" baseline="0" dirty="0" smtClean="0"/>
              <a:t> Higgs surge </a:t>
            </a:r>
            <a:r>
              <a:rPr lang="en-US" baseline="0" dirty="0" err="1" smtClean="0"/>
              <a:t>como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alternativa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para</a:t>
            </a:r>
            <a:r>
              <a:rPr lang="en-US" baseline="0" dirty="0" smtClean="0"/>
              <a:t> resolver el </a:t>
            </a:r>
            <a:r>
              <a:rPr lang="en-US" baseline="0" dirty="0" err="1" smtClean="0"/>
              <a:t>problema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jerarquia</a:t>
            </a:r>
            <a:r>
              <a:rPr lang="en-US" baseline="0" dirty="0" smtClean="0"/>
              <a:t>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err="1" smtClean="0"/>
              <a:t>Una</a:t>
            </a:r>
            <a:r>
              <a:rPr lang="en-US" baseline="0" dirty="0" smtClean="0"/>
              <a:t> version </a:t>
            </a:r>
            <a:r>
              <a:rPr lang="en-US" baseline="0" dirty="0" err="1" smtClean="0"/>
              <a:t>mas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economica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este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modelo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</a:t>
            </a:r>
            <a:r>
              <a:rPr lang="en-US" baseline="0" dirty="0" smtClean="0"/>
              <a:t> el </a:t>
            </a:r>
            <a:r>
              <a:rPr lang="en-US" baseline="0" dirty="0" err="1" smtClean="0"/>
              <a:t>llamado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littest</a:t>
            </a:r>
            <a:r>
              <a:rPr lang="en-US" baseline="0" dirty="0" smtClean="0"/>
              <a:t> Higgs Model el </a:t>
            </a:r>
            <a:r>
              <a:rPr lang="en-US" baseline="0" dirty="0" err="1" smtClean="0"/>
              <a:t>cual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incorpora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las</a:t>
            </a:r>
            <a:r>
              <a:rPr lang="en-US" baseline="0" dirty="0" smtClean="0"/>
              <a:t> ideas del LHM </a:t>
            </a:r>
            <a:r>
              <a:rPr lang="en-US" baseline="0" dirty="0" err="1" smtClean="0"/>
              <a:t>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predice</a:t>
            </a:r>
            <a:r>
              <a:rPr lang="en-US" baseline="0" dirty="0" smtClean="0"/>
              <a:t> la </a:t>
            </a:r>
            <a:r>
              <a:rPr lang="en-US" baseline="0" dirty="0" err="1" smtClean="0"/>
              <a:t>existenia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bosones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norma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pesados</a:t>
            </a:r>
            <a:r>
              <a:rPr lang="en-US" baseline="0" dirty="0" smtClean="0"/>
              <a:t>, un </a:t>
            </a:r>
            <a:r>
              <a:rPr lang="en-US" baseline="0" dirty="0" err="1" smtClean="0"/>
              <a:t>nuevo</a:t>
            </a:r>
            <a:r>
              <a:rPr lang="en-US" baseline="0" dirty="0" smtClean="0"/>
              <a:t> quark top </a:t>
            </a:r>
            <a:r>
              <a:rPr lang="en-US" baseline="0" dirty="0" err="1" smtClean="0"/>
              <a:t>y</a:t>
            </a:r>
            <a:r>
              <a:rPr lang="en-US" baseline="0" dirty="0" smtClean="0"/>
              <a:t> 4 </a:t>
            </a:r>
            <a:r>
              <a:rPr lang="en-US" baseline="0" dirty="0" err="1" smtClean="0"/>
              <a:t>bosones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escalares</a:t>
            </a:r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Estas</a:t>
            </a:r>
            <a:r>
              <a:rPr lang="en-US" dirty="0" smtClean="0"/>
              <a:t> </a:t>
            </a:r>
            <a:r>
              <a:rPr lang="en-US" dirty="0" err="1" smtClean="0"/>
              <a:t>nuevas</a:t>
            </a:r>
            <a:r>
              <a:rPr lang="en-US" dirty="0" smtClean="0"/>
              <a:t> </a:t>
            </a:r>
            <a:r>
              <a:rPr lang="en-US" dirty="0" err="1" smtClean="0"/>
              <a:t>particulas</a:t>
            </a:r>
            <a:r>
              <a:rPr lang="en-US" dirty="0" smtClean="0"/>
              <a:t> van a </a:t>
            </a:r>
            <a:r>
              <a:rPr lang="en-US" dirty="0" err="1" smtClean="0"/>
              <a:t>cancelar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divergencias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cudraticas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inducidas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particulas</a:t>
            </a:r>
            <a:r>
              <a:rPr lang="en-US" baseline="0" dirty="0" smtClean="0"/>
              <a:t> del M.E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err="1" smtClean="0"/>
              <a:t>Littest</a:t>
            </a:r>
            <a:r>
              <a:rPr lang="en-US" baseline="0" dirty="0" smtClean="0"/>
              <a:t> Higgs Model </a:t>
            </a:r>
            <a:r>
              <a:rPr lang="en-US" baseline="0" dirty="0" err="1" smtClean="0"/>
              <a:t>requiere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partículas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A5E550-CD72-3242-BB69-D466F1B10A7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 </a:t>
            </a:r>
            <a:r>
              <a:rPr lang="en-US" dirty="0" err="1" smtClean="0"/>
              <a:t>extensiones</a:t>
            </a:r>
            <a:r>
              <a:rPr lang="en-US" baseline="0" dirty="0" smtClean="0"/>
              <a:t> </a:t>
            </a:r>
            <a:r>
              <a:rPr lang="en-US" dirty="0" smtClean="0"/>
              <a:t>del </a:t>
            </a:r>
            <a:r>
              <a:rPr lang="en-US" dirty="0" err="1" smtClean="0"/>
              <a:t>modelo</a:t>
            </a:r>
            <a:r>
              <a:rPr lang="en-US" dirty="0" smtClean="0"/>
              <a:t> </a:t>
            </a:r>
            <a:r>
              <a:rPr lang="en-US" dirty="0" err="1" smtClean="0"/>
              <a:t>estandar</a:t>
            </a:r>
            <a:r>
              <a:rPr lang="en-US" dirty="0" smtClean="0"/>
              <a:t> </a:t>
            </a:r>
            <a:r>
              <a:rPr lang="en-US" dirty="0" err="1" smtClean="0"/>
              <a:t>predicen</a:t>
            </a:r>
            <a:r>
              <a:rPr lang="en-US" dirty="0" smtClean="0"/>
              <a:t> la </a:t>
            </a:r>
            <a:r>
              <a:rPr lang="en-US" dirty="0" err="1" smtClean="0"/>
              <a:t>existencia</a:t>
            </a:r>
            <a:r>
              <a:rPr lang="en-US" dirty="0" smtClean="0"/>
              <a:t> de un </a:t>
            </a:r>
            <a:r>
              <a:rPr lang="en-US" dirty="0" err="1" smtClean="0"/>
              <a:t>nuevo</a:t>
            </a:r>
            <a:r>
              <a:rPr lang="en-US" baseline="0" dirty="0" smtClean="0"/>
              <a:t> boson de </a:t>
            </a:r>
            <a:r>
              <a:rPr lang="en-US" baseline="0" dirty="0" err="1" smtClean="0"/>
              <a:t>norma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electricamente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neutro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llamado</a:t>
            </a:r>
            <a:r>
              <a:rPr lang="en-US" baseline="0" dirty="0" smtClean="0"/>
              <a:t> Z’ </a:t>
            </a:r>
            <a:r>
              <a:rPr lang="en-US" baseline="0" dirty="0" err="1" smtClean="0"/>
              <a:t>cuya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masa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sería</a:t>
            </a:r>
            <a:r>
              <a:rPr lang="en-US" baseline="0" dirty="0" smtClean="0"/>
              <a:t> del </a:t>
            </a:r>
            <a:r>
              <a:rPr lang="en-US" baseline="0" dirty="0" err="1" smtClean="0"/>
              <a:t>orden</a:t>
            </a:r>
            <a:r>
              <a:rPr lang="en-US" baseline="0" dirty="0" smtClean="0"/>
              <a:t> los </a:t>
            </a:r>
            <a:r>
              <a:rPr lang="en-US" baseline="0" dirty="0" err="1" smtClean="0"/>
              <a:t>TeV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éste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podría</a:t>
            </a:r>
            <a:r>
              <a:rPr lang="en-US" baseline="0" dirty="0" smtClean="0"/>
              <a:t> ser </a:t>
            </a:r>
            <a:r>
              <a:rPr lang="en-US" baseline="0" dirty="0" err="1" smtClean="0"/>
              <a:t>producido</a:t>
            </a:r>
            <a:r>
              <a:rPr lang="en-US" baseline="0" dirty="0" smtClean="0"/>
              <a:t> en el </a:t>
            </a:r>
            <a:r>
              <a:rPr lang="en-US" baseline="0" dirty="0" err="1" smtClean="0"/>
              <a:t>colisionador</a:t>
            </a:r>
            <a:r>
              <a:rPr lang="en-US" baseline="0" dirty="0" smtClean="0"/>
              <a:t> LHC. La </a:t>
            </a:r>
            <a:r>
              <a:rPr lang="en-US" baseline="0" dirty="0" err="1" smtClean="0"/>
              <a:t>importancia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este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nuevo</a:t>
            </a:r>
            <a:r>
              <a:rPr lang="en-US" baseline="0" dirty="0" smtClean="0"/>
              <a:t> boson </a:t>
            </a:r>
            <a:r>
              <a:rPr lang="en-US" baseline="0" dirty="0" err="1" smtClean="0"/>
              <a:t>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puede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indicios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nueva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Fisica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además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debido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su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masa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èste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tendria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amplia</a:t>
            </a:r>
            <a:r>
              <a:rPr lang="en-US" baseline="0" dirty="0" smtClean="0"/>
              <a:t> gamma de </a:t>
            </a:r>
            <a:r>
              <a:rPr lang="en-US" baseline="0" dirty="0" err="1" smtClean="0"/>
              <a:t>decaimientos</a:t>
            </a:r>
            <a:r>
              <a:rPr lang="en-US" baseline="0" dirty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A5E550-CD72-3242-BB69-D466F1B10A7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A5E550-CD72-3242-BB69-D466F1B10A7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74F85-68DC-444C-9D93-739B9A8A9463}" type="datetimeFigureOut">
              <a:rPr lang="en-US" smtClean="0"/>
              <a:pPr/>
              <a:t>3/3/10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E4AB0-F790-2B48-9B37-4B44C3D03C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74F85-68DC-444C-9D93-739B9A8A9463}" type="datetimeFigureOut">
              <a:rPr lang="en-US" smtClean="0"/>
              <a:pPr/>
              <a:t>3/3/10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E4AB0-F790-2B48-9B37-4B44C3D03C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74F85-68DC-444C-9D93-739B9A8A9463}" type="datetimeFigureOut">
              <a:rPr lang="en-US" smtClean="0"/>
              <a:pPr/>
              <a:t>3/3/10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E4AB0-F790-2B48-9B37-4B44C3D03C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_tradnl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EF1B766-8513-BC4F-B665-93F32541EFCA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_tradnl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74F85-68DC-444C-9D93-739B9A8A9463}" type="datetimeFigureOut">
              <a:rPr lang="en-US" smtClean="0"/>
              <a:pPr/>
              <a:t>3/3/10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E4AB0-F790-2B48-9B37-4B44C3D03C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74F85-68DC-444C-9D93-739B9A8A9463}" type="datetimeFigureOut">
              <a:rPr lang="en-US" smtClean="0"/>
              <a:pPr/>
              <a:t>3/3/10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E4AB0-F790-2B48-9B37-4B44C3D03C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74F85-68DC-444C-9D93-739B9A8A9463}" type="datetimeFigureOut">
              <a:rPr lang="en-US" smtClean="0"/>
              <a:pPr/>
              <a:t>3/3/10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E4AB0-F790-2B48-9B37-4B44C3D03C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74F85-68DC-444C-9D93-739B9A8A9463}" type="datetimeFigureOut">
              <a:rPr lang="en-US" smtClean="0"/>
              <a:pPr/>
              <a:t>3/3/10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E4AB0-F790-2B48-9B37-4B44C3D03C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74F85-68DC-444C-9D93-739B9A8A9463}" type="datetimeFigureOut">
              <a:rPr lang="en-US" smtClean="0"/>
              <a:pPr/>
              <a:t>3/3/10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E4AB0-F790-2B48-9B37-4B44C3D03C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74F85-68DC-444C-9D93-739B9A8A9463}" type="datetimeFigureOut">
              <a:rPr lang="en-US" smtClean="0"/>
              <a:pPr/>
              <a:t>3/3/10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E4AB0-F790-2B48-9B37-4B44C3D03C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74F85-68DC-444C-9D93-739B9A8A9463}" type="datetimeFigureOut">
              <a:rPr lang="en-US" smtClean="0"/>
              <a:pPr/>
              <a:t>3/3/10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E4AB0-F790-2B48-9B37-4B44C3D03C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74F85-68DC-444C-9D93-739B9A8A9463}" type="datetimeFigureOut">
              <a:rPr lang="en-US" smtClean="0"/>
              <a:pPr/>
              <a:t>3/3/10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E4AB0-F790-2B48-9B37-4B44C3D03C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74F85-68DC-444C-9D93-739B9A8A9463}" type="datetimeFigureOut">
              <a:rPr lang="en-US" smtClean="0"/>
              <a:pPr/>
              <a:t>3/3/10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E4AB0-F790-2B48-9B37-4B44C3D03C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5DE7426-6616-9B45-ACC4-56FAD3D87CE7}" type="datetimeFigureOut">
              <a:rPr lang="en-US" smtClean="0"/>
              <a:pPr/>
              <a:t>3/3/10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458D822-BA71-BF4C-9C00-BB63EC4734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_tradnl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_tradnl" smtClean="0"/>
              <a:t>Click to edit Master text styles</a:t>
            </a:r>
          </a:p>
          <a:p>
            <a:pPr lvl="1" eaLnBrk="1" latinLnBrk="0" hangingPunct="1"/>
            <a:r>
              <a:rPr kumimoji="0" lang="es-ES_tradnl" smtClean="0"/>
              <a:t>Second level</a:t>
            </a:r>
          </a:p>
          <a:p>
            <a:pPr lvl="2" eaLnBrk="1" latinLnBrk="0" hangingPunct="1"/>
            <a:r>
              <a:rPr kumimoji="0" lang="es-ES_tradnl" smtClean="0"/>
              <a:t>Third level</a:t>
            </a:r>
          </a:p>
          <a:p>
            <a:pPr lvl="3" eaLnBrk="1" latinLnBrk="0" hangingPunct="1"/>
            <a:r>
              <a:rPr kumimoji="0" lang="es-ES_tradnl" smtClean="0"/>
              <a:t>Fourth level</a:t>
            </a:r>
          </a:p>
          <a:p>
            <a:pPr lvl="4" eaLnBrk="1" latinLnBrk="0" hangingPunct="1"/>
            <a:r>
              <a:rPr kumimoji="0" lang="es-ES_tradnl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image" Target="../media/image5.png"/><Relationship Id="rId4" Type="http://schemas.openxmlformats.org/officeDocument/2006/relationships/notesSlide" Target="../notesSlides/notesSlide4.xml"/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slideLayout" Target="../slideLayouts/slideLayout2.xml"/><Relationship Id="rId5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584325" y="228600"/>
            <a:ext cx="7524750" cy="1767048"/>
            <a:chOff x="1292" y="346"/>
            <a:chExt cx="4264" cy="1722"/>
          </a:xfrm>
        </p:grpSpPr>
        <p:sp>
          <p:nvSpPr>
            <p:cNvPr id="1032" name="AutoShape 6"/>
            <p:cNvSpPr>
              <a:spLocks noChangeArrowheads="1"/>
            </p:cNvSpPr>
            <p:nvPr/>
          </p:nvSpPr>
          <p:spPr bwMode="auto">
            <a:xfrm>
              <a:off x="1292" y="346"/>
              <a:ext cx="4264" cy="771"/>
            </a:xfrm>
            <a:prstGeom prst="roundRect">
              <a:avLst>
                <a:gd name="adj" fmla="val 130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5" name="Text Box 7"/>
            <p:cNvSpPr txBox="1">
              <a:spLocks noChangeArrowheads="1"/>
            </p:cNvSpPr>
            <p:nvPr/>
          </p:nvSpPr>
          <p:spPr bwMode="auto">
            <a:xfrm>
              <a:off x="1292" y="346"/>
              <a:ext cx="4264" cy="17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90000"/>
                </a:lnSpc>
                <a:spcBef>
                  <a:spcPts val="788"/>
                </a:spcBef>
                <a:buClr>
                  <a:srgbClr val="FFFFCC"/>
                </a:buClr>
                <a:buSzPct val="75000"/>
                <a:buFont typeface="Wingdings" pitchFamily="-65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600" b="1" dirty="0" err="1">
                  <a:solidFill>
                    <a:srgbClr val="062329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Benemérita</a:t>
              </a:r>
              <a:r>
                <a:rPr lang="en-GB" sz="2600" b="1" dirty="0">
                  <a:solidFill>
                    <a:srgbClr val="062329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 Universidad </a:t>
              </a:r>
              <a:r>
                <a:rPr lang="en-GB" sz="2600" b="1" dirty="0" err="1">
                  <a:solidFill>
                    <a:srgbClr val="062329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Autónoma</a:t>
              </a:r>
              <a:r>
                <a:rPr lang="en-GB" sz="2600" b="1" dirty="0">
                  <a:solidFill>
                    <a:srgbClr val="062329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 de </a:t>
              </a:r>
              <a:r>
                <a:rPr lang="en-GB" sz="2600" b="1" dirty="0" smtClean="0">
                  <a:solidFill>
                    <a:srgbClr val="062329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Puebla</a:t>
              </a:r>
              <a:endParaRPr lang="en-GB" b="1" dirty="0" smtClean="0">
                <a:solidFill>
                  <a:srgbClr val="062329"/>
                </a:solidFill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  <a:p>
              <a:pPr algn="ctr">
                <a:lnSpc>
                  <a:spcPct val="90000"/>
                </a:lnSpc>
                <a:spcBef>
                  <a:spcPts val="788"/>
                </a:spcBef>
                <a:buClr>
                  <a:srgbClr val="FFFFCC"/>
                </a:buClr>
                <a:buSzPct val="75000"/>
                <a:buFont typeface="Wingdings" pitchFamily="-65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600" b="1" dirty="0" err="1">
                  <a:solidFill>
                    <a:srgbClr val="062329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Facultad</a:t>
              </a:r>
              <a:r>
                <a:rPr lang="en-GB" sz="2600" b="1" dirty="0">
                  <a:solidFill>
                    <a:srgbClr val="062329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 de </a:t>
              </a:r>
              <a:r>
                <a:rPr lang="en-GB" sz="2600" b="1" dirty="0" err="1">
                  <a:solidFill>
                    <a:srgbClr val="062329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Ciencias</a:t>
              </a:r>
              <a:r>
                <a:rPr lang="en-GB" sz="2600" b="1" dirty="0">
                  <a:solidFill>
                    <a:srgbClr val="062329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 </a:t>
              </a:r>
              <a:r>
                <a:rPr lang="en-GB" sz="2600" b="1" dirty="0" err="1">
                  <a:solidFill>
                    <a:srgbClr val="062329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Físico</a:t>
              </a:r>
              <a:r>
                <a:rPr lang="en-GB" sz="2600" b="1" dirty="0">
                  <a:solidFill>
                    <a:srgbClr val="062329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 </a:t>
              </a:r>
              <a:r>
                <a:rPr lang="en-GB" sz="2600" b="1" dirty="0" err="1" smtClean="0">
                  <a:solidFill>
                    <a:srgbClr val="062329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Matemáticas</a:t>
              </a:r>
              <a:endParaRPr lang="en-GB" b="1" dirty="0" smtClean="0">
                <a:solidFill>
                  <a:srgbClr val="062329"/>
                </a:solidFill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  <a:p>
              <a:pPr algn="ctr">
                <a:lnSpc>
                  <a:spcPct val="90000"/>
                </a:lnSpc>
                <a:spcBef>
                  <a:spcPts val="788"/>
                </a:spcBef>
                <a:buClr>
                  <a:srgbClr val="FFFFCC"/>
                </a:buClr>
                <a:buSzPct val="75000"/>
                <a:buFont typeface="Wingdings" pitchFamily="-65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600" b="1" dirty="0" err="1">
                  <a:solidFill>
                    <a:srgbClr val="062329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Postgrado</a:t>
              </a:r>
              <a:r>
                <a:rPr lang="en-GB" sz="2600" b="1" dirty="0">
                  <a:solidFill>
                    <a:srgbClr val="062329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 en </a:t>
              </a:r>
              <a:r>
                <a:rPr lang="en-GB" sz="2600" b="1" dirty="0" err="1">
                  <a:solidFill>
                    <a:srgbClr val="062329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Física</a:t>
              </a:r>
              <a:r>
                <a:rPr lang="en-GB" sz="2600" b="1" dirty="0">
                  <a:solidFill>
                    <a:srgbClr val="062329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 </a:t>
              </a:r>
              <a:r>
                <a:rPr lang="en-GB" sz="2600" b="1" dirty="0" err="1">
                  <a:solidFill>
                    <a:srgbClr val="062329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Aplicada</a:t>
              </a:r>
              <a:endParaRPr lang="en-GB" sz="2600" b="1" dirty="0">
                <a:solidFill>
                  <a:srgbClr val="062329"/>
                </a:solidFill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</p:txBody>
        </p:sp>
      </p:grpSp>
      <p:pic>
        <p:nvPicPr>
          <p:cNvPr id="1028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188913"/>
            <a:ext cx="1163637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971550" y="2590800"/>
            <a:ext cx="7639050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s-MX" sz="2600" b="1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Decaimientos a orden de un loop del bosón de norma extra Z</a:t>
            </a:r>
            <a:r>
              <a:rPr lang="es-MX" sz="2600" b="1" baseline="-25000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H</a:t>
            </a:r>
            <a:r>
              <a:rPr lang="es-MX" sz="2600" b="1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 en modelos con un bosón de Higgs pequeño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990600" y="4191000"/>
            <a:ext cx="727233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s-ES" sz="2800" b="1" dirty="0">
                <a:solidFill>
                  <a:srgbClr val="1FAECD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Ismael Cortés Maldonado</a:t>
            </a:r>
            <a:r>
              <a:rPr lang="es-ES" sz="3200" b="1" dirty="0">
                <a:solidFill>
                  <a:srgbClr val="CCEC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pitchFamily="-65" charset="0"/>
              </a:rPr>
              <a:t/>
            </a:r>
            <a:br>
              <a:rPr lang="es-ES" sz="3200" b="1" dirty="0">
                <a:solidFill>
                  <a:srgbClr val="CCEC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pitchFamily="-65" charset="0"/>
              </a:rPr>
            </a:br>
            <a:r>
              <a:rPr lang="es-ES" sz="1800" b="1" dirty="0" smtClean="0">
                <a:solidFill>
                  <a:srgbClr val="CCEC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pitchFamily="-65" charset="0"/>
              </a:rPr>
              <a:t/>
            </a:r>
            <a:br>
              <a:rPr lang="es-ES" sz="1800" b="1" dirty="0" smtClean="0">
                <a:solidFill>
                  <a:srgbClr val="CCEC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pitchFamily="-65" charset="0"/>
              </a:rPr>
            </a:br>
            <a:endParaRPr lang="es-ES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ahoma" pitchFamily="-65" charset="0"/>
            </a:endParaRPr>
          </a:p>
          <a:p>
            <a:pPr algn="just"/>
            <a:r>
              <a:rPr lang="es-ES" sz="1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pitchFamily="-65" charset="0"/>
              </a:rPr>
              <a:t/>
            </a:r>
            <a:br>
              <a:rPr lang="es-ES" sz="1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pitchFamily="-65" charset="0"/>
              </a:rPr>
            </a:br>
            <a:r>
              <a:rPr lang="es-ES" sz="1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pitchFamily="-65" charset="0"/>
              </a:rPr>
              <a:t>	</a:t>
            </a:r>
            <a:r>
              <a:rPr lang="es-ES" sz="1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pitchFamily="-65" charset="0"/>
              </a:rPr>
              <a:t>	</a:t>
            </a:r>
            <a:endParaRPr lang="es-ES" sz="1800" b="1" dirty="0">
              <a:solidFill>
                <a:srgbClr val="1F3AA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ahoma" pitchFamily="-65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Trabajo</a:t>
            </a:r>
            <a:r>
              <a:rPr lang="en-US" dirty="0" smtClean="0"/>
              <a:t> a </a:t>
            </a:r>
            <a:r>
              <a:rPr lang="en-US" dirty="0" err="1" smtClean="0"/>
              <a:t>realizar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dirty="0" smtClean="0"/>
              <a:t>Se </a:t>
            </a:r>
            <a:r>
              <a:rPr lang="en-US" sz="2000" dirty="0" err="1" smtClean="0"/>
              <a:t>han</a:t>
            </a:r>
            <a:r>
              <a:rPr lang="en-US" sz="2000" dirty="0" smtClean="0"/>
              <a:t> </a:t>
            </a:r>
            <a:r>
              <a:rPr lang="en-US" sz="2000" dirty="0" err="1" smtClean="0"/>
              <a:t>estudiado</a:t>
            </a:r>
            <a:r>
              <a:rPr lang="en-US" sz="2000" dirty="0" smtClean="0"/>
              <a:t> los </a:t>
            </a:r>
            <a:r>
              <a:rPr lang="en-US" sz="2000" dirty="0" err="1" smtClean="0"/>
              <a:t>mecanismos</a:t>
            </a:r>
            <a:r>
              <a:rPr lang="en-US" sz="2000" dirty="0" smtClean="0"/>
              <a:t> de </a:t>
            </a:r>
            <a:r>
              <a:rPr lang="en-US" sz="2000" dirty="0" err="1" smtClean="0"/>
              <a:t>producción</a:t>
            </a:r>
            <a:r>
              <a:rPr lang="en-US" sz="2000" dirty="0" smtClean="0"/>
              <a:t> del </a:t>
            </a:r>
            <a:r>
              <a:rPr lang="en-US" sz="2000" dirty="0" err="1" smtClean="0"/>
              <a:t>bosón</a:t>
            </a:r>
            <a:r>
              <a:rPr lang="en-US" sz="2000" dirty="0" smtClean="0"/>
              <a:t> Z</a:t>
            </a:r>
            <a:r>
              <a:rPr lang="en-US" sz="2000" baseline="-25000" dirty="0" smtClean="0"/>
              <a:t>H</a:t>
            </a:r>
            <a:r>
              <a:rPr lang="en-US" sz="2000" dirty="0" smtClean="0"/>
              <a:t> en el LHC </a:t>
            </a:r>
            <a:r>
              <a:rPr lang="en-US" sz="2000" dirty="0" err="1" smtClean="0"/>
              <a:t>y</a:t>
            </a:r>
            <a:r>
              <a:rPr lang="en-US" sz="2000" dirty="0" smtClean="0"/>
              <a:t> </a:t>
            </a:r>
            <a:r>
              <a:rPr lang="en-US" sz="2000" dirty="0" err="1" smtClean="0"/>
              <a:t>sus</a:t>
            </a:r>
            <a:r>
              <a:rPr lang="en-US" sz="2000" dirty="0" smtClean="0"/>
              <a:t> </a:t>
            </a:r>
            <a:r>
              <a:rPr lang="en-US" sz="2000" dirty="0" err="1" smtClean="0"/>
              <a:t>decaimientos</a:t>
            </a:r>
            <a:r>
              <a:rPr lang="en-US" sz="2000" dirty="0" smtClean="0"/>
              <a:t> </a:t>
            </a:r>
            <a:r>
              <a:rPr lang="en-US" sz="2000" dirty="0" err="1" smtClean="0"/>
              <a:t>dominantes</a:t>
            </a:r>
            <a:r>
              <a:rPr lang="en-US" sz="2000" dirty="0" smtClean="0"/>
              <a:t>.</a:t>
            </a:r>
          </a:p>
          <a:p>
            <a:pPr algn="just">
              <a:buNone/>
            </a:pPr>
            <a:endParaRPr lang="en-US" sz="2000" dirty="0" smtClean="0"/>
          </a:p>
          <a:p>
            <a:pPr algn="just"/>
            <a:r>
              <a:rPr lang="en-US" sz="2000" dirty="0" smtClean="0"/>
              <a:t>Para </a:t>
            </a:r>
            <a:r>
              <a:rPr lang="en-US" sz="2000" dirty="0" err="1" smtClean="0"/>
              <a:t>estudiar</a:t>
            </a:r>
            <a:r>
              <a:rPr lang="en-US" sz="2000" dirty="0" smtClean="0"/>
              <a:t> con </a:t>
            </a:r>
            <a:r>
              <a:rPr lang="en-US" sz="2000" dirty="0" err="1" smtClean="0"/>
              <a:t>mas</a:t>
            </a:r>
            <a:r>
              <a:rPr lang="en-US" sz="2000" dirty="0" smtClean="0"/>
              <a:t> </a:t>
            </a:r>
            <a:r>
              <a:rPr lang="en-US" sz="2000" dirty="0" err="1" smtClean="0"/>
              <a:t>detalle</a:t>
            </a:r>
            <a:r>
              <a:rPr lang="en-US" sz="2000" dirty="0" smtClean="0"/>
              <a:t> </a:t>
            </a:r>
            <a:r>
              <a:rPr lang="en-US" sz="2000" dirty="0" err="1" smtClean="0"/>
              <a:t>las</a:t>
            </a:r>
            <a:r>
              <a:rPr lang="en-US" sz="2000" dirty="0" smtClean="0"/>
              <a:t> </a:t>
            </a:r>
            <a:r>
              <a:rPr lang="en-US" sz="2000" dirty="0" err="1" smtClean="0"/>
              <a:t>propiedades</a:t>
            </a:r>
            <a:r>
              <a:rPr lang="en-US" sz="2000" dirty="0" smtClean="0"/>
              <a:t> del boson Z</a:t>
            </a:r>
            <a:r>
              <a:rPr lang="en-US" sz="2000" baseline="-25000" dirty="0" smtClean="0"/>
              <a:t>H</a:t>
            </a:r>
            <a:r>
              <a:rPr lang="en-US" sz="2000" dirty="0" smtClean="0"/>
              <a:t> se </a:t>
            </a:r>
            <a:r>
              <a:rPr lang="en-US" sz="2000" dirty="0" err="1" smtClean="0"/>
              <a:t>requiere</a:t>
            </a:r>
            <a:r>
              <a:rPr lang="en-US" sz="2000" dirty="0" smtClean="0"/>
              <a:t> un </a:t>
            </a:r>
            <a:r>
              <a:rPr lang="en-US" sz="2000" dirty="0" err="1" smtClean="0"/>
              <a:t>estudio</a:t>
            </a:r>
            <a:r>
              <a:rPr lang="en-US" sz="2000" dirty="0" smtClean="0"/>
              <a:t> </a:t>
            </a:r>
            <a:r>
              <a:rPr lang="en-US" sz="2000" dirty="0" err="1" smtClean="0"/>
              <a:t>más</a:t>
            </a:r>
            <a:r>
              <a:rPr lang="en-US" sz="2000" dirty="0" smtClean="0"/>
              <a:t> </a:t>
            </a:r>
            <a:r>
              <a:rPr lang="en-US" sz="2000" dirty="0" err="1" smtClean="0"/>
              <a:t>profundo</a:t>
            </a:r>
            <a:r>
              <a:rPr lang="en-US" sz="2000" dirty="0" smtClean="0"/>
              <a:t> de </a:t>
            </a:r>
            <a:r>
              <a:rPr lang="en-US" sz="2000" dirty="0" err="1" smtClean="0"/>
              <a:t>todos</a:t>
            </a:r>
            <a:r>
              <a:rPr lang="en-US" sz="2000" dirty="0" smtClean="0"/>
              <a:t> </a:t>
            </a:r>
            <a:r>
              <a:rPr lang="en-US" sz="2000" dirty="0" err="1" smtClean="0"/>
              <a:t>sus</a:t>
            </a:r>
            <a:r>
              <a:rPr lang="en-US" sz="2000" dirty="0" smtClean="0"/>
              <a:t> </a:t>
            </a:r>
            <a:r>
              <a:rPr lang="en-US" sz="2000" dirty="0" err="1" smtClean="0"/>
              <a:t>modos</a:t>
            </a:r>
            <a:r>
              <a:rPr lang="en-US" sz="2000" dirty="0" smtClean="0"/>
              <a:t> de </a:t>
            </a:r>
            <a:r>
              <a:rPr lang="en-US" sz="2000" dirty="0" err="1" smtClean="0"/>
              <a:t>decaimiento</a:t>
            </a:r>
            <a:r>
              <a:rPr lang="en-US" sz="2000" dirty="0" smtClean="0"/>
              <a:t> </a:t>
            </a:r>
            <a:r>
              <a:rPr lang="en-US" sz="2000" dirty="0" err="1" smtClean="0"/>
              <a:t>incluyendo</a:t>
            </a:r>
            <a:r>
              <a:rPr lang="en-US" sz="2000" dirty="0" smtClean="0"/>
              <a:t> </a:t>
            </a:r>
            <a:r>
              <a:rPr lang="en-US" sz="2000" dirty="0" err="1" smtClean="0"/>
              <a:t>aquellos</a:t>
            </a:r>
            <a:r>
              <a:rPr lang="en-US" sz="2000" dirty="0" smtClean="0"/>
              <a:t> </a:t>
            </a:r>
            <a:r>
              <a:rPr lang="en-US" sz="2000" dirty="0" err="1" smtClean="0"/>
              <a:t>que</a:t>
            </a:r>
            <a:r>
              <a:rPr lang="en-US" sz="2000" dirty="0" smtClean="0"/>
              <a:t> se </a:t>
            </a:r>
            <a:r>
              <a:rPr lang="en-US" sz="2000" dirty="0" err="1" smtClean="0"/>
              <a:t>inducen</a:t>
            </a:r>
            <a:r>
              <a:rPr lang="en-US" sz="2000" dirty="0" smtClean="0"/>
              <a:t> a </a:t>
            </a:r>
            <a:r>
              <a:rPr lang="en-US" sz="2000" dirty="0" err="1" smtClean="0"/>
              <a:t>nivel</a:t>
            </a:r>
            <a:r>
              <a:rPr lang="en-US" sz="2000" dirty="0" smtClean="0"/>
              <a:t> de un loop.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err="1" smtClean="0"/>
              <a:t>Estudiaremos</a:t>
            </a:r>
            <a:r>
              <a:rPr lang="en-US" sz="2000" dirty="0" smtClean="0"/>
              <a:t> los </a:t>
            </a:r>
            <a:r>
              <a:rPr lang="en-US" sz="2000" dirty="0" err="1" smtClean="0"/>
              <a:t>decaimientos</a:t>
            </a:r>
            <a:r>
              <a:rPr lang="en-US" sz="2000" dirty="0" smtClean="0"/>
              <a:t>: Z</a:t>
            </a:r>
            <a:r>
              <a:rPr lang="en-US" sz="2000" baseline="-25000" dirty="0" smtClean="0"/>
              <a:t>H</a:t>
            </a:r>
            <a:r>
              <a:rPr lang="en-US" sz="2000" dirty="0" smtClean="0"/>
              <a:t>-&gt;ZZ, Z</a:t>
            </a:r>
            <a:r>
              <a:rPr lang="en-US" sz="2000" baseline="-25000" dirty="0" smtClean="0"/>
              <a:t>H</a:t>
            </a:r>
            <a:r>
              <a:rPr lang="en-US" sz="2000" dirty="0" smtClean="0"/>
              <a:t>-&gt;Zγ, Z</a:t>
            </a:r>
            <a:r>
              <a:rPr lang="en-US" sz="2000" baseline="-25000" dirty="0" smtClean="0"/>
              <a:t>H</a:t>
            </a:r>
            <a:r>
              <a:rPr lang="en-US" sz="2000" dirty="0" smtClean="0"/>
              <a:t>-&gt;ZH, Z</a:t>
            </a:r>
            <a:r>
              <a:rPr lang="en-US" sz="2000" baseline="-25000" dirty="0" smtClean="0"/>
              <a:t>H</a:t>
            </a:r>
            <a:r>
              <a:rPr lang="en-US" sz="2000" dirty="0" smtClean="0"/>
              <a:t>-&gt;WW, Z</a:t>
            </a:r>
            <a:r>
              <a:rPr lang="en-US" sz="2000" baseline="-25000" dirty="0" smtClean="0"/>
              <a:t>H</a:t>
            </a:r>
            <a:r>
              <a:rPr lang="en-US" sz="2000" dirty="0" smtClean="0"/>
              <a:t>-&gt;</a:t>
            </a:r>
            <a:r>
              <a:rPr lang="en-US" sz="2000" dirty="0" err="1" smtClean="0"/>
              <a:t>q</a:t>
            </a:r>
            <a:r>
              <a:rPr lang="en-US" sz="2000" baseline="-25000" dirty="0" err="1" smtClean="0"/>
              <a:t>i</a:t>
            </a:r>
            <a:r>
              <a:rPr lang="en-US" sz="2000" dirty="0" err="1" smtClean="0"/>
              <a:t>q</a:t>
            </a:r>
            <a:r>
              <a:rPr lang="en-US" sz="2000" baseline="-25000" dirty="0" err="1" smtClean="0"/>
              <a:t>j</a:t>
            </a:r>
            <a:r>
              <a:rPr lang="en-US" sz="2000" dirty="0" smtClean="0"/>
              <a:t> etc.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4900" y="4572000"/>
            <a:ext cx="4394200" cy="1193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Índice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Motivaciones</a:t>
            </a:r>
            <a:endParaRPr lang="en-US" dirty="0" smtClean="0"/>
          </a:p>
          <a:p>
            <a:r>
              <a:rPr lang="en-US" dirty="0" err="1" smtClean="0"/>
              <a:t>Modelos</a:t>
            </a:r>
            <a:r>
              <a:rPr lang="en-US" dirty="0" smtClean="0"/>
              <a:t> de Nueva </a:t>
            </a:r>
            <a:r>
              <a:rPr lang="en-US" dirty="0" err="1" smtClean="0"/>
              <a:t>Física</a:t>
            </a:r>
            <a:endParaRPr lang="en-US" dirty="0" smtClean="0"/>
          </a:p>
          <a:p>
            <a:r>
              <a:rPr lang="en-US" dirty="0" err="1" smtClean="0"/>
              <a:t>Modelo</a:t>
            </a:r>
            <a:r>
              <a:rPr lang="en-US" dirty="0" smtClean="0"/>
              <a:t> de little Higgs</a:t>
            </a:r>
          </a:p>
          <a:p>
            <a:r>
              <a:rPr lang="en-US" dirty="0" smtClean="0"/>
              <a:t>Boson de </a:t>
            </a:r>
            <a:r>
              <a:rPr lang="en-US" dirty="0" err="1" smtClean="0"/>
              <a:t>norma</a:t>
            </a:r>
            <a:r>
              <a:rPr lang="en-US" dirty="0" smtClean="0"/>
              <a:t> extra Z’</a:t>
            </a:r>
          </a:p>
          <a:p>
            <a:r>
              <a:rPr lang="en-US" dirty="0" err="1" smtClean="0"/>
              <a:t>Trabajo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hacer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Motivaciones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El </a:t>
            </a:r>
            <a:r>
              <a:rPr lang="en-US" dirty="0" err="1" smtClean="0"/>
              <a:t>modelo</a:t>
            </a:r>
            <a:r>
              <a:rPr lang="en-US" dirty="0" smtClean="0"/>
              <a:t> </a:t>
            </a:r>
            <a:r>
              <a:rPr lang="en-US" dirty="0" err="1" smtClean="0"/>
              <a:t>estándar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válido</a:t>
            </a:r>
            <a:r>
              <a:rPr lang="en-US" dirty="0" smtClean="0"/>
              <a:t> </a:t>
            </a:r>
            <a:r>
              <a:rPr lang="en-US" dirty="0" err="1" smtClean="0"/>
              <a:t>hasta</a:t>
            </a:r>
            <a:r>
              <a:rPr lang="en-US" dirty="0" smtClean="0"/>
              <a:t> la </a:t>
            </a:r>
            <a:r>
              <a:rPr lang="en-US" dirty="0" err="1" smtClean="0"/>
              <a:t>escala</a:t>
            </a:r>
            <a:r>
              <a:rPr lang="en-US" dirty="0" smtClean="0"/>
              <a:t> de  </a:t>
            </a:r>
            <a:r>
              <a:rPr lang="en-US" dirty="0" err="1" smtClean="0"/>
              <a:t>energía</a:t>
            </a:r>
            <a:r>
              <a:rPr lang="en-US" dirty="0" smtClean="0"/>
              <a:t> </a:t>
            </a:r>
            <a:r>
              <a:rPr lang="en-US" dirty="0" err="1" smtClean="0"/>
              <a:t>alcanzada</a:t>
            </a:r>
            <a:r>
              <a:rPr lang="en-US" dirty="0" smtClean="0"/>
              <a:t> </a:t>
            </a:r>
            <a:r>
              <a:rPr lang="en-US" dirty="0" err="1" smtClean="0"/>
              <a:t>actualmente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dirty="0" smtClean="0"/>
              <a:t> Se </a:t>
            </a:r>
            <a:r>
              <a:rPr lang="en-US" dirty="0" err="1" smtClean="0"/>
              <a:t>basa</a:t>
            </a:r>
            <a:r>
              <a:rPr lang="en-US" dirty="0" smtClean="0"/>
              <a:t> en el </a:t>
            </a:r>
            <a:r>
              <a:rPr lang="en-US" dirty="0" err="1" smtClean="0"/>
              <a:t>grupo</a:t>
            </a:r>
            <a:r>
              <a:rPr lang="en-US" dirty="0" smtClean="0"/>
              <a:t> de </a:t>
            </a:r>
            <a:r>
              <a:rPr lang="en-US" dirty="0" err="1" smtClean="0"/>
              <a:t>simetría</a:t>
            </a:r>
            <a:r>
              <a:rPr lang="en-US" dirty="0" smtClean="0"/>
              <a:t> SU(3)</a:t>
            </a:r>
            <a:r>
              <a:rPr lang="en-US" baseline="-25000" dirty="0" smtClean="0"/>
              <a:t>C</a:t>
            </a:r>
            <a:r>
              <a:rPr lang="en-US" dirty="0" smtClean="0"/>
              <a:t>xSU(2)</a:t>
            </a:r>
            <a:r>
              <a:rPr lang="en-US" baseline="-25000" dirty="0" smtClean="0"/>
              <a:t>L</a:t>
            </a:r>
            <a:r>
              <a:rPr lang="en-US" dirty="0" smtClean="0"/>
              <a:t>xU(1)</a:t>
            </a:r>
            <a:r>
              <a:rPr lang="en-US" baseline="-25000" dirty="0" smtClean="0"/>
              <a:t>Y .</a:t>
            </a:r>
            <a:endParaRPr lang="en-US" dirty="0" smtClean="0"/>
          </a:p>
          <a:p>
            <a:pPr algn="just"/>
            <a:r>
              <a:rPr lang="en-US" dirty="0" smtClean="0"/>
              <a:t>A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altas</a:t>
            </a:r>
            <a:r>
              <a:rPr lang="en-US" dirty="0" smtClean="0"/>
              <a:t> </a:t>
            </a:r>
            <a:r>
              <a:rPr lang="en-US" dirty="0" err="1" smtClean="0"/>
              <a:t>energías</a:t>
            </a:r>
            <a:r>
              <a:rPr lang="en-US" dirty="0" smtClean="0"/>
              <a:t> se </a:t>
            </a:r>
            <a:r>
              <a:rPr lang="en-US" dirty="0" err="1" smtClean="0"/>
              <a:t>esperan</a:t>
            </a:r>
            <a:r>
              <a:rPr lang="en-US" dirty="0" smtClean="0"/>
              <a:t> </a:t>
            </a:r>
            <a:r>
              <a:rPr lang="en-US" dirty="0" err="1" smtClean="0"/>
              <a:t>indicios</a:t>
            </a:r>
            <a:r>
              <a:rPr lang="en-US" dirty="0" smtClean="0"/>
              <a:t> de </a:t>
            </a:r>
            <a:r>
              <a:rPr lang="en-US" dirty="0" err="1" smtClean="0"/>
              <a:t>nueva</a:t>
            </a:r>
            <a:r>
              <a:rPr lang="en-US" dirty="0" smtClean="0"/>
              <a:t> </a:t>
            </a:r>
            <a:r>
              <a:rPr lang="en-US" dirty="0" err="1" smtClean="0"/>
              <a:t>Física</a:t>
            </a:r>
            <a:r>
              <a:rPr lang="en-US" dirty="0" smtClean="0"/>
              <a:t> en </a:t>
            </a:r>
            <a:r>
              <a:rPr lang="en-US" dirty="0" err="1" smtClean="0"/>
              <a:t>experimentos</a:t>
            </a:r>
            <a:r>
              <a:rPr lang="en-US" dirty="0" smtClean="0"/>
              <a:t> de </a:t>
            </a:r>
            <a:r>
              <a:rPr lang="en-US" dirty="0" err="1" smtClean="0"/>
              <a:t>colisionadores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Modelos</a:t>
            </a:r>
            <a:r>
              <a:rPr lang="en-US" dirty="0" smtClean="0"/>
              <a:t> de Nueva </a:t>
            </a:r>
            <a:r>
              <a:rPr lang="en-US" dirty="0" err="1" smtClean="0"/>
              <a:t>Física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Sectores</a:t>
            </a:r>
            <a:r>
              <a:rPr lang="en-US" dirty="0" smtClean="0"/>
              <a:t> de </a:t>
            </a:r>
            <a:r>
              <a:rPr lang="en-US" dirty="0" err="1" smtClean="0"/>
              <a:t>norma</a:t>
            </a:r>
            <a:r>
              <a:rPr lang="en-US" dirty="0" smtClean="0"/>
              <a:t> </a:t>
            </a:r>
            <a:r>
              <a:rPr lang="en-US" dirty="0" err="1" smtClean="0"/>
              <a:t>extendidos</a:t>
            </a:r>
            <a:r>
              <a:rPr lang="en-US" dirty="0" smtClean="0"/>
              <a:t>:</a:t>
            </a:r>
          </a:p>
          <a:p>
            <a:pPr marL="457200" lvl="1" indent="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400" dirty="0" smtClean="0">
                <a:solidFill>
                  <a:srgbClr val="D60093"/>
                </a:solidFill>
                <a:latin typeface="Comic Sans MS" pitchFamily="-65" charset="0"/>
              </a:rPr>
              <a:t>Extra U(1) factors:</a:t>
            </a:r>
          </a:p>
          <a:p>
            <a:pPr marL="457200" lvl="1" indent="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400" dirty="0" smtClean="0">
                <a:solidFill>
                  <a:srgbClr val="D60093"/>
                </a:solidFill>
                <a:latin typeface="Comic Sans MS" pitchFamily="-65" charset="0"/>
              </a:rPr>
              <a:t>Left-Right symmetric model</a:t>
            </a:r>
            <a:endParaRPr lang="en-US" dirty="0" smtClean="0"/>
          </a:p>
          <a:p>
            <a:r>
              <a:rPr lang="en-US" dirty="0" err="1" smtClean="0"/>
              <a:t>Tecnicolor</a:t>
            </a:r>
            <a:endParaRPr lang="en-US" dirty="0" smtClean="0"/>
          </a:p>
          <a:p>
            <a:r>
              <a:rPr lang="en-US" dirty="0" err="1" smtClean="0"/>
              <a:t>Dimensiones</a:t>
            </a:r>
            <a:r>
              <a:rPr lang="en-US" dirty="0" smtClean="0"/>
              <a:t> Extras</a:t>
            </a:r>
          </a:p>
          <a:p>
            <a:r>
              <a:rPr lang="en-US" dirty="0" err="1" smtClean="0"/>
              <a:t>TopColor</a:t>
            </a:r>
            <a:endParaRPr lang="en-US" dirty="0" smtClean="0"/>
          </a:p>
          <a:p>
            <a:r>
              <a:rPr lang="en-US" dirty="0" err="1" smtClean="0"/>
              <a:t>Modelos</a:t>
            </a:r>
            <a:r>
              <a:rPr lang="en-US" dirty="0" smtClean="0"/>
              <a:t> de Higgs </a:t>
            </a:r>
            <a:r>
              <a:rPr lang="en-US" dirty="0" err="1" smtClean="0"/>
              <a:t>Pequeños</a:t>
            </a: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MUCHOS MODELOS MAS…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7" descr="E:\talks\lcws2005\txp_fig.bmp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3935412" y="2224087"/>
            <a:ext cx="3455988" cy="2905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  <p:pic>
        <p:nvPicPr>
          <p:cNvPr id="5" name="Picture 10" descr="E:\talks\lcws2005\txp_fig.bmp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5300662" y="2590800"/>
            <a:ext cx="2928938" cy="2905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Modelos</a:t>
            </a:r>
            <a:r>
              <a:rPr lang="en-US" dirty="0" smtClean="0"/>
              <a:t> de Nueva </a:t>
            </a:r>
            <a:r>
              <a:rPr lang="en-US" dirty="0" err="1" smtClean="0"/>
              <a:t>Física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95399"/>
          </a:xfrm>
        </p:spPr>
        <p:txBody>
          <a:bodyPr>
            <a:normAutofit fontScale="55000" lnSpcReduction="20000"/>
          </a:bodyPr>
          <a:lstStyle/>
          <a:p>
            <a:r>
              <a:rPr lang="en-US" sz="3636" b="1" dirty="0" smtClean="0"/>
              <a:t>¿</a:t>
            </a:r>
            <a:r>
              <a:rPr lang="en-US" sz="3636" b="1" dirty="0" err="1" smtClean="0"/>
              <a:t>Que</a:t>
            </a:r>
            <a:r>
              <a:rPr lang="en-US" sz="3636" b="1" dirty="0" smtClean="0"/>
              <a:t> </a:t>
            </a:r>
            <a:r>
              <a:rPr lang="en-US" sz="3636" b="1" dirty="0" err="1" smtClean="0"/>
              <a:t>tienen</a:t>
            </a:r>
            <a:r>
              <a:rPr lang="en-US" sz="3636" b="1" dirty="0" smtClean="0"/>
              <a:t> en </a:t>
            </a:r>
            <a:r>
              <a:rPr lang="en-US" sz="3636" b="1" dirty="0" err="1" smtClean="0"/>
              <a:t>común</a:t>
            </a:r>
            <a:r>
              <a:rPr lang="en-US" sz="3636" b="1" dirty="0" smtClean="0"/>
              <a:t> </a:t>
            </a:r>
            <a:r>
              <a:rPr lang="en-US" sz="3636" b="1" dirty="0" err="1" smtClean="0"/>
              <a:t>éstos</a:t>
            </a:r>
            <a:r>
              <a:rPr lang="en-US" sz="3636" b="1" dirty="0" smtClean="0"/>
              <a:t> </a:t>
            </a:r>
            <a:r>
              <a:rPr lang="en-US" sz="3636" b="1" dirty="0" err="1" smtClean="0"/>
              <a:t>modelos</a:t>
            </a:r>
            <a:r>
              <a:rPr lang="en-US" sz="3636" b="1" dirty="0" smtClean="0"/>
              <a:t>?</a:t>
            </a:r>
          </a:p>
          <a:p>
            <a:pPr>
              <a:buNone/>
            </a:pPr>
            <a:r>
              <a:rPr lang="en-US" sz="3636" dirty="0" err="1" smtClean="0"/>
              <a:t>Nuevas</a:t>
            </a:r>
            <a:r>
              <a:rPr lang="en-US" sz="3636" dirty="0" smtClean="0"/>
              <a:t> </a:t>
            </a:r>
            <a:r>
              <a:rPr lang="en-US" sz="3636" dirty="0" err="1" smtClean="0"/>
              <a:t>partículas</a:t>
            </a:r>
            <a:r>
              <a:rPr lang="en-US" sz="3636" dirty="0" smtClean="0"/>
              <a:t>.</a:t>
            </a:r>
          </a:p>
          <a:p>
            <a:pPr>
              <a:buNone/>
            </a:pPr>
            <a:r>
              <a:rPr lang="en-US" sz="3636" dirty="0" err="1" smtClean="0"/>
              <a:t>Correcciones</a:t>
            </a:r>
            <a:r>
              <a:rPr lang="en-US" sz="3636" dirty="0" smtClean="0"/>
              <a:t> a los </a:t>
            </a:r>
            <a:r>
              <a:rPr lang="en-US" sz="3636" dirty="0" err="1" smtClean="0"/>
              <a:t>vértices</a:t>
            </a:r>
            <a:r>
              <a:rPr lang="en-US" sz="3636" dirty="0" smtClean="0"/>
              <a:t> del </a:t>
            </a:r>
            <a:r>
              <a:rPr lang="en-US" sz="3636" dirty="0" err="1" smtClean="0"/>
              <a:t>Modelo</a:t>
            </a:r>
            <a:r>
              <a:rPr lang="en-US" sz="3636" dirty="0" smtClean="0"/>
              <a:t> </a:t>
            </a:r>
            <a:r>
              <a:rPr lang="en-US" sz="3636" dirty="0" err="1" smtClean="0"/>
              <a:t>Estándar</a:t>
            </a:r>
            <a:r>
              <a:rPr lang="en-US" sz="3636" dirty="0" smtClean="0"/>
              <a:t>. </a:t>
            </a:r>
          </a:p>
          <a:p>
            <a:pPr>
              <a:buNone/>
            </a:pPr>
            <a:r>
              <a:rPr lang="en-US" dirty="0" smtClean="0"/>
              <a:t>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3028890"/>
            <a:ext cx="36148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¿</a:t>
            </a:r>
            <a:r>
              <a:rPr lang="en-US" sz="2000" b="1" dirty="0" err="1" smtClean="0"/>
              <a:t>Cómo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identificar</a:t>
            </a:r>
            <a:r>
              <a:rPr lang="en-US" sz="2000" b="1" dirty="0" smtClean="0"/>
              <a:t> Nueva </a:t>
            </a:r>
            <a:r>
              <a:rPr lang="en-US" sz="2000" b="1" dirty="0" err="1" smtClean="0"/>
              <a:t>Física</a:t>
            </a:r>
            <a:r>
              <a:rPr lang="en-US" sz="2000" b="1" dirty="0" smtClean="0"/>
              <a:t> ?</a:t>
            </a:r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505200"/>
            <a:ext cx="59811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Descubrimientos</a:t>
            </a:r>
            <a:r>
              <a:rPr lang="en-US" dirty="0" smtClean="0"/>
              <a:t>  </a:t>
            </a:r>
            <a:r>
              <a:rPr lang="en-US" dirty="0" err="1" smtClean="0"/>
              <a:t>directos</a:t>
            </a:r>
            <a:r>
              <a:rPr lang="en-US" dirty="0" smtClean="0"/>
              <a:t>.</a:t>
            </a:r>
          </a:p>
          <a:p>
            <a:pPr>
              <a:buFont typeface="Arial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Descubrimientos</a:t>
            </a:r>
            <a:r>
              <a:rPr lang="en-US" dirty="0" smtClean="0"/>
              <a:t> </a:t>
            </a:r>
            <a:r>
              <a:rPr lang="en-US" dirty="0" err="1" smtClean="0"/>
              <a:t>indirectos</a:t>
            </a:r>
            <a:r>
              <a:rPr lang="en-US" dirty="0" smtClean="0"/>
              <a:t> </a:t>
            </a:r>
            <a:r>
              <a:rPr lang="en-US" dirty="0" err="1" smtClean="0"/>
              <a:t>asumiendos</a:t>
            </a:r>
            <a:r>
              <a:rPr lang="en-US" dirty="0" smtClean="0"/>
              <a:t> </a:t>
            </a:r>
            <a:r>
              <a:rPr lang="en-US" dirty="0" err="1" smtClean="0"/>
              <a:t>modelos</a:t>
            </a:r>
            <a:r>
              <a:rPr lang="en-US" dirty="0" smtClean="0"/>
              <a:t> </a:t>
            </a:r>
            <a:r>
              <a:rPr lang="en-US" dirty="0" err="1" smtClean="0"/>
              <a:t>específicos</a:t>
            </a:r>
            <a:r>
              <a:rPr lang="en-US" dirty="0" smtClean="0"/>
              <a:t>.</a:t>
            </a:r>
          </a:p>
          <a:p>
            <a:pPr>
              <a:buFont typeface="Arial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Pruebas</a:t>
            </a:r>
            <a:r>
              <a:rPr lang="en-US" dirty="0" smtClean="0"/>
              <a:t> </a:t>
            </a:r>
            <a:r>
              <a:rPr lang="en-US" dirty="0" err="1" smtClean="0"/>
              <a:t>indirectas</a:t>
            </a:r>
            <a:r>
              <a:rPr lang="en-US" dirty="0" smtClean="0"/>
              <a:t> de </a:t>
            </a:r>
            <a:r>
              <a:rPr lang="en-US" dirty="0" err="1" smtClean="0"/>
              <a:t>nueva</a:t>
            </a:r>
            <a:r>
              <a:rPr lang="en-US" dirty="0" smtClean="0"/>
              <a:t> </a:t>
            </a:r>
            <a:r>
              <a:rPr lang="en-US" dirty="0" err="1" smtClean="0"/>
              <a:t>Física</a:t>
            </a:r>
            <a:r>
              <a:rPr lang="en-US" dirty="0" smtClean="0"/>
              <a:t> via </a:t>
            </a:r>
            <a:r>
              <a:rPr lang="en-US" dirty="0" err="1" smtClean="0"/>
              <a:t>L</a:t>
            </a:r>
            <a:r>
              <a:rPr lang="en-US" baseline="-25000" dirty="0" err="1" smtClean="0"/>
              <a:t>eff</a:t>
            </a:r>
            <a:r>
              <a:rPr lang="en-US" dirty="0" smtClean="0"/>
              <a:t>. 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99819" y="4724400"/>
            <a:ext cx="1633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/>
              <a:t>Herramientas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5334000"/>
            <a:ext cx="88762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Búsqueda</a:t>
            </a:r>
            <a:r>
              <a:rPr lang="en-US" dirty="0" smtClean="0"/>
              <a:t> en: Canal Di-</a:t>
            </a:r>
            <a:r>
              <a:rPr lang="en-US" dirty="0" err="1" smtClean="0"/>
              <a:t>leptonico</a:t>
            </a:r>
            <a:r>
              <a:rPr lang="en-US" dirty="0" smtClean="0"/>
              <a:t>, </a:t>
            </a:r>
            <a:r>
              <a:rPr lang="en-US" dirty="0" err="1" smtClean="0"/>
              <a:t>acoplamiento</a:t>
            </a:r>
            <a:r>
              <a:rPr lang="en-US" dirty="0" smtClean="0"/>
              <a:t> </a:t>
            </a:r>
            <a:r>
              <a:rPr lang="en-US" dirty="0" err="1" smtClean="0"/>
              <a:t>anómalo</a:t>
            </a:r>
            <a:r>
              <a:rPr lang="en-US" dirty="0" smtClean="0"/>
              <a:t> de </a:t>
            </a:r>
            <a:r>
              <a:rPr lang="en-US" dirty="0" err="1" smtClean="0"/>
              <a:t>bosones</a:t>
            </a:r>
            <a:r>
              <a:rPr lang="en-US" dirty="0" smtClean="0"/>
              <a:t>, </a:t>
            </a:r>
            <a:r>
              <a:rPr lang="en-US" dirty="0" err="1" smtClean="0"/>
              <a:t>acoplamiento</a:t>
            </a:r>
            <a:r>
              <a:rPr lang="en-US" dirty="0" smtClean="0"/>
              <a:t> </a:t>
            </a:r>
            <a:r>
              <a:rPr lang="en-US" dirty="0" err="1" smtClean="0"/>
              <a:t>anómalo</a:t>
            </a:r>
            <a:r>
              <a:rPr lang="en-US" dirty="0" smtClean="0"/>
              <a:t> </a:t>
            </a:r>
          </a:p>
          <a:p>
            <a:r>
              <a:rPr lang="en-US" dirty="0" smtClean="0"/>
              <a:t>de </a:t>
            </a:r>
            <a:r>
              <a:rPr lang="en-US" dirty="0" err="1" smtClean="0"/>
              <a:t>Fermiones</a:t>
            </a:r>
            <a:r>
              <a:rPr lang="en-US" dirty="0" smtClean="0"/>
              <a:t>, </a:t>
            </a:r>
            <a:r>
              <a:rPr lang="en-US" dirty="0" err="1" smtClean="0"/>
              <a:t>acoplamientos</a:t>
            </a:r>
            <a:r>
              <a:rPr lang="en-US" dirty="0" smtClean="0"/>
              <a:t> de Higgs…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Little Higgs Model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/>
              <a:t>Estan</a:t>
            </a:r>
            <a:r>
              <a:rPr lang="en-US" sz="2000" dirty="0" smtClean="0"/>
              <a:t> </a:t>
            </a:r>
            <a:r>
              <a:rPr lang="en-US" sz="2000" dirty="0" err="1" smtClean="0"/>
              <a:t>basados</a:t>
            </a:r>
            <a:r>
              <a:rPr lang="en-US" sz="2000" dirty="0" smtClean="0"/>
              <a:t> en la idea </a:t>
            </a:r>
            <a:r>
              <a:rPr lang="en-US" sz="2000" dirty="0" err="1" smtClean="0"/>
              <a:t>que</a:t>
            </a:r>
            <a:r>
              <a:rPr lang="en-US" sz="2000" dirty="0" smtClean="0"/>
              <a:t> el </a:t>
            </a:r>
            <a:r>
              <a:rPr lang="en-US" sz="2000" dirty="0" err="1" smtClean="0"/>
              <a:t>bosón</a:t>
            </a:r>
            <a:r>
              <a:rPr lang="en-US" sz="2000" dirty="0" smtClean="0"/>
              <a:t> de Higgs </a:t>
            </a:r>
            <a:r>
              <a:rPr lang="en-US" sz="2000" dirty="0" err="1" smtClean="0"/>
              <a:t>es</a:t>
            </a:r>
            <a:r>
              <a:rPr lang="en-US" sz="2000" dirty="0" smtClean="0"/>
              <a:t> un pseudo </a:t>
            </a:r>
            <a:r>
              <a:rPr lang="en-US" sz="2000" dirty="0" err="1" smtClean="0"/>
              <a:t>escalar</a:t>
            </a:r>
            <a:r>
              <a:rPr lang="en-US" sz="2000" dirty="0" smtClean="0"/>
              <a:t> de Goldstone </a:t>
            </a:r>
            <a:r>
              <a:rPr lang="en-US" sz="2000" dirty="0" err="1" smtClean="0"/>
              <a:t>que</a:t>
            </a:r>
            <a:r>
              <a:rPr lang="en-US" sz="2000" dirty="0" smtClean="0"/>
              <a:t> surge </a:t>
            </a:r>
            <a:r>
              <a:rPr lang="en-US" sz="2000" dirty="0" err="1" smtClean="0"/>
              <a:t>cuando</a:t>
            </a:r>
            <a:r>
              <a:rPr lang="en-US" sz="2000" dirty="0" smtClean="0"/>
              <a:t> se </a:t>
            </a:r>
            <a:r>
              <a:rPr lang="en-US" sz="2000" dirty="0" err="1" smtClean="0"/>
              <a:t>rompe</a:t>
            </a:r>
            <a:r>
              <a:rPr lang="en-US" sz="2000" dirty="0" smtClean="0"/>
              <a:t> </a:t>
            </a:r>
            <a:r>
              <a:rPr lang="en-US" sz="2000" dirty="0" err="1" smtClean="0"/>
              <a:t>una</a:t>
            </a:r>
            <a:r>
              <a:rPr lang="en-US" sz="2000" dirty="0" smtClean="0"/>
              <a:t> </a:t>
            </a:r>
            <a:r>
              <a:rPr lang="en-US" sz="2000" dirty="0" err="1" smtClean="0"/>
              <a:t>simetría</a:t>
            </a:r>
            <a:r>
              <a:rPr lang="en-US" sz="2000" dirty="0" smtClean="0"/>
              <a:t> global a </a:t>
            </a:r>
            <a:r>
              <a:rPr lang="en-US" sz="2000" dirty="0" err="1" smtClean="0"/>
              <a:t>una</a:t>
            </a:r>
            <a:r>
              <a:rPr lang="en-US" sz="2000" dirty="0" smtClean="0"/>
              <a:t> </a:t>
            </a:r>
            <a:r>
              <a:rPr lang="en-US" sz="2000" dirty="0" err="1" smtClean="0"/>
              <a:t>escala</a:t>
            </a:r>
            <a:r>
              <a:rPr lang="en-US" sz="2000" dirty="0" smtClean="0"/>
              <a:t> de los </a:t>
            </a:r>
            <a:r>
              <a:rPr lang="en-US" sz="2000" dirty="0" err="1" smtClean="0"/>
              <a:t>TeV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Se </a:t>
            </a:r>
            <a:r>
              <a:rPr lang="en-US" sz="2000" dirty="0" err="1" smtClean="0"/>
              <a:t>utiliza</a:t>
            </a:r>
            <a:r>
              <a:rPr lang="en-US" sz="2000" dirty="0" smtClean="0"/>
              <a:t> el </a:t>
            </a:r>
            <a:r>
              <a:rPr lang="en-US" sz="2000" dirty="0" err="1" smtClean="0"/>
              <a:t>mecanismo</a:t>
            </a:r>
            <a:r>
              <a:rPr lang="en-US" sz="2000" dirty="0" smtClean="0"/>
              <a:t> de </a:t>
            </a:r>
            <a:r>
              <a:rPr lang="en-US" sz="2000" dirty="0" err="1" smtClean="0"/>
              <a:t>rompimiento</a:t>
            </a:r>
            <a:r>
              <a:rPr lang="en-US" sz="2000" dirty="0" smtClean="0"/>
              <a:t> </a:t>
            </a:r>
            <a:r>
              <a:rPr lang="en-US" sz="2000" dirty="0" err="1" smtClean="0"/>
              <a:t>espontáneo</a:t>
            </a:r>
            <a:r>
              <a:rPr lang="en-US" sz="2000" dirty="0" smtClean="0"/>
              <a:t> de la </a:t>
            </a:r>
            <a:r>
              <a:rPr lang="en-US" sz="2000" dirty="0" err="1" smtClean="0"/>
              <a:t>simetría</a:t>
            </a:r>
            <a:r>
              <a:rPr lang="en-US" sz="2000" dirty="0" smtClean="0"/>
              <a:t> global </a:t>
            </a:r>
            <a:r>
              <a:rPr lang="en-US" sz="2000" dirty="0" err="1" smtClean="0"/>
              <a:t>para</a:t>
            </a:r>
            <a:r>
              <a:rPr lang="en-US" sz="2000" dirty="0" smtClean="0"/>
              <a:t> </a:t>
            </a:r>
            <a:r>
              <a:rPr lang="en-US" sz="2000" dirty="0" err="1" smtClean="0"/>
              <a:t>estabilizar</a:t>
            </a:r>
            <a:r>
              <a:rPr lang="en-US" sz="2000" dirty="0" smtClean="0"/>
              <a:t> la </a:t>
            </a:r>
            <a:r>
              <a:rPr lang="en-US" sz="2000" dirty="0" err="1" smtClean="0"/>
              <a:t>masa</a:t>
            </a:r>
            <a:r>
              <a:rPr lang="en-US" sz="2000" dirty="0" smtClean="0"/>
              <a:t> del </a:t>
            </a:r>
            <a:r>
              <a:rPr lang="en-US" sz="2000" dirty="0" err="1" smtClean="0"/>
              <a:t>bosón</a:t>
            </a:r>
            <a:r>
              <a:rPr lang="en-US" sz="2000" dirty="0" smtClean="0"/>
              <a:t> de Higgs </a:t>
            </a:r>
            <a:r>
              <a:rPr lang="en-US" sz="2000" dirty="0" err="1" smtClean="0"/>
              <a:t>y</a:t>
            </a:r>
            <a:r>
              <a:rPr lang="en-US" sz="2000" dirty="0" smtClean="0"/>
              <a:t> </a:t>
            </a:r>
            <a:r>
              <a:rPr lang="en-US" sz="2000" dirty="0" err="1" smtClean="0"/>
              <a:t>tener</a:t>
            </a:r>
            <a:r>
              <a:rPr lang="en-US" sz="2000" dirty="0" smtClean="0"/>
              <a:t> un </a:t>
            </a:r>
            <a:r>
              <a:rPr lang="en-US" sz="2000" dirty="0" err="1" smtClean="0"/>
              <a:t>bosón</a:t>
            </a:r>
            <a:r>
              <a:rPr lang="en-US" sz="2000" dirty="0" smtClean="0"/>
              <a:t> de Higgs con </a:t>
            </a:r>
            <a:r>
              <a:rPr lang="en-US" sz="2000" dirty="0" err="1" smtClean="0"/>
              <a:t>una</a:t>
            </a:r>
            <a:r>
              <a:rPr lang="en-US" sz="2000" dirty="0" smtClean="0"/>
              <a:t> </a:t>
            </a:r>
            <a:r>
              <a:rPr lang="en-US" sz="2000" dirty="0" err="1" smtClean="0"/>
              <a:t>masa</a:t>
            </a:r>
            <a:r>
              <a:rPr lang="en-US" sz="2000" dirty="0" smtClean="0"/>
              <a:t> </a:t>
            </a:r>
            <a:r>
              <a:rPr lang="en-US" sz="2000" dirty="0" err="1" smtClean="0"/>
              <a:t>ligera</a:t>
            </a:r>
            <a:r>
              <a:rPr lang="en-US" sz="2000" dirty="0" smtClean="0"/>
              <a:t> de </a:t>
            </a:r>
            <a:r>
              <a:rPr lang="en-US" sz="2000" dirty="0" err="1" smtClean="0"/>
              <a:t>manera</a:t>
            </a:r>
            <a:r>
              <a:rPr lang="en-US" sz="2000" dirty="0" smtClean="0"/>
              <a:t> natural.</a:t>
            </a:r>
          </a:p>
          <a:p>
            <a:r>
              <a:rPr lang="en-US" sz="2000" dirty="0" err="1" smtClean="0"/>
              <a:t>Sí</a:t>
            </a:r>
            <a:r>
              <a:rPr lang="en-US" sz="2000" dirty="0" smtClean="0"/>
              <a:t> se </a:t>
            </a:r>
            <a:r>
              <a:rPr lang="en-US" sz="2000" dirty="0" err="1" smtClean="0"/>
              <a:t>asume</a:t>
            </a:r>
            <a:r>
              <a:rPr lang="en-US" sz="2000" dirty="0" smtClean="0"/>
              <a:t> </a:t>
            </a:r>
            <a:r>
              <a:rPr lang="en-US" sz="2000" dirty="0" err="1" smtClean="0"/>
              <a:t>que</a:t>
            </a:r>
            <a:r>
              <a:rPr lang="en-US" sz="2000" dirty="0" smtClean="0"/>
              <a:t> el </a:t>
            </a:r>
            <a:r>
              <a:rPr lang="en-US" sz="2000" dirty="0" err="1" smtClean="0"/>
              <a:t>Modelo</a:t>
            </a:r>
            <a:r>
              <a:rPr lang="en-US" sz="2000" dirty="0" smtClean="0"/>
              <a:t> </a:t>
            </a:r>
            <a:r>
              <a:rPr lang="en-US" sz="2000" dirty="0" err="1" smtClean="0"/>
              <a:t>Estándar</a:t>
            </a:r>
            <a:r>
              <a:rPr lang="en-US" sz="2000" dirty="0" smtClean="0"/>
              <a:t> </a:t>
            </a:r>
            <a:r>
              <a:rPr lang="en-US" sz="2000" dirty="0" err="1" smtClean="0"/>
              <a:t>es</a:t>
            </a:r>
            <a:r>
              <a:rPr lang="en-US" sz="2000" dirty="0" smtClean="0"/>
              <a:t> </a:t>
            </a:r>
            <a:r>
              <a:rPr lang="en-US" sz="2000" dirty="0" err="1" smtClean="0"/>
              <a:t>una</a:t>
            </a:r>
            <a:r>
              <a:rPr lang="en-US" sz="2000" dirty="0" smtClean="0"/>
              <a:t> </a:t>
            </a:r>
            <a:r>
              <a:rPr lang="en-US" sz="2000" dirty="0" err="1" smtClean="0"/>
              <a:t>Teoría</a:t>
            </a:r>
            <a:r>
              <a:rPr lang="en-US" sz="2000" dirty="0" smtClean="0"/>
              <a:t> </a:t>
            </a:r>
            <a:r>
              <a:rPr lang="en-US" sz="2000" dirty="0" err="1" smtClean="0"/>
              <a:t>Efectiva</a:t>
            </a:r>
            <a:r>
              <a:rPr lang="en-US" sz="2000" dirty="0" smtClean="0"/>
              <a:t> </a:t>
            </a:r>
            <a:r>
              <a:rPr lang="en-US" sz="2000" dirty="0" err="1" smtClean="0"/>
              <a:t>válida</a:t>
            </a:r>
            <a:r>
              <a:rPr lang="en-US" sz="2000" dirty="0" smtClean="0"/>
              <a:t> </a:t>
            </a:r>
            <a:r>
              <a:rPr lang="en-US" sz="2000" dirty="0" err="1" smtClean="0"/>
              <a:t>hasta</a:t>
            </a:r>
            <a:r>
              <a:rPr lang="en-US" sz="2000" dirty="0" smtClean="0"/>
              <a:t> </a:t>
            </a:r>
            <a:r>
              <a:rPr lang="en-US" sz="2000" dirty="0" err="1" smtClean="0"/>
              <a:t>una</a:t>
            </a:r>
            <a:r>
              <a:rPr lang="en-US" sz="2000" dirty="0" smtClean="0"/>
              <a:t> </a:t>
            </a:r>
            <a:r>
              <a:rPr lang="en-US" sz="2000" dirty="0" err="1" smtClean="0"/>
              <a:t>escala</a:t>
            </a:r>
            <a:r>
              <a:rPr lang="en-US" sz="2000" dirty="0" smtClean="0"/>
              <a:t> de </a:t>
            </a:r>
            <a:r>
              <a:rPr lang="en-US" sz="2000" dirty="0" err="1" smtClean="0"/>
              <a:t>energía</a:t>
            </a:r>
            <a:r>
              <a:rPr lang="en-US" sz="2000" dirty="0" smtClean="0"/>
              <a:t> </a:t>
            </a:r>
            <a:r>
              <a:rPr lang="en-US" sz="2000" dirty="0" err="1" smtClean="0"/>
              <a:t>Λ</a:t>
            </a:r>
            <a:r>
              <a:rPr lang="en-US" sz="2000" dirty="0" smtClean="0"/>
              <a:t>, el </a:t>
            </a:r>
            <a:r>
              <a:rPr lang="en-US" sz="2000" dirty="0" err="1" smtClean="0"/>
              <a:t>bosón</a:t>
            </a:r>
            <a:r>
              <a:rPr lang="en-US" sz="2000" dirty="0" smtClean="0"/>
              <a:t> de Higgs </a:t>
            </a:r>
            <a:r>
              <a:rPr lang="en-US" sz="2000" dirty="0" err="1" smtClean="0"/>
              <a:t>recibe</a:t>
            </a:r>
            <a:r>
              <a:rPr lang="en-US" sz="2000" dirty="0" smtClean="0"/>
              <a:t> </a:t>
            </a:r>
            <a:r>
              <a:rPr lang="en-US" sz="2000" dirty="0" err="1" smtClean="0"/>
              <a:t>correcciones</a:t>
            </a:r>
            <a:r>
              <a:rPr lang="en-US" sz="2000" dirty="0" smtClean="0"/>
              <a:t> </a:t>
            </a:r>
            <a:r>
              <a:rPr lang="en-US" sz="2000" dirty="0" err="1" smtClean="0"/>
              <a:t>cuadráticas</a:t>
            </a:r>
            <a:r>
              <a:rPr lang="en-US" sz="2000" dirty="0" smtClean="0"/>
              <a:t> a </a:t>
            </a:r>
            <a:r>
              <a:rPr lang="en-US" sz="2000" dirty="0" err="1" smtClean="0"/>
              <a:t>su</a:t>
            </a:r>
            <a:r>
              <a:rPr lang="en-US" sz="2000" dirty="0" smtClean="0"/>
              <a:t> </a:t>
            </a:r>
            <a:r>
              <a:rPr lang="en-US" sz="2000" dirty="0" err="1" smtClean="0"/>
              <a:t>masa</a:t>
            </a:r>
            <a:r>
              <a:rPr lang="en-US" sz="2000" dirty="0" smtClean="0"/>
              <a:t> del </a:t>
            </a:r>
            <a:r>
              <a:rPr lang="en-US" sz="2000" dirty="0" err="1" smtClean="0"/>
              <a:t>orden</a:t>
            </a:r>
            <a:r>
              <a:rPr lang="en-US" sz="2000" dirty="0" smtClean="0"/>
              <a:t> de Λ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</a:t>
            </a:r>
          </a:p>
          <a:p>
            <a:pPr>
              <a:buNone/>
            </a:pPr>
            <a:r>
              <a:rPr lang="en-US" sz="2000" dirty="0" smtClean="0"/>
              <a:t>      </a:t>
            </a:r>
            <a:r>
              <a:rPr lang="en-US" sz="2000" dirty="0" err="1" smtClean="0"/>
              <a:t>Sí</a:t>
            </a:r>
            <a:r>
              <a:rPr lang="en-US" sz="2000" dirty="0" smtClean="0"/>
              <a:t> </a:t>
            </a:r>
            <a:r>
              <a:rPr lang="en-US" sz="2000" dirty="0" err="1" smtClean="0"/>
              <a:t>Λ</a:t>
            </a:r>
            <a:r>
              <a:rPr lang="en-US" sz="2000" dirty="0" smtClean="0"/>
              <a:t>=M</a:t>
            </a:r>
            <a:r>
              <a:rPr lang="en-US" sz="2000" baseline="-25000" dirty="0" smtClean="0"/>
              <a:t>P</a:t>
            </a:r>
            <a:r>
              <a:rPr lang="en-US" sz="2000" dirty="0" smtClean="0"/>
              <a:t>, </a:t>
            </a:r>
            <a:r>
              <a:rPr lang="en-US" sz="2000" dirty="0" err="1" smtClean="0"/>
              <a:t>entonces</a:t>
            </a:r>
            <a:r>
              <a:rPr lang="en-US" sz="2000" dirty="0" smtClean="0"/>
              <a:t> M</a:t>
            </a:r>
            <a:r>
              <a:rPr lang="en-US" sz="2000" baseline="-25000" dirty="0" smtClean="0"/>
              <a:t>H</a:t>
            </a:r>
            <a:r>
              <a:rPr lang="en-US" sz="2000" dirty="0" smtClean="0"/>
              <a:t>~M</a:t>
            </a:r>
            <a:r>
              <a:rPr lang="en-US" sz="2000" baseline="-25000" dirty="0" smtClean="0"/>
              <a:t>P</a:t>
            </a:r>
            <a:r>
              <a:rPr lang="en-US" sz="2000" dirty="0" smtClean="0"/>
              <a:t>. </a:t>
            </a:r>
            <a:r>
              <a:rPr lang="en-US" sz="2000" dirty="0" err="1" smtClean="0"/>
              <a:t>Esto</a:t>
            </a:r>
            <a:r>
              <a:rPr lang="en-US" sz="2000" dirty="0" smtClean="0"/>
              <a:t> se le </a:t>
            </a:r>
            <a:r>
              <a:rPr lang="en-US" sz="2000" dirty="0" err="1" smtClean="0"/>
              <a:t>conoce</a:t>
            </a:r>
            <a:r>
              <a:rPr lang="en-US" sz="2000" dirty="0" smtClean="0"/>
              <a:t> </a:t>
            </a:r>
            <a:r>
              <a:rPr lang="en-US" sz="2000" dirty="0" err="1" smtClean="0"/>
              <a:t>como</a:t>
            </a:r>
            <a:r>
              <a:rPr lang="en-US" sz="2000" dirty="0" smtClean="0"/>
              <a:t> el </a:t>
            </a:r>
            <a:r>
              <a:rPr lang="en-US" sz="2000" dirty="0" err="1" smtClean="0"/>
              <a:t>problema</a:t>
            </a:r>
            <a:r>
              <a:rPr lang="en-US" sz="2000" dirty="0" smtClean="0"/>
              <a:t> de </a:t>
            </a:r>
            <a:r>
              <a:rPr lang="en-US" sz="2000" dirty="0" err="1" smtClean="0"/>
              <a:t>jerarquía</a:t>
            </a:r>
            <a:r>
              <a:rPr lang="en-US" sz="2000" dirty="0" smtClean="0"/>
              <a:t>.</a:t>
            </a:r>
          </a:p>
          <a:p>
            <a:r>
              <a:rPr lang="en-US" sz="2000" dirty="0" err="1" smtClean="0"/>
              <a:t>Evidencias</a:t>
            </a:r>
            <a:r>
              <a:rPr lang="en-US" sz="2000" dirty="0" smtClean="0"/>
              <a:t> </a:t>
            </a:r>
            <a:r>
              <a:rPr lang="en-US" sz="2000" dirty="0" err="1" smtClean="0"/>
              <a:t>experimentales</a:t>
            </a:r>
            <a:r>
              <a:rPr lang="en-US" sz="2000" dirty="0" smtClean="0"/>
              <a:t> </a:t>
            </a:r>
            <a:r>
              <a:rPr lang="en-US" sz="2000" dirty="0" err="1" smtClean="0"/>
              <a:t>sugieren</a:t>
            </a:r>
            <a:r>
              <a:rPr lang="en-US" sz="2000" dirty="0" smtClean="0"/>
              <a:t> </a:t>
            </a:r>
            <a:r>
              <a:rPr lang="en-US" sz="2000" dirty="0" err="1" smtClean="0"/>
              <a:t>que</a:t>
            </a:r>
            <a:r>
              <a:rPr lang="en-US" sz="2000" dirty="0" smtClean="0"/>
              <a:t> la M</a:t>
            </a:r>
            <a:r>
              <a:rPr lang="en-US" sz="2000" baseline="-25000" dirty="0" smtClean="0"/>
              <a:t>H</a:t>
            </a:r>
            <a:r>
              <a:rPr lang="en-US" sz="2000" dirty="0" smtClean="0"/>
              <a:t>&lt; 200 </a:t>
            </a:r>
            <a:r>
              <a:rPr lang="en-US" sz="2000" dirty="0" err="1" smtClean="0"/>
              <a:t>GeV</a:t>
            </a:r>
            <a:r>
              <a:rPr lang="en-US" sz="2000" dirty="0" smtClean="0"/>
              <a:t> &lt;&lt; M</a:t>
            </a:r>
            <a:r>
              <a:rPr lang="en-US" sz="2000" baseline="-25000" dirty="0" smtClean="0"/>
              <a:t>P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Little Higgs Model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El </a:t>
            </a:r>
            <a:r>
              <a:rPr lang="en-US" sz="2000" dirty="0" err="1" smtClean="0"/>
              <a:t>problema</a:t>
            </a:r>
            <a:r>
              <a:rPr lang="en-US" sz="2000" dirty="0" smtClean="0"/>
              <a:t> de </a:t>
            </a:r>
            <a:r>
              <a:rPr lang="en-US" sz="2000" dirty="0" err="1" smtClean="0"/>
              <a:t>jerarquía</a:t>
            </a:r>
            <a:r>
              <a:rPr lang="en-US" sz="2000" dirty="0" smtClean="0"/>
              <a:t> se </a:t>
            </a:r>
            <a:r>
              <a:rPr lang="en-US" sz="2000" dirty="0" err="1" smtClean="0"/>
              <a:t>puede</a:t>
            </a:r>
            <a:r>
              <a:rPr lang="en-US" sz="2000" dirty="0" smtClean="0"/>
              <a:t> resolver con fine-tuning </a:t>
            </a:r>
            <a:r>
              <a:rPr lang="en-US" sz="2000" dirty="0" err="1" smtClean="0"/>
              <a:t>o</a:t>
            </a:r>
            <a:r>
              <a:rPr lang="en-US" sz="2000" dirty="0" smtClean="0"/>
              <a:t> con la </a:t>
            </a:r>
            <a:r>
              <a:rPr lang="en-US" sz="2000" dirty="0" err="1" smtClean="0"/>
              <a:t>adición</a:t>
            </a:r>
            <a:r>
              <a:rPr lang="en-US" sz="2000" dirty="0" smtClean="0"/>
              <a:t> de </a:t>
            </a:r>
            <a:r>
              <a:rPr lang="en-US" sz="2000" dirty="0" err="1" smtClean="0"/>
              <a:t>nuevas</a:t>
            </a:r>
            <a:r>
              <a:rPr lang="en-US" sz="2000" dirty="0" smtClean="0"/>
              <a:t> </a:t>
            </a:r>
            <a:r>
              <a:rPr lang="en-US" sz="2000" dirty="0" err="1" smtClean="0"/>
              <a:t>partículas</a:t>
            </a:r>
            <a:r>
              <a:rPr lang="en-US" sz="2000" dirty="0" smtClean="0"/>
              <a:t> </a:t>
            </a:r>
            <a:r>
              <a:rPr lang="en-US" sz="2000" dirty="0" err="1" smtClean="0"/>
              <a:t>que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correcciones</a:t>
            </a:r>
            <a:r>
              <a:rPr lang="en-US" sz="2000" dirty="0" smtClean="0"/>
              <a:t> </a:t>
            </a:r>
            <a:r>
              <a:rPr lang="en-US" sz="2000" dirty="0" err="1" smtClean="0"/>
              <a:t>radiativas</a:t>
            </a:r>
            <a:r>
              <a:rPr lang="en-US" sz="2000" dirty="0" smtClean="0"/>
              <a:t> a la </a:t>
            </a:r>
            <a:r>
              <a:rPr lang="en-US" sz="2000" dirty="0" err="1" smtClean="0"/>
              <a:t>m</a:t>
            </a:r>
            <a:r>
              <a:rPr lang="en-US" sz="2000" baseline="-25000" dirty="0" err="1" smtClean="0"/>
              <a:t>H</a:t>
            </a:r>
            <a:r>
              <a:rPr lang="en-US" sz="2000" dirty="0" smtClean="0"/>
              <a:t> </a:t>
            </a:r>
            <a:r>
              <a:rPr lang="en-US" sz="2000" dirty="0" err="1" smtClean="0"/>
              <a:t>que</a:t>
            </a:r>
            <a:r>
              <a:rPr lang="en-US" sz="2000" dirty="0" smtClean="0"/>
              <a:t> </a:t>
            </a:r>
            <a:r>
              <a:rPr lang="en-US" sz="2000" dirty="0" err="1" smtClean="0"/>
              <a:t>cancelan</a:t>
            </a:r>
            <a:r>
              <a:rPr lang="en-US" sz="2000" dirty="0" smtClean="0"/>
              <a:t> </a:t>
            </a:r>
            <a:r>
              <a:rPr lang="en-US" sz="2000" dirty="0" err="1" smtClean="0"/>
              <a:t>las</a:t>
            </a:r>
            <a:r>
              <a:rPr lang="en-US" sz="2000" dirty="0" smtClean="0"/>
              <a:t> </a:t>
            </a:r>
            <a:r>
              <a:rPr lang="en-US" sz="2000" dirty="0" err="1" smtClean="0"/>
              <a:t>divergencias</a:t>
            </a:r>
            <a:r>
              <a:rPr lang="en-US" sz="2000" dirty="0" smtClean="0"/>
              <a:t> </a:t>
            </a:r>
            <a:r>
              <a:rPr lang="en-US" sz="2000" dirty="0" err="1" smtClean="0"/>
              <a:t>cuadráticas</a:t>
            </a:r>
            <a:r>
              <a:rPr lang="en-US" sz="2000" dirty="0" smtClean="0"/>
              <a:t> </a:t>
            </a:r>
            <a:r>
              <a:rPr lang="en-US" sz="2000" dirty="0" err="1" smtClean="0"/>
              <a:t>inducidas</a:t>
            </a:r>
            <a:r>
              <a:rPr lang="en-US" sz="2000" dirty="0" smtClean="0"/>
              <a:t> </a:t>
            </a:r>
            <a:r>
              <a:rPr lang="en-US" sz="2000" dirty="0" err="1" smtClean="0"/>
              <a:t>por</a:t>
            </a:r>
            <a:r>
              <a:rPr lang="en-US" sz="2000" dirty="0" smtClean="0"/>
              <a:t> </a:t>
            </a:r>
            <a:r>
              <a:rPr lang="en-US" sz="2000" dirty="0" err="1" smtClean="0"/>
              <a:t>las</a:t>
            </a:r>
            <a:r>
              <a:rPr lang="en-US" sz="2000" dirty="0" smtClean="0"/>
              <a:t> </a:t>
            </a:r>
            <a:r>
              <a:rPr lang="en-US" sz="2000" dirty="0" err="1" smtClean="0"/>
              <a:t>partículas</a:t>
            </a:r>
            <a:r>
              <a:rPr lang="en-US" sz="2000" dirty="0" smtClean="0"/>
              <a:t> del </a:t>
            </a:r>
            <a:r>
              <a:rPr lang="en-US" sz="2000" dirty="0" err="1" smtClean="0"/>
              <a:t>Modelo</a:t>
            </a:r>
            <a:r>
              <a:rPr lang="en-US" sz="2000" dirty="0" smtClean="0"/>
              <a:t> </a:t>
            </a:r>
            <a:r>
              <a:rPr lang="en-US" sz="2000" dirty="0" err="1" smtClean="0"/>
              <a:t>Estándar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En los </a:t>
            </a:r>
            <a:r>
              <a:rPr lang="en-US" sz="2000" dirty="0" err="1" smtClean="0"/>
              <a:t>modelos</a:t>
            </a:r>
            <a:r>
              <a:rPr lang="en-US" sz="2000" dirty="0" smtClean="0"/>
              <a:t> de Little Higgs se </a:t>
            </a:r>
            <a:r>
              <a:rPr lang="en-US" sz="2000" dirty="0" err="1" smtClean="0"/>
              <a:t>predicen</a:t>
            </a:r>
            <a:r>
              <a:rPr lang="en-US" sz="2000" dirty="0" smtClean="0"/>
              <a:t> </a:t>
            </a:r>
            <a:r>
              <a:rPr lang="en-US" sz="2000" dirty="0" err="1" smtClean="0"/>
              <a:t>nuevos</a:t>
            </a:r>
            <a:r>
              <a:rPr lang="en-US" sz="2000" dirty="0" smtClean="0"/>
              <a:t> </a:t>
            </a:r>
            <a:r>
              <a:rPr lang="en-US" sz="2000" dirty="0" err="1" smtClean="0"/>
              <a:t>bosones</a:t>
            </a:r>
            <a:r>
              <a:rPr lang="en-US" sz="2000" dirty="0" smtClean="0"/>
              <a:t> de </a:t>
            </a:r>
            <a:r>
              <a:rPr lang="en-US" sz="2000" dirty="0" err="1" smtClean="0"/>
              <a:t>norma</a:t>
            </a:r>
            <a:r>
              <a:rPr lang="en-US" sz="2000" dirty="0" smtClean="0"/>
              <a:t>, un </a:t>
            </a:r>
            <a:r>
              <a:rPr lang="en-US" sz="2000" dirty="0" err="1" smtClean="0"/>
              <a:t>nuevo</a:t>
            </a:r>
            <a:r>
              <a:rPr lang="en-US" sz="2000" dirty="0" smtClean="0"/>
              <a:t> quark top </a:t>
            </a:r>
            <a:r>
              <a:rPr lang="en-US" sz="2000" dirty="0" err="1" smtClean="0"/>
              <a:t>y</a:t>
            </a:r>
            <a:r>
              <a:rPr lang="en-US" sz="2000" dirty="0" smtClean="0"/>
              <a:t> </a:t>
            </a:r>
            <a:r>
              <a:rPr lang="en-US" sz="2000" dirty="0" err="1" smtClean="0"/>
              <a:t>nuevos</a:t>
            </a:r>
            <a:r>
              <a:rPr lang="en-US" sz="2000" dirty="0" smtClean="0"/>
              <a:t> </a:t>
            </a:r>
            <a:r>
              <a:rPr lang="en-US" sz="2000" dirty="0" err="1" smtClean="0"/>
              <a:t>bosones</a:t>
            </a:r>
            <a:r>
              <a:rPr lang="en-US" sz="2000" dirty="0" smtClean="0"/>
              <a:t> </a:t>
            </a:r>
            <a:r>
              <a:rPr lang="en-US" sz="2000" dirty="0" err="1" smtClean="0"/>
              <a:t>escalares</a:t>
            </a:r>
            <a:r>
              <a:rPr lang="en-US" sz="2000" dirty="0" smtClean="0"/>
              <a:t>.</a:t>
            </a:r>
          </a:p>
          <a:p>
            <a:r>
              <a:rPr lang="en-US" sz="2000" dirty="0" err="1" smtClean="0"/>
              <a:t>Estos</a:t>
            </a:r>
            <a:r>
              <a:rPr lang="en-US" sz="2000" dirty="0" smtClean="0"/>
              <a:t> </a:t>
            </a:r>
            <a:r>
              <a:rPr lang="en-US" sz="2000" dirty="0" err="1" smtClean="0"/>
              <a:t>modelos</a:t>
            </a:r>
            <a:r>
              <a:rPr lang="en-US" sz="2000" dirty="0" smtClean="0"/>
              <a:t> </a:t>
            </a:r>
            <a:r>
              <a:rPr lang="en-US" sz="2000" dirty="0" err="1" smtClean="0"/>
              <a:t>representan</a:t>
            </a:r>
            <a:r>
              <a:rPr lang="en-US" sz="2000" dirty="0" smtClean="0"/>
              <a:t> </a:t>
            </a:r>
            <a:r>
              <a:rPr lang="en-US" sz="2000" dirty="0" err="1" smtClean="0"/>
              <a:t>una</a:t>
            </a:r>
            <a:r>
              <a:rPr lang="en-US" sz="2000" dirty="0" smtClean="0"/>
              <a:t> </a:t>
            </a:r>
            <a:r>
              <a:rPr lang="en-US" sz="2000" dirty="0" err="1" smtClean="0"/>
              <a:t>alternativa</a:t>
            </a:r>
            <a:r>
              <a:rPr lang="en-US" sz="2000" dirty="0" smtClean="0"/>
              <a:t> a los </a:t>
            </a:r>
            <a:r>
              <a:rPr lang="en-US" sz="2000" dirty="0" err="1" smtClean="0"/>
              <a:t>modelos</a:t>
            </a:r>
            <a:r>
              <a:rPr lang="en-US" sz="2000" dirty="0" smtClean="0"/>
              <a:t> </a:t>
            </a:r>
            <a:r>
              <a:rPr lang="en-US" sz="2000" dirty="0" err="1" smtClean="0"/>
              <a:t>supersimétricos</a:t>
            </a:r>
            <a:r>
              <a:rPr lang="en-US" sz="2000" dirty="0" smtClean="0"/>
              <a:t> </a:t>
            </a:r>
            <a:r>
              <a:rPr lang="en-US" sz="2000" dirty="0" err="1" smtClean="0"/>
              <a:t>para</a:t>
            </a:r>
            <a:r>
              <a:rPr lang="en-US" sz="2000" dirty="0" smtClean="0"/>
              <a:t> resolver el </a:t>
            </a:r>
            <a:r>
              <a:rPr lang="en-US" sz="2000" dirty="0" err="1" smtClean="0"/>
              <a:t>problema</a:t>
            </a:r>
            <a:r>
              <a:rPr lang="en-US" sz="2000" dirty="0" smtClean="0"/>
              <a:t> de la </a:t>
            </a:r>
            <a:r>
              <a:rPr lang="en-US" sz="2000" dirty="0" err="1" smtClean="0"/>
              <a:t>jerarquía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El </a:t>
            </a:r>
            <a:r>
              <a:rPr lang="en-US" sz="2000" dirty="0" err="1" smtClean="0"/>
              <a:t>modelo</a:t>
            </a:r>
            <a:r>
              <a:rPr lang="en-US" sz="2000" dirty="0" smtClean="0"/>
              <a:t> </a:t>
            </a:r>
            <a:r>
              <a:rPr lang="en-US" sz="2000" dirty="0" err="1" smtClean="0"/>
              <a:t>más</a:t>
            </a:r>
            <a:r>
              <a:rPr lang="en-US" sz="2000" dirty="0" smtClean="0"/>
              <a:t> </a:t>
            </a:r>
            <a:r>
              <a:rPr lang="en-US" sz="2000" dirty="0" err="1" smtClean="0"/>
              <a:t>economico</a:t>
            </a:r>
            <a:r>
              <a:rPr lang="en-US" sz="2000" dirty="0" smtClean="0"/>
              <a:t> </a:t>
            </a:r>
            <a:r>
              <a:rPr lang="en-US" sz="2000" dirty="0" err="1" smtClean="0"/>
              <a:t>que</a:t>
            </a:r>
            <a:r>
              <a:rPr lang="en-US" sz="2000" dirty="0" smtClean="0"/>
              <a:t> </a:t>
            </a:r>
            <a:r>
              <a:rPr lang="en-US" sz="2000" dirty="0" err="1" smtClean="0"/>
              <a:t>implementa</a:t>
            </a:r>
            <a:r>
              <a:rPr lang="en-US" sz="2000" dirty="0" smtClean="0"/>
              <a:t> </a:t>
            </a:r>
            <a:r>
              <a:rPr lang="en-US" sz="2000" dirty="0" err="1" smtClean="0"/>
              <a:t>esta</a:t>
            </a:r>
            <a:r>
              <a:rPr lang="en-US" sz="2000" dirty="0" smtClean="0"/>
              <a:t> idea se </a:t>
            </a:r>
            <a:r>
              <a:rPr lang="en-US" sz="2000" dirty="0" err="1" smtClean="0"/>
              <a:t>conoce</a:t>
            </a:r>
            <a:r>
              <a:rPr lang="en-US" sz="2000" dirty="0" smtClean="0"/>
              <a:t> </a:t>
            </a:r>
            <a:r>
              <a:rPr lang="en-US" sz="2000" dirty="0" err="1" smtClean="0"/>
              <a:t>como</a:t>
            </a:r>
            <a:r>
              <a:rPr lang="en-US" sz="2000" dirty="0" smtClean="0"/>
              <a:t> littlest Higgs Model.</a:t>
            </a:r>
          </a:p>
          <a:p>
            <a:r>
              <a:rPr lang="en-US" sz="2000" dirty="0" err="1" smtClean="0"/>
              <a:t>Nos</a:t>
            </a:r>
            <a:r>
              <a:rPr lang="en-US" sz="2000" dirty="0" smtClean="0"/>
              <a:t> </a:t>
            </a:r>
            <a:r>
              <a:rPr lang="en-US" sz="2000" dirty="0" err="1" smtClean="0"/>
              <a:t>interesa</a:t>
            </a:r>
            <a:r>
              <a:rPr lang="en-US" sz="2000" dirty="0" smtClean="0"/>
              <a:t> </a:t>
            </a:r>
            <a:r>
              <a:rPr lang="en-US" sz="2000" dirty="0" err="1" smtClean="0"/>
              <a:t>estudiar</a:t>
            </a:r>
            <a:r>
              <a:rPr lang="en-US" sz="2000" dirty="0" smtClean="0"/>
              <a:t> la </a:t>
            </a:r>
            <a:r>
              <a:rPr lang="en-US" sz="2000" dirty="0" err="1" smtClean="0"/>
              <a:t>fenomenología</a:t>
            </a:r>
            <a:r>
              <a:rPr lang="en-US" sz="2000" dirty="0" smtClean="0"/>
              <a:t> del </a:t>
            </a:r>
            <a:r>
              <a:rPr lang="en-US" sz="2000" dirty="0" err="1" smtClean="0"/>
              <a:t>nuevo</a:t>
            </a:r>
            <a:r>
              <a:rPr lang="en-US" sz="2000" dirty="0" smtClean="0"/>
              <a:t> </a:t>
            </a:r>
            <a:r>
              <a:rPr lang="en-US" sz="2000" dirty="0" err="1" smtClean="0"/>
              <a:t>bosón</a:t>
            </a:r>
            <a:r>
              <a:rPr lang="en-US" sz="2000" dirty="0" smtClean="0"/>
              <a:t> de </a:t>
            </a:r>
            <a:r>
              <a:rPr lang="en-US" sz="2000" dirty="0" err="1" smtClean="0"/>
              <a:t>norma</a:t>
            </a:r>
            <a:r>
              <a:rPr lang="en-US" sz="2000" dirty="0" smtClean="0"/>
              <a:t> extra Z</a:t>
            </a:r>
            <a:r>
              <a:rPr lang="en-US" sz="2000" baseline="-25000" dirty="0" smtClean="0"/>
              <a:t>H</a:t>
            </a:r>
            <a:r>
              <a:rPr lang="en-US" sz="2000" dirty="0" smtClean="0"/>
              <a:t> en el Littlest Higgs Model.  </a:t>
            </a:r>
          </a:p>
          <a:p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Fenomenología</a:t>
            </a:r>
            <a:r>
              <a:rPr lang="en-US" dirty="0" smtClean="0"/>
              <a:t> del </a:t>
            </a:r>
            <a:r>
              <a:rPr lang="en-US" dirty="0" err="1" smtClean="0"/>
              <a:t>bosón</a:t>
            </a:r>
            <a:r>
              <a:rPr lang="en-US" dirty="0" smtClean="0"/>
              <a:t> Z’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343400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en-US" sz="2000" dirty="0" smtClean="0">
              <a:solidFill>
                <a:srgbClr val="1F3AA1"/>
              </a:solidFill>
            </a:endParaRPr>
          </a:p>
          <a:p>
            <a:pPr algn="just">
              <a:buNone/>
            </a:pPr>
            <a:r>
              <a:rPr lang="en-US" sz="2000" dirty="0" err="1" smtClean="0"/>
              <a:t>Diversos</a:t>
            </a:r>
            <a:r>
              <a:rPr lang="en-US" sz="2000" dirty="0" smtClean="0"/>
              <a:t> </a:t>
            </a:r>
            <a:r>
              <a:rPr lang="en-US" sz="2000" dirty="0" err="1" smtClean="0"/>
              <a:t>modelos</a:t>
            </a:r>
            <a:r>
              <a:rPr lang="en-US" sz="2000" dirty="0" smtClean="0"/>
              <a:t> </a:t>
            </a:r>
            <a:r>
              <a:rPr lang="en-US" sz="2000" dirty="0" err="1" smtClean="0"/>
              <a:t>predicen</a:t>
            </a:r>
            <a:r>
              <a:rPr lang="en-US" sz="2000" dirty="0" smtClean="0"/>
              <a:t> un </a:t>
            </a:r>
            <a:r>
              <a:rPr lang="en-US" sz="2000" dirty="0" err="1" smtClean="0"/>
              <a:t>nuevo</a:t>
            </a:r>
            <a:r>
              <a:rPr lang="en-US" sz="2000" dirty="0" smtClean="0"/>
              <a:t> </a:t>
            </a:r>
            <a:r>
              <a:rPr lang="en-US" sz="2000" dirty="0" err="1" smtClean="0"/>
              <a:t>bosón</a:t>
            </a:r>
            <a:r>
              <a:rPr lang="en-US" sz="2000" dirty="0" smtClean="0"/>
              <a:t> de </a:t>
            </a:r>
            <a:r>
              <a:rPr lang="en-US" sz="2000" dirty="0" err="1" smtClean="0"/>
              <a:t>norma</a:t>
            </a:r>
            <a:r>
              <a:rPr lang="en-US" sz="2000" dirty="0" smtClean="0"/>
              <a:t> </a:t>
            </a:r>
            <a:r>
              <a:rPr lang="en-US" sz="2000" dirty="0" err="1" smtClean="0"/>
              <a:t>neutro</a:t>
            </a:r>
            <a:r>
              <a:rPr lang="en-US" sz="2000" dirty="0" smtClean="0"/>
              <a:t> (</a:t>
            </a:r>
            <a:r>
              <a:rPr lang="en-US" sz="2000" dirty="0" err="1" smtClean="0"/>
              <a:t>modelos</a:t>
            </a:r>
            <a:r>
              <a:rPr lang="en-US" sz="2000" dirty="0" smtClean="0"/>
              <a:t> 331, </a:t>
            </a:r>
          </a:p>
          <a:p>
            <a:pPr algn="just">
              <a:buNone/>
            </a:pPr>
            <a:r>
              <a:rPr lang="en-US" sz="2000" dirty="0" err="1" smtClean="0"/>
              <a:t>supersimetria</a:t>
            </a:r>
            <a:r>
              <a:rPr lang="en-US" sz="2000" dirty="0" smtClean="0"/>
              <a:t>, </a:t>
            </a:r>
            <a:r>
              <a:rPr lang="en-US" sz="2000" dirty="0" err="1" smtClean="0"/>
              <a:t>modelos</a:t>
            </a:r>
            <a:r>
              <a:rPr lang="en-US" sz="2000" dirty="0" smtClean="0"/>
              <a:t> con </a:t>
            </a:r>
            <a:r>
              <a:rPr lang="en-US" sz="2000" dirty="0" err="1" smtClean="0"/>
              <a:t>simetría</a:t>
            </a:r>
            <a:r>
              <a:rPr lang="en-US" sz="2000" dirty="0" smtClean="0"/>
              <a:t> </a:t>
            </a:r>
            <a:r>
              <a:rPr lang="en-US" sz="2000" dirty="0" err="1" smtClean="0"/>
              <a:t>izquierda</a:t>
            </a:r>
            <a:r>
              <a:rPr lang="en-US" sz="2000" dirty="0" smtClean="0"/>
              <a:t> </a:t>
            </a:r>
            <a:r>
              <a:rPr lang="en-US" sz="2000" dirty="0" err="1" smtClean="0"/>
              <a:t>derecha</a:t>
            </a:r>
            <a:r>
              <a:rPr lang="en-US" sz="2000" dirty="0" smtClean="0"/>
              <a:t>)</a:t>
            </a:r>
          </a:p>
          <a:p>
            <a:pPr algn="just">
              <a:buNone/>
            </a:pPr>
            <a:endParaRPr lang="en-US" sz="2000" dirty="0" smtClean="0"/>
          </a:p>
          <a:p>
            <a:pPr algn="just">
              <a:buNone/>
            </a:pPr>
            <a:r>
              <a:rPr lang="en-US" sz="2000" dirty="0" smtClean="0"/>
              <a:t>El </a:t>
            </a:r>
            <a:r>
              <a:rPr lang="en-US" sz="2000" dirty="0" err="1" smtClean="0"/>
              <a:t>bosón</a:t>
            </a:r>
            <a:r>
              <a:rPr lang="en-US" sz="2000" dirty="0" smtClean="0"/>
              <a:t> Z’ </a:t>
            </a:r>
            <a:r>
              <a:rPr lang="en-US" sz="2000" dirty="0" err="1" smtClean="0"/>
              <a:t>podría</a:t>
            </a:r>
            <a:r>
              <a:rPr lang="en-US" sz="2000" dirty="0" smtClean="0"/>
              <a:t> </a:t>
            </a:r>
            <a:r>
              <a:rPr lang="en-US" sz="2000" dirty="0" err="1" smtClean="0"/>
              <a:t>tener</a:t>
            </a:r>
            <a:r>
              <a:rPr lang="en-US" sz="2000" dirty="0" smtClean="0"/>
              <a:t> </a:t>
            </a:r>
            <a:r>
              <a:rPr lang="en-US" sz="2000" dirty="0" err="1" smtClean="0"/>
              <a:t>una</a:t>
            </a:r>
            <a:r>
              <a:rPr lang="en-US" sz="2000" dirty="0" smtClean="0"/>
              <a:t> </a:t>
            </a:r>
            <a:r>
              <a:rPr lang="en-US" sz="2000" dirty="0" err="1" smtClean="0"/>
              <a:t>masa</a:t>
            </a:r>
            <a:r>
              <a:rPr lang="en-US" sz="2000" dirty="0" smtClean="0"/>
              <a:t> del </a:t>
            </a:r>
            <a:r>
              <a:rPr lang="en-US" sz="2000" dirty="0" err="1" smtClean="0"/>
              <a:t>orden</a:t>
            </a:r>
            <a:r>
              <a:rPr lang="en-US" sz="2000" dirty="0" smtClean="0"/>
              <a:t> del los </a:t>
            </a:r>
            <a:r>
              <a:rPr lang="en-US" sz="2000" dirty="0" err="1" smtClean="0"/>
              <a:t>TeV</a:t>
            </a:r>
            <a:r>
              <a:rPr lang="en-US" sz="2000" dirty="0" smtClean="0"/>
              <a:t> </a:t>
            </a:r>
            <a:r>
              <a:rPr lang="en-US" sz="2000" dirty="0" err="1" smtClean="0"/>
              <a:t>y</a:t>
            </a:r>
            <a:r>
              <a:rPr lang="en-US" sz="2000" dirty="0" smtClean="0"/>
              <a:t> </a:t>
            </a:r>
            <a:r>
              <a:rPr lang="en-US" sz="2000" dirty="0" err="1" smtClean="0"/>
              <a:t>podría</a:t>
            </a:r>
            <a:r>
              <a:rPr lang="en-US" sz="2000" dirty="0" smtClean="0"/>
              <a:t> ser </a:t>
            </a:r>
          </a:p>
          <a:p>
            <a:pPr algn="just">
              <a:buNone/>
            </a:pPr>
            <a:r>
              <a:rPr lang="en-US" sz="2000" dirty="0" err="1" smtClean="0"/>
              <a:t>producido</a:t>
            </a:r>
            <a:r>
              <a:rPr lang="en-US" sz="2000" dirty="0" smtClean="0"/>
              <a:t> en el LHC </a:t>
            </a:r>
            <a:r>
              <a:rPr lang="en-US" sz="2000" dirty="0" err="1" smtClean="0"/>
              <a:t>o</a:t>
            </a:r>
            <a:r>
              <a:rPr lang="en-US" sz="2000" dirty="0" smtClean="0"/>
              <a:t> un </a:t>
            </a:r>
            <a:r>
              <a:rPr lang="en-US" sz="2000" dirty="0" err="1" smtClean="0"/>
              <a:t>colisionador</a:t>
            </a:r>
            <a:r>
              <a:rPr lang="en-US" sz="2000" dirty="0" smtClean="0"/>
              <a:t> </a:t>
            </a:r>
            <a:r>
              <a:rPr lang="en-US" sz="2000" dirty="0" err="1" smtClean="0"/>
              <a:t>futuro</a:t>
            </a:r>
            <a:endParaRPr lang="en-US" sz="2000" dirty="0" smtClean="0"/>
          </a:p>
          <a:p>
            <a:pPr algn="just">
              <a:buNone/>
            </a:pPr>
            <a:endParaRPr lang="en-US" sz="2000" dirty="0" smtClean="0"/>
          </a:p>
          <a:p>
            <a:pPr algn="just">
              <a:buNone/>
            </a:pPr>
            <a:r>
              <a:rPr lang="en-US" sz="2000" dirty="0" smtClean="0"/>
              <a:t>Es </a:t>
            </a:r>
            <a:r>
              <a:rPr lang="en-US" sz="2000" dirty="0" err="1" smtClean="0"/>
              <a:t>importante</a:t>
            </a:r>
            <a:r>
              <a:rPr lang="en-US" sz="2000" dirty="0" smtClean="0"/>
              <a:t> </a:t>
            </a:r>
            <a:r>
              <a:rPr lang="en-US" sz="2000" dirty="0" err="1" smtClean="0"/>
              <a:t>estudiar</a:t>
            </a:r>
            <a:r>
              <a:rPr lang="en-US" sz="2000" dirty="0" smtClean="0"/>
              <a:t> la </a:t>
            </a:r>
            <a:r>
              <a:rPr lang="en-US" sz="2000" dirty="0" err="1" smtClean="0"/>
              <a:t>fenomenología</a:t>
            </a:r>
            <a:r>
              <a:rPr lang="en-US" sz="2000" dirty="0" smtClean="0"/>
              <a:t> del Z’ </a:t>
            </a:r>
            <a:r>
              <a:rPr lang="en-US" sz="2000" dirty="0" err="1" smtClean="0"/>
              <a:t>puesto</a:t>
            </a:r>
            <a:r>
              <a:rPr lang="en-US" sz="2000" dirty="0" smtClean="0"/>
              <a:t> </a:t>
            </a:r>
            <a:r>
              <a:rPr lang="en-US" sz="2000" dirty="0" err="1" smtClean="0"/>
              <a:t>que</a:t>
            </a:r>
            <a:r>
              <a:rPr lang="en-US" sz="2000" dirty="0" smtClean="0"/>
              <a:t> </a:t>
            </a:r>
            <a:r>
              <a:rPr lang="en-US" sz="2000" dirty="0" err="1" smtClean="0"/>
              <a:t>puede</a:t>
            </a:r>
            <a:r>
              <a:rPr lang="en-US" sz="2000" dirty="0" smtClean="0"/>
              <a:t> </a:t>
            </a:r>
            <a:r>
              <a:rPr lang="en-US" sz="2000" dirty="0" err="1" smtClean="0"/>
              <a:t>dar</a:t>
            </a:r>
            <a:r>
              <a:rPr lang="en-US" sz="2000" dirty="0" smtClean="0"/>
              <a:t> </a:t>
            </a:r>
          </a:p>
          <a:p>
            <a:pPr algn="just">
              <a:buNone/>
            </a:pPr>
            <a:r>
              <a:rPr lang="en-US" sz="2000" dirty="0" err="1" smtClean="0"/>
              <a:t>indicios</a:t>
            </a:r>
            <a:r>
              <a:rPr lang="en-US" sz="2000" dirty="0" smtClean="0"/>
              <a:t> del </a:t>
            </a:r>
            <a:r>
              <a:rPr lang="en-US" sz="2000" dirty="0" err="1" smtClean="0"/>
              <a:t>modelo</a:t>
            </a:r>
            <a:r>
              <a:rPr lang="en-US" sz="2000" dirty="0" smtClean="0"/>
              <a:t> </a:t>
            </a:r>
            <a:r>
              <a:rPr lang="en-US" sz="2000" dirty="0" err="1" smtClean="0"/>
              <a:t>que</a:t>
            </a:r>
            <a:r>
              <a:rPr lang="en-US" sz="2000" dirty="0" smtClean="0"/>
              <a:t> lo </a:t>
            </a:r>
            <a:r>
              <a:rPr lang="en-US" sz="2000" dirty="0" err="1" smtClean="0"/>
              <a:t>predice</a:t>
            </a:r>
            <a:endParaRPr lang="en-US" sz="2000" dirty="0" smtClean="0"/>
          </a:p>
          <a:p>
            <a:pPr algn="just">
              <a:buNone/>
            </a:pPr>
            <a:endParaRPr lang="en-US" sz="2000" dirty="0" smtClean="0"/>
          </a:p>
          <a:p>
            <a:pPr algn="just">
              <a:buNone/>
            </a:pPr>
            <a:r>
              <a:rPr lang="en-US" sz="2000" dirty="0" err="1" smtClean="0"/>
              <a:t>Debido</a:t>
            </a:r>
            <a:r>
              <a:rPr lang="en-US" sz="2000" dirty="0" smtClean="0"/>
              <a:t> a </a:t>
            </a:r>
            <a:r>
              <a:rPr lang="en-US" sz="2000" dirty="0" err="1" smtClean="0"/>
              <a:t>su</a:t>
            </a:r>
            <a:r>
              <a:rPr lang="en-US" sz="2000" dirty="0" smtClean="0"/>
              <a:t> </a:t>
            </a:r>
            <a:r>
              <a:rPr lang="en-US" sz="2000" dirty="0" err="1" smtClean="0"/>
              <a:t>masa</a:t>
            </a:r>
            <a:r>
              <a:rPr lang="en-US" sz="2000" dirty="0" smtClean="0"/>
              <a:t> el </a:t>
            </a:r>
            <a:r>
              <a:rPr lang="en-US" sz="2000" dirty="0" err="1" smtClean="0"/>
              <a:t>bosón</a:t>
            </a:r>
            <a:r>
              <a:rPr lang="en-US" sz="2000" dirty="0" smtClean="0"/>
              <a:t> Z’ </a:t>
            </a:r>
            <a:r>
              <a:rPr lang="en-US" sz="2000" dirty="0" err="1" smtClean="0"/>
              <a:t>tendría</a:t>
            </a:r>
            <a:r>
              <a:rPr lang="en-US" sz="2000" dirty="0" smtClean="0"/>
              <a:t> </a:t>
            </a:r>
            <a:r>
              <a:rPr lang="en-US" sz="2000" dirty="0" err="1" smtClean="0"/>
              <a:t>una</a:t>
            </a:r>
            <a:r>
              <a:rPr lang="en-US" sz="2000" dirty="0" smtClean="0"/>
              <a:t> </a:t>
            </a:r>
            <a:r>
              <a:rPr lang="en-US" sz="2000" dirty="0" err="1" smtClean="0"/>
              <a:t>amplia</a:t>
            </a:r>
            <a:r>
              <a:rPr lang="en-US" sz="2000" dirty="0" smtClean="0"/>
              <a:t> </a:t>
            </a:r>
            <a:r>
              <a:rPr lang="en-US" sz="2000" dirty="0" err="1" smtClean="0"/>
              <a:t>gama</a:t>
            </a:r>
            <a:r>
              <a:rPr lang="en-US" sz="2000" dirty="0" smtClean="0"/>
              <a:t> de </a:t>
            </a:r>
            <a:r>
              <a:rPr lang="en-US" sz="2000" dirty="0" err="1" smtClean="0"/>
              <a:t>decaimientos</a:t>
            </a:r>
            <a:r>
              <a:rPr lang="en-US" sz="2000" dirty="0" smtClean="0"/>
              <a:t>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Fenomenología</a:t>
            </a:r>
            <a:r>
              <a:rPr lang="en-US" dirty="0" smtClean="0"/>
              <a:t> del </a:t>
            </a:r>
            <a:r>
              <a:rPr lang="en-US" dirty="0" err="1" smtClean="0"/>
              <a:t>bosón</a:t>
            </a:r>
            <a:r>
              <a:rPr lang="en-US" dirty="0" smtClean="0"/>
              <a:t> Z’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3434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sz="2000" dirty="0" err="1" smtClean="0">
                <a:solidFill>
                  <a:srgbClr val="1F3AA1"/>
                </a:solidFill>
              </a:rPr>
              <a:t>B</a:t>
            </a:r>
            <a:r>
              <a:rPr lang="en-US" sz="2000" dirty="0" err="1" smtClean="0">
                <a:solidFill>
                  <a:srgbClr val="1F3AA1"/>
                </a:solidFill>
              </a:rPr>
              <a:t>úsqueda</a:t>
            </a:r>
            <a:r>
              <a:rPr lang="en-US" sz="2000" dirty="0" smtClean="0">
                <a:solidFill>
                  <a:srgbClr val="1F3AA1"/>
                </a:solidFill>
              </a:rPr>
              <a:t> </a:t>
            </a:r>
            <a:r>
              <a:rPr lang="en-US" sz="2000" dirty="0" err="1" smtClean="0">
                <a:solidFill>
                  <a:srgbClr val="1F3AA1"/>
                </a:solidFill>
              </a:rPr>
              <a:t>directa</a:t>
            </a:r>
            <a:r>
              <a:rPr lang="en-US" sz="2000" dirty="0" smtClean="0">
                <a:solidFill>
                  <a:srgbClr val="1F3AA1"/>
                </a:solidFill>
              </a:rPr>
              <a:t> del boson Z’:</a:t>
            </a:r>
          </a:p>
          <a:p>
            <a:pPr algn="just">
              <a:buNone/>
            </a:pPr>
            <a:r>
              <a:rPr lang="en-US" sz="2000" dirty="0" smtClean="0">
                <a:solidFill>
                  <a:srgbClr val="1F3AA1"/>
                </a:solidFill>
              </a:rPr>
              <a:t>El boson Z’ </a:t>
            </a:r>
            <a:r>
              <a:rPr lang="en-US" sz="2000" dirty="0" err="1" smtClean="0">
                <a:solidFill>
                  <a:srgbClr val="1F3AA1"/>
                </a:solidFill>
              </a:rPr>
              <a:t>podría</a:t>
            </a:r>
            <a:r>
              <a:rPr lang="en-US" sz="2000" dirty="0" smtClean="0">
                <a:solidFill>
                  <a:srgbClr val="1F3AA1"/>
                </a:solidFill>
              </a:rPr>
              <a:t> </a:t>
            </a:r>
            <a:r>
              <a:rPr lang="en-US" sz="2000" dirty="0" err="1" smtClean="0">
                <a:solidFill>
                  <a:srgbClr val="1F3AA1"/>
                </a:solidFill>
              </a:rPr>
              <a:t>producirse</a:t>
            </a:r>
            <a:r>
              <a:rPr lang="en-US" sz="2000" dirty="0" smtClean="0">
                <a:solidFill>
                  <a:srgbClr val="1F3AA1"/>
                </a:solidFill>
              </a:rPr>
              <a:t> </a:t>
            </a:r>
            <a:r>
              <a:rPr lang="en-US" sz="2000" dirty="0" err="1" smtClean="0">
                <a:solidFill>
                  <a:srgbClr val="1F3AA1"/>
                </a:solidFill>
              </a:rPr>
              <a:t>por</a:t>
            </a:r>
            <a:r>
              <a:rPr lang="en-US" sz="2000" dirty="0" smtClean="0">
                <a:solidFill>
                  <a:srgbClr val="1F3AA1"/>
                </a:solidFill>
              </a:rPr>
              <a:t> la </a:t>
            </a:r>
            <a:r>
              <a:rPr lang="en-US" sz="2000" dirty="0" err="1" smtClean="0">
                <a:solidFill>
                  <a:srgbClr val="1F3AA1"/>
                </a:solidFill>
              </a:rPr>
              <a:t>aniquilación</a:t>
            </a:r>
            <a:r>
              <a:rPr lang="en-US" sz="2000" dirty="0" smtClean="0">
                <a:solidFill>
                  <a:srgbClr val="1F3AA1"/>
                </a:solidFill>
              </a:rPr>
              <a:t> de par quark-</a:t>
            </a:r>
            <a:r>
              <a:rPr lang="en-US" sz="2000" dirty="0" err="1" smtClean="0">
                <a:solidFill>
                  <a:srgbClr val="1F3AA1"/>
                </a:solidFill>
              </a:rPr>
              <a:t>antiquark</a:t>
            </a:r>
            <a:r>
              <a:rPr lang="en-US" sz="2000" dirty="0" smtClean="0">
                <a:solidFill>
                  <a:srgbClr val="1F3AA1"/>
                </a:solidFill>
              </a:rPr>
              <a:t> </a:t>
            </a:r>
          </a:p>
          <a:p>
            <a:pPr algn="just">
              <a:buNone/>
            </a:pPr>
            <a:r>
              <a:rPr lang="en-US" sz="2000" dirty="0" err="1" smtClean="0">
                <a:solidFill>
                  <a:srgbClr val="1F3AA1"/>
                </a:solidFill>
              </a:rPr>
              <a:t>d</a:t>
            </a:r>
            <a:r>
              <a:rPr lang="en-US" sz="2000" dirty="0" err="1" smtClean="0">
                <a:solidFill>
                  <a:srgbClr val="1F3AA1"/>
                </a:solidFill>
              </a:rPr>
              <a:t>ecayendo</a:t>
            </a:r>
            <a:r>
              <a:rPr lang="en-US" sz="2000" dirty="0" smtClean="0">
                <a:solidFill>
                  <a:srgbClr val="1F3AA1"/>
                </a:solidFill>
              </a:rPr>
              <a:t> a un par electron-positron </a:t>
            </a:r>
            <a:r>
              <a:rPr lang="en-US" sz="2000" dirty="0" err="1" smtClean="0">
                <a:solidFill>
                  <a:srgbClr val="1F3AA1"/>
                </a:solidFill>
              </a:rPr>
              <a:t>o</a:t>
            </a:r>
            <a:r>
              <a:rPr lang="en-US" sz="2000" dirty="0" smtClean="0">
                <a:solidFill>
                  <a:srgbClr val="1F3AA1"/>
                </a:solidFill>
              </a:rPr>
              <a:t> </a:t>
            </a:r>
            <a:r>
              <a:rPr lang="en-US" sz="2000" dirty="0" err="1" smtClean="0">
                <a:solidFill>
                  <a:srgbClr val="1F3AA1"/>
                </a:solidFill>
              </a:rPr>
              <a:t>aun</a:t>
            </a:r>
            <a:r>
              <a:rPr lang="en-US" sz="2000" dirty="0" smtClean="0">
                <a:solidFill>
                  <a:srgbClr val="1F3AA1"/>
                </a:solidFill>
              </a:rPr>
              <a:t> par de </a:t>
            </a:r>
            <a:r>
              <a:rPr lang="en-US" sz="2000" dirty="0" err="1" smtClean="0">
                <a:solidFill>
                  <a:srgbClr val="1F3AA1"/>
                </a:solidFill>
              </a:rPr>
              <a:t>muones</a:t>
            </a:r>
            <a:r>
              <a:rPr lang="en-US" sz="2000" dirty="0" smtClean="0">
                <a:solidFill>
                  <a:srgbClr val="1F3AA1"/>
                </a:solidFill>
              </a:rPr>
              <a:t> con </a:t>
            </a:r>
            <a:r>
              <a:rPr lang="en-US" sz="2000" dirty="0" err="1" smtClean="0">
                <a:solidFill>
                  <a:srgbClr val="1F3AA1"/>
                </a:solidFill>
              </a:rPr>
              <a:t>carga</a:t>
            </a:r>
            <a:r>
              <a:rPr lang="en-US" sz="2000" dirty="0" smtClean="0">
                <a:solidFill>
                  <a:srgbClr val="1F3AA1"/>
                </a:solidFill>
              </a:rPr>
              <a:t> </a:t>
            </a:r>
          </a:p>
          <a:p>
            <a:pPr algn="just">
              <a:buNone/>
            </a:pPr>
            <a:r>
              <a:rPr lang="en-US" sz="2000" dirty="0" err="1" smtClean="0">
                <a:solidFill>
                  <a:srgbClr val="1F3AA1"/>
                </a:solidFill>
              </a:rPr>
              <a:t>opuesta</a:t>
            </a:r>
            <a:endParaRPr lang="en-US" sz="2000" dirty="0" smtClean="0">
              <a:solidFill>
                <a:srgbClr val="1F3AA1"/>
              </a:solidFill>
            </a:endParaRPr>
          </a:p>
          <a:p>
            <a:pPr algn="just">
              <a:buNone/>
            </a:pPr>
            <a:endParaRPr lang="en-US" sz="2000" dirty="0" smtClean="0">
              <a:solidFill>
                <a:srgbClr val="1F3AA1"/>
              </a:solidFill>
            </a:endParaRPr>
          </a:p>
          <a:p>
            <a:pPr algn="just">
              <a:buNone/>
            </a:pPr>
            <a:endParaRPr lang="en-US" sz="2000" dirty="0" smtClean="0">
              <a:solidFill>
                <a:srgbClr val="1F3AA1"/>
              </a:solidFill>
            </a:endParaRPr>
          </a:p>
          <a:p>
            <a:pPr algn="just">
              <a:buNone/>
            </a:pPr>
            <a:endParaRPr lang="en-US" sz="2000" dirty="0" smtClean="0">
              <a:solidFill>
                <a:srgbClr val="1F3AA1"/>
              </a:solidFill>
            </a:endParaRPr>
          </a:p>
          <a:p>
            <a:pPr algn="just">
              <a:buNone/>
            </a:pPr>
            <a:endParaRPr lang="en-US" sz="2000" dirty="0" smtClean="0">
              <a:solidFill>
                <a:srgbClr val="1F3AA1"/>
              </a:solidFill>
            </a:endParaRPr>
          </a:p>
          <a:p>
            <a:pPr algn="just">
              <a:buNone/>
            </a:pPr>
            <a:r>
              <a:rPr lang="en-US" sz="2000" dirty="0" err="1" smtClean="0">
                <a:solidFill>
                  <a:srgbClr val="1F3AA1"/>
                </a:solidFill>
              </a:rPr>
              <a:t>Búsqueda</a:t>
            </a:r>
            <a:r>
              <a:rPr lang="en-US" sz="2000" dirty="0" smtClean="0">
                <a:solidFill>
                  <a:srgbClr val="1F3AA1"/>
                </a:solidFill>
              </a:rPr>
              <a:t> </a:t>
            </a:r>
            <a:r>
              <a:rPr lang="en-US" sz="2000" dirty="0" err="1" smtClean="0">
                <a:solidFill>
                  <a:srgbClr val="1F3AA1"/>
                </a:solidFill>
              </a:rPr>
              <a:t>indirecta</a:t>
            </a:r>
            <a:r>
              <a:rPr lang="en-US" sz="2000" dirty="0" smtClean="0">
                <a:solidFill>
                  <a:srgbClr val="1F3AA1"/>
                </a:solidFill>
              </a:rPr>
              <a:t> del boson Z’:</a:t>
            </a:r>
          </a:p>
          <a:p>
            <a:pPr algn="just">
              <a:buNone/>
            </a:pPr>
            <a:r>
              <a:rPr lang="en-US" sz="2000" dirty="0" smtClean="0">
                <a:solidFill>
                  <a:srgbClr val="1F3AA1"/>
                </a:solidFill>
              </a:rPr>
              <a:t>Se </a:t>
            </a:r>
            <a:r>
              <a:rPr lang="en-US" sz="2000" dirty="0" err="1" smtClean="0">
                <a:solidFill>
                  <a:srgbClr val="1F3AA1"/>
                </a:solidFill>
              </a:rPr>
              <a:t>realiza</a:t>
            </a:r>
            <a:r>
              <a:rPr lang="en-US" sz="2000" dirty="0" smtClean="0">
                <a:solidFill>
                  <a:srgbClr val="1F3AA1"/>
                </a:solidFill>
              </a:rPr>
              <a:t> en </a:t>
            </a:r>
            <a:r>
              <a:rPr lang="en-US" sz="2000" dirty="0" err="1" smtClean="0">
                <a:solidFill>
                  <a:srgbClr val="1F3AA1"/>
                </a:solidFill>
              </a:rPr>
              <a:t>colisionadores</a:t>
            </a:r>
            <a:r>
              <a:rPr lang="en-US" sz="2000" dirty="0" smtClean="0">
                <a:solidFill>
                  <a:srgbClr val="1F3AA1"/>
                </a:solidFill>
              </a:rPr>
              <a:t> electron positron </a:t>
            </a:r>
            <a:r>
              <a:rPr lang="en-US" sz="2000" dirty="0" err="1" smtClean="0">
                <a:solidFill>
                  <a:srgbClr val="1F3AA1"/>
                </a:solidFill>
              </a:rPr>
              <a:t>ya</a:t>
            </a:r>
            <a:r>
              <a:rPr lang="en-US" sz="2000" dirty="0" smtClean="0">
                <a:solidFill>
                  <a:srgbClr val="1F3AA1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éstos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dan</a:t>
            </a:r>
            <a:r>
              <a:rPr lang="en-US" sz="2000" dirty="0" smtClean="0">
                <a:solidFill>
                  <a:schemeClr val="tx2"/>
                </a:solidFill>
              </a:rPr>
              <a:t> el </a:t>
            </a:r>
            <a:r>
              <a:rPr lang="en-US" sz="2000" dirty="0" err="1" smtClean="0">
                <a:solidFill>
                  <a:schemeClr val="tx2"/>
                </a:solidFill>
              </a:rPr>
              <a:t>acceso</a:t>
            </a:r>
            <a:r>
              <a:rPr lang="en-US" sz="2000" dirty="0" smtClean="0">
                <a:solidFill>
                  <a:schemeClr val="tx2"/>
                </a:solidFill>
              </a:rPr>
              <a:t> a </a:t>
            </a:r>
            <a:r>
              <a:rPr lang="en-US" sz="2000" dirty="0" err="1" smtClean="0">
                <a:solidFill>
                  <a:schemeClr val="tx2"/>
                </a:solidFill>
              </a:rPr>
              <a:t>las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</a:p>
          <a:p>
            <a:pPr algn="just">
              <a:buNone/>
            </a:pPr>
            <a:r>
              <a:rPr lang="en-US" sz="2000" dirty="0" err="1" smtClean="0">
                <a:solidFill>
                  <a:schemeClr val="tx2"/>
                </a:solidFill>
              </a:rPr>
              <a:t>medidas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smtClean="0">
                <a:solidFill>
                  <a:schemeClr val="tx2"/>
                </a:solidFill>
              </a:rPr>
              <a:t>de </a:t>
            </a:r>
            <a:r>
              <a:rPr lang="en-US" sz="2000" dirty="0" err="1" smtClean="0">
                <a:solidFill>
                  <a:schemeClr val="tx2"/>
                </a:solidFill>
              </a:rPr>
              <a:t>alta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precisión</a:t>
            </a:r>
            <a:r>
              <a:rPr lang="en-US" sz="2000" dirty="0" smtClean="0">
                <a:solidFill>
                  <a:schemeClr val="tx2"/>
                </a:solidFill>
              </a:rPr>
              <a:t> de </a:t>
            </a:r>
            <a:r>
              <a:rPr lang="en-US" sz="2000" dirty="0" err="1" smtClean="0">
                <a:solidFill>
                  <a:schemeClr val="tx2"/>
                </a:solidFill>
              </a:rPr>
              <a:t>las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propiedades</a:t>
            </a:r>
            <a:r>
              <a:rPr lang="en-US" sz="2000" dirty="0" smtClean="0">
                <a:solidFill>
                  <a:schemeClr val="tx2"/>
                </a:solidFill>
              </a:rPr>
              <a:t> del </a:t>
            </a:r>
            <a:r>
              <a:rPr lang="en-US" sz="2000" dirty="0" err="1" smtClean="0">
                <a:solidFill>
                  <a:schemeClr val="tx2"/>
                </a:solidFill>
              </a:rPr>
              <a:t>bosón</a:t>
            </a:r>
            <a:r>
              <a:rPr lang="en-US" sz="2000" dirty="0" smtClean="0">
                <a:solidFill>
                  <a:schemeClr val="tx2"/>
                </a:solidFill>
              </a:rPr>
              <a:t> Z </a:t>
            </a:r>
            <a:r>
              <a:rPr lang="en-US" sz="2000" dirty="0" smtClean="0">
                <a:solidFill>
                  <a:schemeClr val="tx2"/>
                </a:solidFill>
              </a:rPr>
              <a:t>del </a:t>
            </a:r>
            <a:r>
              <a:rPr lang="en-US" sz="2000" dirty="0" err="1" smtClean="0">
                <a:solidFill>
                  <a:schemeClr val="tx2"/>
                </a:solidFill>
              </a:rPr>
              <a:t>modelo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</a:p>
          <a:p>
            <a:pPr algn="just">
              <a:buNone/>
            </a:pPr>
            <a:r>
              <a:rPr lang="en-US" sz="2000" dirty="0" err="1" smtClean="0">
                <a:solidFill>
                  <a:schemeClr val="tx2"/>
                </a:solidFill>
              </a:rPr>
              <a:t>e</a:t>
            </a:r>
            <a:r>
              <a:rPr lang="en-US" sz="2000" dirty="0" err="1" smtClean="0">
                <a:solidFill>
                  <a:schemeClr val="tx2"/>
                </a:solidFill>
              </a:rPr>
              <a:t>stándar</a:t>
            </a:r>
            <a:r>
              <a:rPr lang="en-US" sz="2000" dirty="0" smtClean="0">
                <a:solidFill>
                  <a:schemeClr val="tx2"/>
                </a:solidFill>
              </a:rPr>
              <a:t>.</a:t>
            </a:r>
            <a:endParaRPr lang="en-US" sz="2000" dirty="0" smtClean="0">
              <a:solidFill>
                <a:schemeClr val="tx2"/>
              </a:solidFill>
            </a:endParaRPr>
          </a:p>
          <a:p>
            <a:pPr algn="just">
              <a:buNone/>
            </a:pPr>
            <a:endParaRPr lang="en-US" sz="2000" dirty="0" smtClean="0">
              <a:solidFill>
                <a:srgbClr val="1F3AA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4750" y="2819401"/>
            <a:ext cx="4108450" cy="14477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SOURCE" val="\documentclass{report}\pagestyle{empty}&#10;\usepackage{amsmath, amssymb, color} %\input{rgb}&#10;\begin{document}&#10;&#10;{\color{red}&#10;\begin{equation*}&#10;E_6\to SU(5)\times U(1)_\chi \times U(1)_\psi&#10;\end{equation*}&#10;}&#10;&#10;\end{document}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593"/>
  <p:tag name="BOXHEIGHT" val="429"/>
  <p:tag name="BOXFONT" val="10"/>
  <p:tag name="BOXWRAP" val="True"/>
  <p:tag name="WORKAROUNDTRANSPARENCYBUG" val="False"/>
  <p:tag name="ALLOWFONTSUBSTITUTION" val="False"/>
  <p:tag name="BITMAPFORMAT" val="bmp256"/>
  <p:tag name="ORIGWIDTH" val="131"/>
  <p:tag name="PICTUREFILESIZE" val="400750"/>
</p:tagLst>
</file>

<file path=ppt/tags/tag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SOURCE" val="\documentclass{report}\pagestyle{empty}&#10;\usepackage{amsmath, amssymb, color} %\input{rgb}&#10;\begin{document}&#10;&#10;{\color{red}&#10;\begin{equation*}&#10;SU(2)_L \times SU(2)_R \times U(1)&#10;\end{equation*}&#10;}&#10;&#10;\end{document}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593"/>
  <p:tag name="BOXHEIGHT" val="429"/>
  <p:tag name="BOXFONT" val="10"/>
  <p:tag name="BOXWRAP" val="True"/>
  <p:tag name="WORKAROUNDTRANSPARENCYBUG" val="False"/>
  <p:tag name="ALLOWFONTSUBSTITUTION" val="False"/>
  <p:tag name="BITMAPFORMAT" val="bmp256"/>
  <p:tag name="ORIGWIDTH" val="111"/>
  <p:tag name="PICTUREFILESIZE" val="339994"/>
</p:tagLst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2118</TotalTime>
  <Words>1246</Words>
  <Application>Microsoft Macintosh PowerPoint</Application>
  <PresentationFormat>On-screen Show (4:3)</PresentationFormat>
  <Paragraphs>105</Paragraphs>
  <Slides>10</Slides>
  <Notes>9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Civic</vt:lpstr>
      <vt:lpstr>Slide 1</vt:lpstr>
      <vt:lpstr>Índice</vt:lpstr>
      <vt:lpstr>Motivaciones</vt:lpstr>
      <vt:lpstr>Modelos de Nueva Física</vt:lpstr>
      <vt:lpstr>Modelos de Nueva Física</vt:lpstr>
      <vt:lpstr>Little Higgs Model</vt:lpstr>
      <vt:lpstr>Little Higgs Model</vt:lpstr>
      <vt:lpstr>Fenomenología del bosón Z’</vt:lpstr>
      <vt:lpstr>Fenomenología del bosón Z’</vt:lpstr>
      <vt:lpstr>Trabajo a realizar</vt:lpstr>
    </vt:vector>
  </TitlesOfParts>
  <Company>casa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Activities Report</dc:title>
  <dc:creator>?</dc:creator>
  <cp:lastModifiedBy>?</cp:lastModifiedBy>
  <cp:revision>136</cp:revision>
  <dcterms:created xsi:type="dcterms:W3CDTF">2010-03-03T16:27:21Z</dcterms:created>
  <dcterms:modified xsi:type="dcterms:W3CDTF">2010-03-03T17:40:21Z</dcterms:modified>
</cp:coreProperties>
</file>