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8" r:id="rId5"/>
    <p:sldId id="265" r:id="rId6"/>
    <p:sldId id="273" r:id="rId7"/>
    <p:sldId id="274" r:id="rId8"/>
    <p:sldId id="267" r:id="rId9"/>
    <p:sldId id="269" r:id="rId10"/>
    <p:sldId id="270" r:id="rId11"/>
    <p:sldId id="272" r:id="rId12"/>
    <p:sldId id="271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34D02D3-32BA-4966-9030-3053F0090456}" type="datetimeFigureOut">
              <a:rPr lang="es-MX" smtClean="0"/>
              <a:pPr/>
              <a:t>30/06/2010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15716F-14B8-4E03-8F42-F98A2563B1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02D3-32BA-4966-9030-3053F0090456}" type="datetimeFigureOut">
              <a:rPr lang="es-MX" smtClean="0"/>
              <a:pPr/>
              <a:t>30/06/2010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716F-14B8-4E03-8F42-F98A2563B1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02D3-32BA-4966-9030-3053F0090456}" type="datetimeFigureOut">
              <a:rPr lang="es-MX" smtClean="0"/>
              <a:pPr/>
              <a:t>30/06/2010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716F-14B8-4E03-8F42-F98A2563B1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4D02D3-32BA-4966-9030-3053F0090456}" type="datetimeFigureOut">
              <a:rPr lang="es-MX" smtClean="0"/>
              <a:pPr/>
              <a:t>30/06/2010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15716F-14B8-4E03-8F42-F98A2563B17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34D02D3-32BA-4966-9030-3053F0090456}" type="datetimeFigureOut">
              <a:rPr lang="es-MX" smtClean="0"/>
              <a:pPr/>
              <a:t>30/06/2010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15716F-14B8-4E03-8F42-F98A2563B1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02D3-32BA-4966-9030-3053F0090456}" type="datetimeFigureOut">
              <a:rPr lang="es-MX" smtClean="0"/>
              <a:pPr/>
              <a:t>30/06/2010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716F-14B8-4E03-8F42-F98A2563B17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02D3-32BA-4966-9030-3053F0090456}" type="datetimeFigureOut">
              <a:rPr lang="es-MX" smtClean="0"/>
              <a:pPr/>
              <a:t>30/06/2010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716F-14B8-4E03-8F42-F98A2563B17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4D02D3-32BA-4966-9030-3053F0090456}" type="datetimeFigureOut">
              <a:rPr lang="es-MX" smtClean="0"/>
              <a:pPr/>
              <a:t>30/06/2010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15716F-14B8-4E03-8F42-F98A2563B17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02D3-32BA-4966-9030-3053F0090456}" type="datetimeFigureOut">
              <a:rPr lang="es-MX" smtClean="0"/>
              <a:pPr/>
              <a:t>30/06/2010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5716F-14B8-4E03-8F42-F98A2563B1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4D02D3-32BA-4966-9030-3053F0090456}" type="datetimeFigureOut">
              <a:rPr lang="es-MX" smtClean="0"/>
              <a:pPr/>
              <a:t>30/06/2010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15716F-14B8-4E03-8F42-F98A2563B17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4D02D3-32BA-4966-9030-3053F0090456}" type="datetimeFigureOut">
              <a:rPr lang="es-MX" smtClean="0"/>
              <a:pPr/>
              <a:t>30/06/2010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15716F-14B8-4E03-8F42-F98A2563B17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34D02D3-32BA-4966-9030-3053F0090456}" type="datetimeFigureOut">
              <a:rPr lang="es-MX" smtClean="0"/>
              <a:pPr/>
              <a:t>30/06/2010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15716F-14B8-4E03-8F42-F98A2563B1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55776" y="404664"/>
            <a:ext cx="5597620" cy="3140920"/>
          </a:xfrm>
        </p:spPr>
        <p:txBody>
          <a:bodyPr>
            <a:normAutofit/>
          </a:bodyPr>
          <a:lstStyle/>
          <a:p>
            <a:pPr algn="ctr"/>
            <a:r>
              <a:rPr lang="es-MX" sz="2800" dirty="0"/>
              <a:t>SIMULACIÓN DE PARAMETROS DE ACELERADORES LINEALES MEDIANTE </a:t>
            </a:r>
            <a:r>
              <a:rPr lang="es-MX" sz="2800" dirty="0" smtClean="0"/>
              <a:t>TÉCNICAS </a:t>
            </a:r>
            <a:r>
              <a:rPr lang="es-MX" sz="2800" dirty="0"/>
              <a:t>DE MONTE CARLO.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71800" y="3645024"/>
            <a:ext cx="5114778" cy="1893336"/>
          </a:xfrm>
        </p:spPr>
        <p:txBody>
          <a:bodyPr/>
          <a:lstStyle/>
          <a:p>
            <a:pPr algn="ctr"/>
            <a:r>
              <a:rPr lang="es-MX" dirty="0" smtClean="0"/>
              <a:t>Estudiante</a:t>
            </a:r>
          </a:p>
          <a:p>
            <a:pPr algn="ctr"/>
            <a:r>
              <a:rPr lang="es-MX" dirty="0" smtClean="0"/>
              <a:t>Galileo Armando Muñoz Martínez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Asesor</a:t>
            </a:r>
          </a:p>
          <a:p>
            <a:pPr algn="ctr"/>
            <a:r>
              <a:rPr lang="es-MX" dirty="0" smtClean="0"/>
              <a:t>Dr. Eduardo Moreno Barbosa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20688"/>
            <a:ext cx="596265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268760"/>
            <a:ext cx="1446124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852936"/>
            <a:ext cx="493683" cy="194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056784" cy="724942"/>
          </a:xfrm>
        </p:spPr>
        <p:txBody>
          <a:bodyPr/>
          <a:lstStyle/>
          <a:p>
            <a:r>
              <a:rPr lang="es-MX" dirty="0" smtClean="0"/>
              <a:t>Cronograma de actividades</a:t>
            </a:r>
            <a:endParaRPr lang="es-MX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896448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260648"/>
            <a:ext cx="6876256" cy="6597352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 smtClean="0"/>
              <a:t>BIBLIOGRAFIA</a:t>
            </a:r>
          </a:p>
          <a:p>
            <a:endParaRPr lang="en-US" sz="3200" dirty="0" smtClean="0"/>
          </a:p>
          <a:p>
            <a:r>
              <a:rPr lang="en-US" sz="3200" dirty="0" smtClean="0"/>
              <a:t>[1]Khan, </a:t>
            </a:r>
            <a:r>
              <a:rPr lang="en-US" sz="3200" dirty="0" err="1" smtClean="0"/>
              <a:t>Faiz</a:t>
            </a:r>
            <a:r>
              <a:rPr lang="en-US" sz="3200" dirty="0" smtClean="0"/>
              <a:t> M, The Physics of Radiation Therapy, 4th edition, Lippincott Williams &amp; Wilkins (2005) </a:t>
            </a:r>
            <a:endParaRPr lang="es-MX" sz="3200" dirty="0" smtClean="0"/>
          </a:p>
          <a:p>
            <a:r>
              <a:rPr lang="en-US" sz="3200" dirty="0" smtClean="0"/>
              <a:t>[2]J.A Sorenson, S.R Cherry, M.E Phelps, Physics in Nuclear Medicine, 3rd edition, Saunders (2003) </a:t>
            </a:r>
            <a:endParaRPr lang="es-MX" sz="3200" dirty="0" smtClean="0"/>
          </a:p>
          <a:p>
            <a:r>
              <a:rPr lang="en-US" sz="3200" dirty="0" smtClean="0"/>
              <a:t>[3]http://www.cern.ch/geant4 </a:t>
            </a:r>
            <a:endParaRPr lang="es-MX" sz="3200" dirty="0" smtClean="0"/>
          </a:p>
          <a:p>
            <a:r>
              <a:rPr lang="en-US" sz="3200" dirty="0" smtClean="0"/>
              <a:t>[4]http://geant4.web.cern.ch/geant4/support/userdocuments.shtml </a:t>
            </a:r>
            <a:endParaRPr lang="es-MX" sz="3200" dirty="0" smtClean="0"/>
          </a:p>
          <a:p>
            <a:r>
              <a:rPr lang="en-US" sz="3200" dirty="0" smtClean="0"/>
              <a:t>[5]http://geant4.web.cern.ch/geant4/UserDocumentation/UsersGuides/ </a:t>
            </a:r>
            <a:endParaRPr lang="es-MX" sz="3200" dirty="0" smtClean="0"/>
          </a:p>
          <a:p>
            <a:r>
              <a:rPr lang="en-US" sz="3200" dirty="0" smtClean="0"/>
              <a:t>[6]For </a:t>
            </a:r>
            <a:r>
              <a:rPr lang="en-US" sz="3200" dirty="0" err="1" smtClean="0"/>
              <a:t>ApplicationDeveloper</a:t>
            </a:r>
            <a:r>
              <a:rPr lang="en-US" sz="3200" dirty="0" smtClean="0"/>
              <a:t>/html/ch02s02.html </a:t>
            </a:r>
            <a:endParaRPr lang="es-MX" sz="3200" dirty="0" smtClean="0"/>
          </a:p>
          <a:p>
            <a:r>
              <a:rPr lang="en-US" sz="3200" dirty="0" smtClean="0"/>
              <a:t>[7]http://fismed.ciemat.es/GAMOS/ </a:t>
            </a:r>
            <a:endParaRPr lang="es-MX" sz="3200" dirty="0" smtClean="0"/>
          </a:p>
          <a:p>
            <a:r>
              <a:rPr lang="en-US" sz="3200" dirty="0" smtClean="0"/>
              <a:t>[8]http://root.cern.ch/ </a:t>
            </a:r>
            <a:endParaRPr lang="es-MX" sz="3200" dirty="0" smtClean="0"/>
          </a:p>
          <a:p>
            <a:r>
              <a:rPr lang="en-US" sz="3200" dirty="0" smtClean="0"/>
              <a:t>[9]http://seal.cern.ch </a:t>
            </a:r>
            <a:endParaRPr lang="es-MX" sz="3200" dirty="0" smtClean="0"/>
          </a:p>
          <a:p>
            <a:r>
              <a:rPr lang="en-US" sz="3200" dirty="0" smtClean="0"/>
              <a:t>[10]http://proj-clhep.web.cern.ch/proj-clhep </a:t>
            </a:r>
            <a:endParaRPr lang="es-MX" sz="3200" dirty="0" smtClean="0"/>
          </a:p>
          <a:p>
            <a:r>
              <a:rPr lang="en-US" sz="3200" dirty="0" smtClean="0"/>
              <a:t>[11]D. W. O. Rogers, B. A. </a:t>
            </a:r>
            <a:r>
              <a:rPr lang="en-US" sz="3200" dirty="0" err="1" smtClean="0"/>
              <a:t>Faddegon</a:t>
            </a:r>
            <a:r>
              <a:rPr lang="en-US" sz="3200" dirty="0" smtClean="0"/>
              <a:t>, G. X. Ding, C. M. Ma, J. Wei, and T. R. Mackie, </a:t>
            </a:r>
            <a:endParaRPr lang="es-MX" sz="3200" dirty="0" smtClean="0"/>
          </a:p>
          <a:p>
            <a:r>
              <a:rPr lang="en-US" sz="3200" dirty="0" smtClean="0"/>
              <a:t>[12]BEAM: A Monte Carlo code to simulate radiotherapy treatment units, Med. Phys. 22, 503 – 524 (1995).   </a:t>
            </a:r>
            <a:endParaRPr lang="es-MX" sz="3200" dirty="0" smtClean="0"/>
          </a:p>
          <a:p>
            <a:r>
              <a:rPr lang="en-US" sz="3200" dirty="0" smtClean="0"/>
              <a:t>[13]W. van </a:t>
            </a:r>
            <a:r>
              <a:rPr lang="en-US" sz="3200" dirty="0" err="1" smtClean="0"/>
              <a:t>der</a:t>
            </a:r>
            <a:r>
              <a:rPr lang="en-US" sz="3200" dirty="0" smtClean="0"/>
              <a:t> Zee and J. </a:t>
            </a:r>
            <a:r>
              <a:rPr lang="en-US" sz="3200" dirty="0" err="1" smtClean="0"/>
              <a:t>Welleweerd</a:t>
            </a:r>
            <a:r>
              <a:rPr lang="en-US" sz="3200" dirty="0" smtClean="0"/>
              <a:t>, Calculating photon beam characteristics with Monte Carlo techniques, Med. Phys. 26, 1883 – 1892 (1999).</a:t>
            </a:r>
            <a:endParaRPr lang="es-MX" sz="3200" dirty="0" smtClean="0"/>
          </a:p>
          <a:p>
            <a:r>
              <a:rPr lang="en-US" sz="3200" dirty="0" smtClean="0"/>
              <a:t>[14]W. R. Nelson, H. Hirayama, and D. W. O. Rogers, The EGS4 Code System, Report SLAC–265, Stanford Linear Accelerator Center, Stanford, California, 1985. </a:t>
            </a:r>
            <a:endParaRPr lang="es-MX" sz="3200" dirty="0" smtClean="0"/>
          </a:p>
          <a:p>
            <a:r>
              <a:rPr lang="en-US" sz="3200" dirty="0" smtClean="0"/>
              <a:t>[15]G. X. Ding, D. W. O. Rogers, and T. R. Mackie, Calculation of stopping-power ratios using realistic clinical electron beams, Med. Phys. 22, 489 – 501 (1995). </a:t>
            </a:r>
            <a:endParaRPr lang="es-MX" sz="3200" dirty="0" smtClean="0"/>
          </a:p>
          <a:p>
            <a:r>
              <a:rPr lang="en-US" sz="3200" dirty="0" smtClean="0"/>
              <a:t>[16]</a:t>
            </a:r>
            <a:r>
              <a:rPr lang="en-US" sz="3200" dirty="0" err="1" smtClean="0"/>
              <a:t>Schach</a:t>
            </a:r>
            <a:r>
              <a:rPr lang="en-US" sz="3200" dirty="0" smtClean="0"/>
              <a:t> von </a:t>
            </a:r>
            <a:r>
              <a:rPr lang="en-US" sz="3200" dirty="0" err="1" smtClean="0"/>
              <a:t>Wittenau</a:t>
            </a:r>
            <a:r>
              <a:rPr lang="en-US" sz="3200" dirty="0" smtClean="0"/>
              <a:t>, P. M. Bergstrom, and L. J. Cox, Patient-dependent </a:t>
            </a:r>
            <a:r>
              <a:rPr lang="en-US" sz="3200" dirty="0" err="1" smtClean="0"/>
              <a:t>beammodifier</a:t>
            </a:r>
            <a:r>
              <a:rPr lang="en-US" sz="3200" dirty="0" smtClean="0"/>
              <a:t> physics in Monte Carlo photon dose calculations, Med. Phys. 27, 935 – 947 (2000).</a:t>
            </a:r>
            <a:endParaRPr lang="es-MX" sz="3200" dirty="0" smtClean="0"/>
          </a:p>
          <a:p>
            <a:r>
              <a:rPr lang="en-US" sz="3200" dirty="0" smtClean="0"/>
              <a:t> </a:t>
            </a:r>
            <a:endParaRPr lang="es-MX" sz="3200" dirty="0" smtClean="0"/>
          </a:p>
          <a:p>
            <a:endParaRPr lang="en-US" sz="3200" dirty="0" smtClean="0"/>
          </a:p>
          <a:p>
            <a:endParaRPr lang="es-MX" sz="1900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619672" y="332656"/>
            <a:ext cx="6172200" cy="648072"/>
          </a:xfrm>
        </p:spPr>
        <p:txBody>
          <a:bodyPr/>
          <a:lstStyle/>
          <a:p>
            <a:pPr algn="ctr"/>
            <a:r>
              <a:rPr lang="es-MX" dirty="0" smtClean="0"/>
              <a:t>MOTIVACIÓN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8352928" cy="5184576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0"/>
            <a:ext cx="45910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4581128"/>
            <a:ext cx="35052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5877272"/>
            <a:ext cx="35528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2276872"/>
            <a:ext cx="50292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763688" y="548680"/>
            <a:ext cx="6172200" cy="648072"/>
          </a:xfrm>
        </p:spPr>
        <p:txBody>
          <a:bodyPr/>
          <a:lstStyle/>
          <a:p>
            <a:pPr algn="ctr"/>
            <a:r>
              <a:rPr lang="es-MX" dirty="0" smtClean="0"/>
              <a:t>INTRODUCCIÓN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286000" y="1916832"/>
            <a:ext cx="6172200" cy="4458090"/>
          </a:xfrm>
        </p:spPr>
        <p:txBody>
          <a:bodyPr/>
          <a:lstStyle/>
          <a:p>
            <a:r>
              <a:rPr lang="es-MX" dirty="0" smtClean="0"/>
              <a:t>	</a:t>
            </a:r>
            <a:endParaRPr lang="es-MX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55816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0"/>
            <a:ext cx="6804248" cy="359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http://images.tmcnet.com/tmc/misc/articles/Image/2010/guthery%20diagra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3594732"/>
            <a:ext cx="4312940" cy="3263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79712" y="188640"/>
            <a:ext cx="6172200" cy="1085506"/>
          </a:xfrm>
        </p:spPr>
        <p:txBody>
          <a:bodyPr/>
          <a:lstStyle/>
          <a:p>
            <a:pPr algn="ctr"/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67744" y="1700808"/>
            <a:ext cx="6172200" cy="4458090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Obtención de parámetros </a:t>
            </a:r>
            <a:r>
              <a:rPr lang="es-MX" dirty="0" smtClean="0"/>
              <a:t>de calibración de  los aceleradores lineales a estudiar que son utilizados en la parte clínica.</a:t>
            </a:r>
          </a:p>
          <a:p>
            <a:endParaRPr lang="es-MX" dirty="0" smtClean="0"/>
          </a:p>
          <a:p>
            <a:r>
              <a:rPr lang="es-MX" dirty="0" smtClean="0"/>
              <a:t>Utilización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de métodos Montecarlo  </a:t>
            </a:r>
            <a:r>
              <a:rPr lang="es-MX" dirty="0" smtClean="0"/>
              <a:t>(Procesos Físicos) para la obtención de parámetros de calibración.</a:t>
            </a:r>
          </a:p>
          <a:p>
            <a:endParaRPr lang="es-MX" dirty="0" smtClean="0"/>
          </a:p>
          <a:p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Validación de los parámetros </a:t>
            </a:r>
            <a:r>
              <a:rPr lang="es-MX" dirty="0" smtClean="0"/>
              <a:t>obtenidos con el método de Monte Carlo con los del acelerador.</a:t>
            </a:r>
          </a:p>
          <a:p>
            <a:endParaRPr lang="es-MX" dirty="0" smtClean="0"/>
          </a:p>
          <a:p>
            <a:r>
              <a:rPr lang="es-MX" dirty="0" smtClean="0"/>
              <a:t>La simulación será parte esencial de la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planeación del tratamiento </a:t>
            </a:r>
            <a:r>
              <a:rPr lang="es-MX" dirty="0" smtClean="0"/>
              <a:t>antes de irradiar al paciente.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6172200" cy="1301530"/>
          </a:xfrm>
        </p:spPr>
        <p:txBody>
          <a:bodyPr/>
          <a:lstStyle/>
          <a:p>
            <a:pPr algn="ctr"/>
            <a:r>
              <a:rPr lang="es-MX" dirty="0" smtClean="0"/>
              <a:t>IMPORTANCIA DE LA SIMULACIÓN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6000" y="1772816"/>
            <a:ext cx="6606480" cy="4752528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En la actualidad, la </a:t>
            </a:r>
            <a:r>
              <a:rPr lang="es-MX" dirty="0" smtClean="0"/>
              <a:t>modelación </a:t>
            </a:r>
            <a:r>
              <a:rPr lang="es-MX" dirty="0" smtClean="0"/>
              <a:t>y la simulación </a:t>
            </a:r>
            <a:r>
              <a:rPr lang="es-MX" dirty="0" smtClean="0"/>
              <a:t>son</a:t>
            </a:r>
            <a:r>
              <a:rPr lang="es-MX" dirty="0" smtClean="0"/>
              <a:t>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actividades indispensables </a:t>
            </a:r>
            <a:r>
              <a:rPr lang="es-MX" dirty="0" smtClean="0"/>
              <a:t>cuando nos enfrentamos con el análisis y diseño de sistemas multidisciplinarios de cierta complejidad.</a:t>
            </a:r>
          </a:p>
          <a:p>
            <a:r>
              <a:rPr lang="es-MX" dirty="0" smtClean="0"/>
              <a:t> </a:t>
            </a:r>
          </a:p>
          <a:p>
            <a:r>
              <a:rPr lang="es-MX" dirty="0" smtClean="0"/>
              <a:t>El objetivo es ayudar o dar el soporte necesario al físico médico durante el proceso de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diseño, análisis y diagnostico</a:t>
            </a:r>
            <a:r>
              <a:rPr lang="es-MX" dirty="0" smtClean="0"/>
              <a:t> de aceleradores de uso médico.</a:t>
            </a:r>
          </a:p>
          <a:p>
            <a:r>
              <a:rPr lang="es-MX" dirty="0" smtClean="0"/>
              <a:t> </a:t>
            </a:r>
          </a:p>
          <a:p>
            <a:r>
              <a:rPr lang="es-MX" dirty="0" smtClean="0"/>
              <a:t>El software debe complementar el talento del físico médico para que éste pueda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simular de forma lo mas eficientemente posible. </a:t>
            </a:r>
          </a:p>
          <a:p>
            <a:r>
              <a:rPr lang="es-MX" dirty="0" smtClean="0"/>
              <a:t> </a:t>
            </a:r>
          </a:p>
          <a:p>
            <a:r>
              <a:rPr lang="es-MX" dirty="0" smtClean="0"/>
              <a:t>El software hace posible establecer una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valoración final </a:t>
            </a:r>
            <a:r>
              <a:rPr lang="es-MX" dirty="0" smtClean="0"/>
              <a:t>antes de que los sistemas sean construidos, y pueden aliviar la necesidad de experimentos caros y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dar soporte a todas las etapas de un proyecto </a:t>
            </a:r>
            <a:r>
              <a:rPr lang="es-MX" dirty="0" smtClean="0"/>
              <a:t>desde el diseño conceptual, pasando por el montaje hasta llegar a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su funcionamiento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23728" y="620688"/>
            <a:ext cx="6172200" cy="1157514"/>
          </a:xfrm>
        </p:spPr>
        <p:txBody>
          <a:bodyPr/>
          <a:lstStyle/>
          <a:p>
            <a:pPr algn="ctr"/>
            <a:r>
              <a:rPr lang="es-ES" dirty="0" smtClean="0"/>
              <a:t>Etapas para realizar un estudio de simulación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83768" y="2276872"/>
            <a:ext cx="6192688" cy="367240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s-ES" dirty="0" smtClean="0"/>
              <a:t>Definición del sistema</a:t>
            </a:r>
          </a:p>
          <a:p>
            <a:pPr marL="342900" indent="-342900">
              <a:buAutoNum type="arabicPeriod"/>
            </a:pPr>
            <a:r>
              <a:rPr lang="es-ES" dirty="0" smtClean="0"/>
              <a:t> Formulación del modelo</a:t>
            </a:r>
          </a:p>
          <a:p>
            <a:pPr marL="342900" indent="-342900">
              <a:buAutoNum type="arabicPeriod"/>
            </a:pPr>
            <a:r>
              <a:rPr lang="es-ES" dirty="0" smtClean="0"/>
              <a:t>Implementación </a:t>
            </a:r>
            <a:r>
              <a:rPr lang="es-ES" dirty="0" smtClean="0"/>
              <a:t>del modelo en la computadora</a:t>
            </a:r>
          </a:p>
          <a:p>
            <a:pPr marL="342900" indent="-342900">
              <a:buAutoNum type="arabicPeriod"/>
            </a:pPr>
            <a:r>
              <a:rPr lang="es-ES" dirty="0" smtClean="0"/>
              <a:t>Verificación</a:t>
            </a:r>
          </a:p>
          <a:p>
            <a:pPr marL="342900" indent="-342900">
              <a:buAutoNum type="arabicPeriod"/>
            </a:pPr>
            <a:r>
              <a:rPr lang="es-ES" dirty="0" smtClean="0"/>
              <a:t>Validación Del Sistema</a:t>
            </a:r>
          </a:p>
          <a:p>
            <a:pPr marL="342900" indent="-342900">
              <a:buAutoNum type="arabicPeriod"/>
            </a:pPr>
            <a:r>
              <a:rPr lang="es-ES" dirty="0" smtClean="0"/>
              <a:t>Experimentación</a:t>
            </a:r>
          </a:p>
          <a:p>
            <a:pPr marL="342900" indent="-342900">
              <a:buFont typeface="Wingdings"/>
              <a:buAutoNum type="arabicPeriod"/>
            </a:pPr>
            <a:r>
              <a:rPr lang="es-ES" dirty="0" smtClean="0"/>
              <a:t>Interpretación</a:t>
            </a:r>
            <a:endParaRPr lang="es-MX" dirty="0" smtClean="0"/>
          </a:p>
          <a:p>
            <a:pPr marL="342900" indent="-342900"/>
            <a:endParaRPr lang="es-MX" dirty="0" smtClean="0"/>
          </a:p>
          <a:p>
            <a:pPr marL="342900" indent="-342900">
              <a:buAutoNum type="arabicPeriod"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628800"/>
            <a:ext cx="64674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5904656" cy="864096"/>
          </a:xfrm>
        </p:spPr>
        <p:txBody>
          <a:bodyPr>
            <a:normAutofit/>
          </a:bodyPr>
          <a:lstStyle/>
          <a:p>
            <a:r>
              <a:rPr lang="es-MX" dirty="0" smtClean="0"/>
              <a:t>Parámetros de calibración</a:t>
            </a:r>
            <a:endParaRPr lang="es-MX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5445224"/>
            <a:ext cx="1123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6408712" cy="43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581128"/>
            <a:ext cx="66008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725144"/>
            <a:ext cx="1123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814</TotalTime>
  <Words>298</Words>
  <Application>Microsoft Office PowerPoint</Application>
  <PresentationFormat>Presentación en pantalla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Mirador</vt:lpstr>
      <vt:lpstr>SIMULACIÓN DE PARAMETROS DE ACELERADORES LINEALES MEDIANTE TÉCNICAS DE MONTE CARLO. </vt:lpstr>
      <vt:lpstr>MOTIVACIÓN</vt:lpstr>
      <vt:lpstr>INTRODUCCIÓN</vt:lpstr>
      <vt:lpstr>Diapositiva 4</vt:lpstr>
      <vt:lpstr>objetivos</vt:lpstr>
      <vt:lpstr>IMPORTANCIA DE LA SIMULACIÓN</vt:lpstr>
      <vt:lpstr>Etapas para realizar un estudio de simulación</vt:lpstr>
      <vt:lpstr>Parámetros de calibración</vt:lpstr>
      <vt:lpstr>Diapositiva 9</vt:lpstr>
      <vt:lpstr>Diapositiva 10</vt:lpstr>
      <vt:lpstr>Cronograma de actividades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SIMULACIÓN DE PARAMETROS DE ACELERADORES LINEALES MEDIANTE TÉCNICAS DE MONTE CARLO.</dc:title>
  <dc:creator>Galileo</dc:creator>
  <cp:lastModifiedBy>Galileo</cp:lastModifiedBy>
  <cp:revision>73</cp:revision>
  <dcterms:created xsi:type="dcterms:W3CDTF">2010-06-23T01:31:05Z</dcterms:created>
  <dcterms:modified xsi:type="dcterms:W3CDTF">2010-06-30T15:06:46Z</dcterms:modified>
</cp:coreProperties>
</file>