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6662D447-6236-48AD-878C-FEC9EBCCF0BB}" type="datetimeFigureOut">
              <a:rPr lang="es-ES" smtClean="0"/>
              <a:pPr/>
              <a:t>02/06/2010</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40C4E788-31C2-4D15-9842-C27AF4794B8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662D447-6236-48AD-878C-FEC9EBCCF0BB}" type="datetimeFigureOut">
              <a:rPr lang="es-ES" smtClean="0"/>
              <a:pPr/>
              <a:t>02/06/2010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0C4E788-31C2-4D15-9842-C27AF4794B8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662D447-6236-48AD-878C-FEC9EBCCF0BB}" type="datetimeFigureOut">
              <a:rPr lang="es-ES" smtClean="0"/>
              <a:pPr/>
              <a:t>02/06/2010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0C4E788-31C2-4D15-9842-C27AF4794B8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662D447-6236-48AD-878C-FEC9EBCCF0BB}" type="datetimeFigureOut">
              <a:rPr lang="es-ES" smtClean="0"/>
              <a:pPr/>
              <a:t>02/06/2010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0C4E788-31C2-4D15-9842-C27AF4794B88}"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662D447-6236-48AD-878C-FEC9EBCCF0BB}" type="datetimeFigureOut">
              <a:rPr lang="es-ES" smtClean="0"/>
              <a:pPr/>
              <a:t>02/06/2010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0C4E788-31C2-4D15-9842-C27AF4794B88}"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662D447-6236-48AD-878C-FEC9EBCCF0BB}" type="datetimeFigureOut">
              <a:rPr lang="es-ES" smtClean="0"/>
              <a:pPr/>
              <a:t>02/06/2010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40C4E788-31C2-4D15-9842-C27AF4794B88}"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662D447-6236-48AD-878C-FEC9EBCCF0BB}" type="datetimeFigureOut">
              <a:rPr lang="es-ES" smtClean="0"/>
              <a:pPr/>
              <a:t>02/06/2010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40C4E788-31C2-4D15-9842-C27AF4794B88}"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6662D447-6236-48AD-878C-FEC9EBCCF0BB}" type="datetimeFigureOut">
              <a:rPr lang="es-ES" smtClean="0"/>
              <a:pPr/>
              <a:t>02/06/2010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40C4E788-31C2-4D15-9842-C27AF4794B88}"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6662D447-6236-48AD-878C-FEC9EBCCF0BB}" type="datetimeFigureOut">
              <a:rPr lang="es-ES" smtClean="0"/>
              <a:pPr/>
              <a:t>02/06/2010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40C4E788-31C2-4D15-9842-C27AF4794B8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6662D447-6236-48AD-878C-FEC9EBCCF0BB}" type="datetimeFigureOut">
              <a:rPr lang="es-ES" smtClean="0"/>
              <a:pPr/>
              <a:t>02/06/2010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40C4E788-31C2-4D15-9842-C27AF4794B88}"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6662D447-6236-48AD-878C-FEC9EBCCF0BB}" type="datetimeFigureOut">
              <a:rPr lang="es-ES" smtClean="0"/>
              <a:pPr/>
              <a:t>02/06/2010</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40C4E788-31C2-4D15-9842-C27AF4794B88}"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62D447-6236-48AD-878C-FEC9EBCCF0BB}" type="datetimeFigureOut">
              <a:rPr lang="es-ES" smtClean="0"/>
              <a:pPr/>
              <a:t>02/06/2010</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0C4E788-31C2-4D15-9842-C27AF4794B8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357166"/>
            <a:ext cx="7772400" cy="1857388"/>
          </a:xfrm>
        </p:spPr>
        <p:txBody>
          <a:bodyPr>
            <a:normAutofit fontScale="90000"/>
          </a:bodyPr>
          <a:lstStyle/>
          <a:p>
            <a:r>
              <a:rPr lang="es-MX" dirty="0" smtClean="0"/>
              <a:t/>
            </a:r>
            <a:br>
              <a:rPr lang="es-MX" dirty="0" smtClean="0"/>
            </a:br>
            <a:r>
              <a:rPr lang="es-MX" dirty="0" smtClean="0"/>
              <a:t/>
            </a:r>
            <a:br>
              <a:rPr lang="es-MX" dirty="0" smtClean="0"/>
            </a:br>
            <a:r>
              <a:rPr lang="es-MX" dirty="0" smtClean="0"/>
              <a:t>Generadores de traslaciones en presencia de un campo magnético</a:t>
            </a:r>
            <a:endParaRPr lang="es-ES" dirty="0"/>
          </a:p>
        </p:txBody>
      </p:sp>
      <p:sp>
        <p:nvSpPr>
          <p:cNvPr id="3" name="2 Subtítulo"/>
          <p:cNvSpPr>
            <a:spLocks noGrp="1"/>
          </p:cNvSpPr>
          <p:nvPr>
            <p:ph type="subTitle" idx="1"/>
          </p:nvPr>
        </p:nvSpPr>
        <p:spPr>
          <a:xfrm>
            <a:off x="1214414" y="3886200"/>
            <a:ext cx="6929486" cy="1752600"/>
          </a:xfrm>
        </p:spPr>
        <p:txBody>
          <a:bodyPr/>
          <a:lstStyle/>
          <a:p>
            <a:r>
              <a:rPr lang="es-MX" dirty="0" err="1" smtClean="0"/>
              <a:t>Tesista</a:t>
            </a:r>
            <a:r>
              <a:rPr lang="es-MX" dirty="0" smtClean="0"/>
              <a:t>: </a:t>
            </a:r>
            <a:r>
              <a:rPr lang="es-MX" dirty="0" err="1" smtClean="0"/>
              <a:t>Dorely</a:t>
            </a:r>
            <a:r>
              <a:rPr lang="es-MX" dirty="0" smtClean="0"/>
              <a:t> Alicia Rosete Álvarez</a:t>
            </a:r>
          </a:p>
          <a:p>
            <a:r>
              <a:rPr lang="es-MX" dirty="0" smtClean="0"/>
              <a:t>Asesor: Dr. Gerardo F. Torres del Castillo</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571480"/>
            <a:ext cx="7858180" cy="2862322"/>
          </a:xfrm>
          <a:prstGeom prst="rect">
            <a:avLst/>
          </a:prstGeom>
          <a:noFill/>
        </p:spPr>
        <p:txBody>
          <a:bodyPr wrap="square" rtlCol="0">
            <a:spAutoFit/>
          </a:bodyPr>
          <a:lstStyle/>
          <a:p>
            <a:r>
              <a:rPr lang="es-MX" dirty="0" smtClean="0"/>
              <a:t>Resumen</a:t>
            </a:r>
          </a:p>
          <a:p>
            <a:pPr algn="just"/>
            <a:endParaRPr lang="es-MX" dirty="0" smtClean="0"/>
          </a:p>
          <a:p>
            <a:pPr algn="just"/>
            <a:r>
              <a:rPr lang="es-MX" dirty="0" smtClean="0"/>
              <a:t>Se analiza el caso de una partícula cargada inmersa en un campo magnético, con el fin de entender el efecto que tienen los generadores de traslaciones sobre el sistema, es decir, la manera en cómo afecta a la posición y al momento cinemático que posee  la partícula. Por definición, una traslación añade una constante a las coordenadas cartesianas de la partícula; por otra parte, habría que definir el efecto que tiene una traslación sobre su momento cinemático (hay que recordar que cuando está presente un campo magnético, el momento cinemático y el momento canónico no coinciden). </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bo"/>
          <p:cNvSpPr/>
          <p:nvPr/>
        </p:nvSpPr>
        <p:spPr>
          <a:xfrm>
            <a:off x="1000100" y="1142984"/>
            <a:ext cx="5214974" cy="3214710"/>
          </a:xfrm>
          <a:prstGeom prst="cube">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CuadroTexto"/>
          <p:cNvSpPr txBox="1"/>
          <p:nvPr/>
        </p:nvSpPr>
        <p:spPr>
          <a:xfrm>
            <a:off x="500034" y="357166"/>
            <a:ext cx="4429156" cy="369332"/>
          </a:xfrm>
          <a:prstGeom prst="rect">
            <a:avLst/>
          </a:prstGeom>
          <a:noFill/>
        </p:spPr>
        <p:txBody>
          <a:bodyPr wrap="square" rtlCol="0">
            <a:spAutoFit/>
          </a:bodyPr>
          <a:lstStyle/>
          <a:p>
            <a:r>
              <a:rPr lang="es-MX" dirty="0" smtClean="0"/>
              <a:t>Traslaciones Activas</a:t>
            </a:r>
            <a:endParaRPr lang="es-ES" dirty="0"/>
          </a:p>
        </p:txBody>
      </p:sp>
      <p:cxnSp>
        <p:nvCxnSpPr>
          <p:cNvPr id="22" name="21 Conector recto"/>
          <p:cNvCxnSpPr/>
          <p:nvPr/>
        </p:nvCxnSpPr>
        <p:spPr>
          <a:xfrm rot="5400000">
            <a:off x="2500298" y="2643182"/>
            <a:ext cx="100013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3000364" y="3143248"/>
            <a:ext cx="1071570" cy="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rot="10800000" flipV="1">
            <a:off x="2285984" y="3143248"/>
            <a:ext cx="714380" cy="5000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24 Conector"/>
          <p:cNvSpPr/>
          <p:nvPr/>
        </p:nvSpPr>
        <p:spPr>
          <a:xfrm>
            <a:off x="3714744" y="2285992"/>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uadroTexto"/>
          <p:cNvSpPr txBox="1"/>
          <p:nvPr/>
        </p:nvSpPr>
        <p:spPr>
          <a:xfrm>
            <a:off x="4143372" y="2928934"/>
            <a:ext cx="142876" cy="369332"/>
          </a:xfrm>
          <a:prstGeom prst="rect">
            <a:avLst/>
          </a:prstGeom>
          <a:noFill/>
        </p:spPr>
        <p:txBody>
          <a:bodyPr wrap="square" rtlCol="0">
            <a:spAutoFit/>
          </a:bodyPr>
          <a:lstStyle/>
          <a:p>
            <a:r>
              <a:rPr lang="es-MX" dirty="0" smtClean="0"/>
              <a:t>x</a:t>
            </a:r>
            <a:endParaRPr lang="es-ES" dirty="0"/>
          </a:p>
        </p:txBody>
      </p:sp>
      <p:sp>
        <p:nvSpPr>
          <p:cNvPr id="27" name="26 CuadroTexto"/>
          <p:cNvSpPr txBox="1"/>
          <p:nvPr/>
        </p:nvSpPr>
        <p:spPr>
          <a:xfrm>
            <a:off x="2714612" y="1928802"/>
            <a:ext cx="285752" cy="369332"/>
          </a:xfrm>
          <a:prstGeom prst="rect">
            <a:avLst/>
          </a:prstGeom>
          <a:noFill/>
        </p:spPr>
        <p:txBody>
          <a:bodyPr wrap="square" rtlCol="0">
            <a:spAutoFit/>
          </a:bodyPr>
          <a:lstStyle/>
          <a:p>
            <a:r>
              <a:rPr lang="es-MX" dirty="0" smtClean="0"/>
              <a:t>y</a:t>
            </a:r>
            <a:endParaRPr lang="es-ES" dirty="0"/>
          </a:p>
        </p:txBody>
      </p:sp>
      <p:sp>
        <p:nvSpPr>
          <p:cNvPr id="28" name="27 CuadroTexto"/>
          <p:cNvSpPr txBox="1"/>
          <p:nvPr/>
        </p:nvSpPr>
        <p:spPr>
          <a:xfrm>
            <a:off x="2000232" y="3500438"/>
            <a:ext cx="285752" cy="369332"/>
          </a:xfrm>
          <a:prstGeom prst="rect">
            <a:avLst/>
          </a:prstGeom>
          <a:noFill/>
        </p:spPr>
        <p:txBody>
          <a:bodyPr wrap="square" rtlCol="0">
            <a:spAutoFit/>
          </a:bodyPr>
          <a:lstStyle/>
          <a:p>
            <a:r>
              <a:rPr lang="es-MX" dirty="0" smtClean="0"/>
              <a:t>z</a:t>
            </a:r>
            <a:endParaRPr lang="es-ES" dirty="0"/>
          </a:p>
        </p:txBody>
      </p:sp>
      <p:cxnSp>
        <p:nvCxnSpPr>
          <p:cNvPr id="29" name="28 Conector recto de flecha"/>
          <p:cNvCxnSpPr>
            <a:endCxn id="25" idx="3"/>
          </p:cNvCxnSpPr>
          <p:nvPr/>
        </p:nvCxnSpPr>
        <p:spPr>
          <a:xfrm rot="5400000" flipH="1" flipV="1">
            <a:off x="2964645" y="2382687"/>
            <a:ext cx="796280" cy="7248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flipV="1">
            <a:off x="3000364" y="2357430"/>
            <a:ext cx="2000264"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31 CuadroTexto"/>
          <p:cNvSpPr txBox="1"/>
          <p:nvPr/>
        </p:nvSpPr>
        <p:spPr>
          <a:xfrm>
            <a:off x="3786182" y="1857364"/>
            <a:ext cx="928694" cy="369332"/>
          </a:xfrm>
          <a:prstGeom prst="rect">
            <a:avLst/>
          </a:prstGeom>
          <a:noFill/>
        </p:spPr>
        <p:txBody>
          <a:bodyPr wrap="square" rtlCol="0">
            <a:spAutoFit/>
          </a:bodyPr>
          <a:lstStyle/>
          <a:p>
            <a:r>
              <a:rPr lang="es-MX" dirty="0" smtClean="0"/>
              <a:t>m ,q  </a:t>
            </a:r>
            <a:endParaRPr lang="es-ES" dirty="0"/>
          </a:p>
        </p:txBody>
      </p:sp>
      <p:cxnSp>
        <p:nvCxnSpPr>
          <p:cNvPr id="17" name="16 Conector recto de flecha"/>
          <p:cNvCxnSpPr>
            <a:stCxn id="25" idx="3"/>
          </p:cNvCxnSpPr>
          <p:nvPr/>
        </p:nvCxnSpPr>
        <p:spPr>
          <a:xfrm rot="16200000" flipH="1">
            <a:off x="4357686" y="1714488"/>
            <a:ext cx="10462" cy="12754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5.55556E-7 -2.85846E-6 L 0.13715 0.00417 " pathEditMode="relative" rAng="0" ptsTypes="AA">
                                      <p:cBhvr>
                                        <p:cTn id="6" dur="2000" fill="hold"/>
                                        <p:tgtEl>
                                          <p:spTgt spid="25"/>
                                        </p:tgtEl>
                                        <p:attrNameLst>
                                          <p:attrName>ppt_x</p:attrName>
                                          <p:attrName>ppt_y</p:attrName>
                                        </p:attrNameLst>
                                      </p:cBhvr>
                                      <p:rCtr x="69" y="2"/>
                                    </p:animMotion>
                                  </p:childTnLst>
                                </p:cTn>
                              </p:par>
                            </p:childTnLst>
                          </p:cTn>
                        </p:par>
                      </p:childTnLst>
                    </p:cTn>
                  </p:par>
                  <p:par>
                    <p:cTn id="7" fill="hold">
                      <p:stCondLst>
                        <p:cond delay="indefinite"/>
                      </p:stCondLst>
                      <p:childTnLst>
                        <p:par>
                          <p:cTn id="8" fill="hold">
                            <p:stCondLst>
                              <p:cond delay="0"/>
                            </p:stCondLst>
                            <p:childTnLst>
                              <p:par>
                                <p:cTn id="9" presetID="54" presetClass="entr" presetSubtype="0" accel="10000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strVal val="#ppt_w*0.05"/>
                                          </p:val>
                                        </p:tav>
                                        <p:tav tm="100000">
                                          <p:val>
                                            <p:strVal val="#ppt_w"/>
                                          </p:val>
                                        </p:tav>
                                      </p:tavLst>
                                    </p:anim>
                                    <p:anim calcmode="lin" valueType="num">
                                      <p:cBhvr>
                                        <p:cTn id="12" dur="500" fill="hold"/>
                                        <p:tgtEl>
                                          <p:spTgt spid="17"/>
                                        </p:tgtEl>
                                        <p:attrNameLst>
                                          <p:attrName>ppt_h</p:attrName>
                                        </p:attrNameLst>
                                      </p:cBhvr>
                                      <p:tavLst>
                                        <p:tav tm="0">
                                          <p:val>
                                            <p:strVal val="#ppt_h"/>
                                          </p:val>
                                        </p:tav>
                                        <p:tav tm="100000">
                                          <p:val>
                                            <p:strVal val="#ppt_h"/>
                                          </p:val>
                                        </p:tav>
                                      </p:tavLst>
                                    </p:anim>
                                    <p:anim calcmode="lin" valueType="num">
                                      <p:cBhvr>
                                        <p:cTn id="13" dur="500" fill="hold"/>
                                        <p:tgtEl>
                                          <p:spTgt spid="17"/>
                                        </p:tgtEl>
                                        <p:attrNameLst>
                                          <p:attrName>ppt_x</p:attrName>
                                        </p:attrNameLst>
                                      </p:cBhvr>
                                      <p:tavLst>
                                        <p:tav tm="0">
                                          <p:val>
                                            <p:strVal val="#ppt_x-.2"/>
                                          </p:val>
                                        </p:tav>
                                        <p:tav tm="100000">
                                          <p:val>
                                            <p:strVal val="#ppt_x"/>
                                          </p:val>
                                        </p:tav>
                                      </p:tavLst>
                                    </p:anim>
                                    <p:anim calcmode="lin" valueType="num">
                                      <p:cBhvr>
                                        <p:cTn id="14" dur="500" fill="hold"/>
                                        <p:tgtEl>
                                          <p:spTgt spid="17"/>
                                        </p:tgtEl>
                                        <p:attrNameLst>
                                          <p:attrName>ppt_y</p:attrName>
                                        </p:attrNameLst>
                                      </p:cBhvr>
                                      <p:tavLst>
                                        <p:tav tm="0">
                                          <p:val>
                                            <p:strVal val="#ppt_y"/>
                                          </p:val>
                                        </p:tav>
                                        <p:tav tm="100000">
                                          <p:val>
                                            <p:strVal val="#ppt_y"/>
                                          </p:val>
                                        </p:tav>
                                      </p:tavLst>
                                    </p:anim>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500" fill="hold"/>
                                        <p:tgtEl>
                                          <p:spTgt spid="31"/>
                                        </p:tgtEl>
                                        <p:attrNameLst>
                                          <p:attrName>ppt_w</p:attrName>
                                        </p:attrNameLst>
                                      </p:cBhvr>
                                      <p:tavLst>
                                        <p:tav tm="0">
                                          <p:val>
                                            <p:fltVal val="0"/>
                                          </p:val>
                                        </p:tav>
                                        <p:tav tm="100000">
                                          <p:val>
                                            <p:strVal val="#ppt_w"/>
                                          </p:val>
                                        </p:tav>
                                      </p:tavLst>
                                    </p:anim>
                                    <p:anim calcmode="lin" valueType="num">
                                      <p:cBhvr>
                                        <p:cTn id="21" dur="500" fill="hold"/>
                                        <p:tgtEl>
                                          <p:spTgt spid="3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428604"/>
            <a:ext cx="3857652" cy="369332"/>
          </a:xfrm>
          <a:prstGeom prst="rect">
            <a:avLst/>
          </a:prstGeom>
          <a:noFill/>
        </p:spPr>
        <p:txBody>
          <a:bodyPr wrap="square" rtlCol="0">
            <a:spAutoFit/>
          </a:bodyPr>
          <a:lstStyle/>
          <a:p>
            <a:r>
              <a:rPr lang="es-MX" dirty="0" smtClean="0"/>
              <a:t>Traslaciones Pasivas</a:t>
            </a:r>
          </a:p>
        </p:txBody>
      </p:sp>
      <p:sp>
        <p:nvSpPr>
          <p:cNvPr id="25" name="24 Cubo"/>
          <p:cNvSpPr/>
          <p:nvPr/>
        </p:nvSpPr>
        <p:spPr>
          <a:xfrm>
            <a:off x="1428728" y="1071546"/>
            <a:ext cx="6215106" cy="3143272"/>
          </a:xfrm>
          <a:prstGeom prst="cube">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6" name="25 Conector recto"/>
          <p:cNvCxnSpPr/>
          <p:nvPr/>
        </p:nvCxnSpPr>
        <p:spPr>
          <a:xfrm rot="5400000">
            <a:off x="4214810" y="2643182"/>
            <a:ext cx="100013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a:off x="4714876" y="3143248"/>
            <a:ext cx="1071570" cy="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rot="10800000" flipV="1">
            <a:off x="4000496" y="3143248"/>
            <a:ext cx="714380" cy="5000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28 Conector"/>
          <p:cNvSpPr/>
          <p:nvPr/>
        </p:nvSpPr>
        <p:spPr>
          <a:xfrm>
            <a:off x="5429256" y="2285992"/>
            <a:ext cx="71438" cy="714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CuadroTexto"/>
          <p:cNvSpPr txBox="1"/>
          <p:nvPr/>
        </p:nvSpPr>
        <p:spPr>
          <a:xfrm>
            <a:off x="5857884" y="2928934"/>
            <a:ext cx="142876" cy="369332"/>
          </a:xfrm>
          <a:prstGeom prst="rect">
            <a:avLst/>
          </a:prstGeom>
          <a:noFill/>
        </p:spPr>
        <p:txBody>
          <a:bodyPr wrap="square" rtlCol="0">
            <a:spAutoFit/>
          </a:bodyPr>
          <a:lstStyle/>
          <a:p>
            <a:r>
              <a:rPr lang="es-MX" dirty="0" smtClean="0"/>
              <a:t>x</a:t>
            </a:r>
            <a:endParaRPr lang="es-ES" dirty="0"/>
          </a:p>
        </p:txBody>
      </p:sp>
      <p:sp>
        <p:nvSpPr>
          <p:cNvPr id="31" name="30 CuadroTexto"/>
          <p:cNvSpPr txBox="1"/>
          <p:nvPr/>
        </p:nvSpPr>
        <p:spPr>
          <a:xfrm>
            <a:off x="4429124" y="1928802"/>
            <a:ext cx="285752" cy="369332"/>
          </a:xfrm>
          <a:prstGeom prst="rect">
            <a:avLst/>
          </a:prstGeom>
          <a:noFill/>
        </p:spPr>
        <p:txBody>
          <a:bodyPr wrap="square" rtlCol="0">
            <a:spAutoFit/>
          </a:bodyPr>
          <a:lstStyle/>
          <a:p>
            <a:r>
              <a:rPr lang="es-MX" dirty="0" smtClean="0"/>
              <a:t>y</a:t>
            </a:r>
            <a:endParaRPr lang="es-ES" dirty="0"/>
          </a:p>
        </p:txBody>
      </p:sp>
      <p:sp>
        <p:nvSpPr>
          <p:cNvPr id="32" name="31 CuadroTexto"/>
          <p:cNvSpPr txBox="1"/>
          <p:nvPr/>
        </p:nvSpPr>
        <p:spPr>
          <a:xfrm>
            <a:off x="3714744" y="3500438"/>
            <a:ext cx="285752" cy="369332"/>
          </a:xfrm>
          <a:prstGeom prst="rect">
            <a:avLst/>
          </a:prstGeom>
          <a:noFill/>
        </p:spPr>
        <p:txBody>
          <a:bodyPr wrap="square" rtlCol="0">
            <a:spAutoFit/>
          </a:bodyPr>
          <a:lstStyle/>
          <a:p>
            <a:r>
              <a:rPr lang="es-MX" dirty="0" smtClean="0"/>
              <a:t>z</a:t>
            </a:r>
            <a:endParaRPr lang="es-ES" dirty="0"/>
          </a:p>
        </p:txBody>
      </p:sp>
      <p:cxnSp>
        <p:nvCxnSpPr>
          <p:cNvPr id="33" name="32 Conector recto de flecha"/>
          <p:cNvCxnSpPr>
            <a:endCxn id="29" idx="3"/>
          </p:cNvCxnSpPr>
          <p:nvPr/>
        </p:nvCxnSpPr>
        <p:spPr>
          <a:xfrm rot="5400000" flipH="1" flipV="1">
            <a:off x="4679157" y="2382687"/>
            <a:ext cx="796280" cy="7248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34 CuadroTexto"/>
          <p:cNvSpPr txBox="1"/>
          <p:nvPr/>
        </p:nvSpPr>
        <p:spPr>
          <a:xfrm>
            <a:off x="5500694" y="1857364"/>
            <a:ext cx="785818" cy="369332"/>
          </a:xfrm>
          <a:prstGeom prst="rect">
            <a:avLst/>
          </a:prstGeom>
          <a:noFill/>
        </p:spPr>
        <p:txBody>
          <a:bodyPr wrap="square" rtlCol="0">
            <a:spAutoFit/>
          </a:bodyPr>
          <a:lstStyle/>
          <a:p>
            <a:r>
              <a:rPr lang="es-MX" dirty="0" smtClean="0"/>
              <a:t>m ,q  </a:t>
            </a:r>
            <a:endParaRPr lang="es-ES" dirty="0"/>
          </a:p>
        </p:txBody>
      </p:sp>
      <p:cxnSp>
        <p:nvCxnSpPr>
          <p:cNvPr id="14" name="13 Conector recto de flecha"/>
          <p:cNvCxnSpPr/>
          <p:nvPr/>
        </p:nvCxnSpPr>
        <p:spPr>
          <a:xfrm flipV="1">
            <a:off x="3357554" y="2357430"/>
            <a:ext cx="2071702"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14166 0 " pathEditMode="relative" ptsTypes="AA">
                                      <p:cBhvr>
                                        <p:cTn id="6" dur="2000" fill="hold"/>
                                        <p:tgtEl>
                                          <p:spTgt spid="26"/>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14166 0 " pathEditMode="relative" ptsTypes="AA">
                                      <p:cBhvr>
                                        <p:cTn id="8" dur="2000" fill="hold"/>
                                        <p:tgtEl>
                                          <p:spTgt spid="31"/>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14166 0 " pathEditMode="relative" ptsTypes="AA">
                                      <p:cBhvr>
                                        <p:cTn id="10" dur="2000" fill="hold"/>
                                        <p:tgtEl>
                                          <p:spTgt spid="32"/>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0 0 L -0.14166 0 " pathEditMode="relative" ptsTypes="AA">
                                      <p:cBhvr>
                                        <p:cTn id="12" dur="2000" fill="hold"/>
                                        <p:tgtEl>
                                          <p:spTgt spid="28"/>
                                        </p:tgtEl>
                                        <p:attrNameLst>
                                          <p:attrName>ppt_x</p:attrName>
                                          <p:attrName>ppt_y</p:attrName>
                                        </p:attrNameLst>
                                      </p:cBhvr>
                                    </p:animMotion>
                                  </p:childTnLst>
                                </p:cTn>
                              </p:par>
                              <p:par>
                                <p:cTn id="13" presetID="0" presetClass="path" presetSubtype="0" accel="50000" decel="50000" fill="hold" nodeType="withEffect">
                                  <p:stCondLst>
                                    <p:cond delay="0"/>
                                  </p:stCondLst>
                                  <p:childTnLst>
                                    <p:animMotion origin="layout" path="M 0 0 L -0.14166 0 " pathEditMode="relative" ptsTypes="AA">
                                      <p:cBhvr>
                                        <p:cTn id="14" dur="2000" fill="hold"/>
                                        <p:tgtEl>
                                          <p:spTgt spid="27"/>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14166 0 " pathEditMode="relative" ptsTypes="AA">
                                      <p:cBhvr>
                                        <p:cTn id="16" dur="2000" fill="hold"/>
                                        <p:tgtEl>
                                          <p:spTgt spid="30"/>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500042"/>
            <a:ext cx="7572428" cy="646331"/>
          </a:xfrm>
          <a:prstGeom prst="rect">
            <a:avLst/>
          </a:prstGeom>
          <a:noFill/>
        </p:spPr>
        <p:txBody>
          <a:bodyPr wrap="square" rtlCol="0">
            <a:spAutoFit/>
          </a:bodyPr>
          <a:lstStyle/>
          <a:p>
            <a:r>
              <a:rPr lang="es-MX" dirty="0" smtClean="0"/>
              <a:t>La lagrangiana para una partícula cargada inmersa en un campo magnético esta dada por:</a:t>
            </a:r>
          </a:p>
        </p:txBody>
      </p:sp>
      <p:graphicFrame>
        <p:nvGraphicFramePr>
          <p:cNvPr id="3" name="2 Objeto"/>
          <p:cNvGraphicFramePr>
            <a:graphicFrameLocks noChangeAspect="1"/>
          </p:cNvGraphicFramePr>
          <p:nvPr/>
        </p:nvGraphicFramePr>
        <p:xfrm>
          <a:off x="2643174" y="1285860"/>
          <a:ext cx="2189229" cy="714380"/>
        </p:xfrm>
        <a:graphic>
          <a:graphicData uri="http://schemas.openxmlformats.org/presentationml/2006/ole">
            <p:oleObj spid="_x0000_s1026" name="Ecuación" r:id="rId3" imgW="1206360" imgH="393480" progId="Equation.3">
              <p:embed/>
            </p:oleObj>
          </a:graphicData>
        </a:graphic>
      </p:graphicFrame>
      <p:graphicFrame>
        <p:nvGraphicFramePr>
          <p:cNvPr id="4" name="3 Objeto"/>
          <p:cNvGraphicFramePr>
            <a:graphicFrameLocks noChangeAspect="1"/>
          </p:cNvGraphicFramePr>
          <p:nvPr/>
        </p:nvGraphicFramePr>
        <p:xfrm>
          <a:off x="2428860" y="2214554"/>
          <a:ext cx="2500330" cy="816471"/>
        </p:xfrm>
        <a:graphic>
          <a:graphicData uri="http://schemas.openxmlformats.org/presentationml/2006/ole">
            <p:oleObj spid="_x0000_s1027" name="Ecuación" r:id="rId4" imgW="1320480" imgH="431640" progId="Equation.3">
              <p:embed/>
            </p:oleObj>
          </a:graphicData>
        </a:graphic>
      </p:graphicFrame>
      <p:sp>
        <p:nvSpPr>
          <p:cNvPr id="5" name="4 CuadroTexto"/>
          <p:cNvSpPr txBox="1"/>
          <p:nvPr/>
        </p:nvSpPr>
        <p:spPr>
          <a:xfrm>
            <a:off x="714348" y="3357562"/>
            <a:ext cx="7215238" cy="369332"/>
          </a:xfrm>
          <a:prstGeom prst="rect">
            <a:avLst/>
          </a:prstGeom>
          <a:noFill/>
        </p:spPr>
        <p:txBody>
          <a:bodyPr wrap="square" rtlCol="0">
            <a:spAutoFit/>
          </a:bodyPr>
          <a:lstStyle/>
          <a:p>
            <a:r>
              <a:rPr lang="es-MX" dirty="0" smtClean="0"/>
              <a:t>Por lo tanto los paréntesis de Poisson fundamentales son:</a:t>
            </a:r>
            <a:endParaRPr lang="es-ES" dirty="0"/>
          </a:p>
        </p:txBody>
      </p:sp>
      <p:graphicFrame>
        <p:nvGraphicFramePr>
          <p:cNvPr id="6" name="5 Objeto"/>
          <p:cNvGraphicFramePr>
            <a:graphicFrameLocks noChangeAspect="1"/>
          </p:cNvGraphicFramePr>
          <p:nvPr/>
        </p:nvGraphicFramePr>
        <p:xfrm>
          <a:off x="1071538" y="4071942"/>
          <a:ext cx="1509712" cy="522287"/>
        </p:xfrm>
        <a:graphic>
          <a:graphicData uri="http://schemas.openxmlformats.org/presentationml/2006/ole">
            <p:oleObj spid="_x0000_s1028" name="Ecuación" r:id="rId5" imgW="698400" imgH="241200" progId="Equation.3">
              <p:embed/>
            </p:oleObj>
          </a:graphicData>
        </a:graphic>
      </p:graphicFrame>
      <p:graphicFrame>
        <p:nvGraphicFramePr>
          <p:cNvPr id="7" name="6 Objeto"/>
          <p:cNvGraphicFramePr>
            <a:graphicFrameLocks noChangeAspect="1"/>
          </p:cNvGraphicFramePr>
          <p:nvPr/>
        </p:nvGraphicFramePr>
        <p:xfrm>
          <a:off x="3000364" y="4071942"/>
          <a:ext cx="1803400" cy="500062"/>
        </p:xfrm>
        <a:graphic>
          <a:graphicData uri="http://schemas.openxmlformats.org/presentationml/2006/ole">
            <p:oleObj spid="_x0000_s1029" name="Ecuación" r:id="rId6" imgW="774360" imgH="241200" progId="Equation.3">
              <p:embed/>
            </p:oleObj>
          </a:graphicData>
        </a:graphic>
      </p:graphicFrame>
      <p:graphicFrame>
        <p:nvGraphicFramePr>
          <p:cNvPr id="8" name="7 Objeto"/>
          <p:cNvGraphicFramePr>
            <a:graphicFrameLocks noChangeAspect="1"/>
          </p:cNvGraphicFramePr>
          <p:nvPr/>
        </p:nvGraphicFramePr>
        <p:xfrm>
          <a:off x="5286380" y="4071942"/>
          <a:ext cx="1357323" cy="486587"/>
        </p:xfrm>
        <a:graphic>
          <a:graphicData uri="http://schemas.openxmlformats.org/presentationml/2006/ole">
            <p:oleObj spid="_x0000_s1030" name="Ecuación" r:id="rId7" imgW="672840" imgH="241200" progId="Equation.3">
              <p:embed/>
            </p:oleObj>
          </a:graphicData>
        </a:graphic>
      </p:graphicFrame>
      <p:sp>
        <p:nvSpPr>
          <p:cNvPr id="9" name="8 CuadroTexto"/>
          <p:cNvSpPr txBox="1"/>
          <p:nvPr/>
        </p:nvSpPr>
        <p:spPr>
          <a:xfrm>
            <a:off x="7500958" y="1428736"/>
            <a:ext cx="500066" cy="369332"/>
          </a:xfrm>
          <a:prstGeom prst="rect">
            <a:avLst/>
          </a:prstGeom>
          <a:noFill/>
        </p:spPr>
        <p:txBody>
          <a:bodyPr wrap="square" rtlCol="0">
            <a:spAutoFit/>
          </a:bodyPr>
          <a:lstStyle/>
          <a:p>
            <a:r>
              <a:rPr lang="es-MX" dirty="0" smtClean="0"/>
              <a:t>(1)</a:t>
            </a:r>
            <a:endParaRPr lang="es-ES" dirty="0"/>
          </a:p>
        </p:txBody>
      </p:sp>
      <p:sp>
        <p:nvSpPr>
          <p:cNvPr id="10" name="9 CuadroTexto"/>
          <p:cNvSpPr txBox="1"/>
          <p:nvPr/>
        </p:nvSpPr>
        <p:spPr>
          <a:xfrm>
            <a:off x="7500958" y="2357430"/>
            <a:ext cx="500066" cy="369332"/>
          </a:xfrm>
          <a:prstGeom prst="rect">
            <a:avLst/>
          </a:prstGeom>
          <a:noFill/>
        </p:spPr>
        <p:txBody>
          <a:bodyPr wrap="square" rtlCol="0">
            <a:spAutoFit/>
          </a:bodyPr>
          <a:lstStyle/>
          <a:p>
            <a:r>
              <a:rPr lang="es-MX" dirty="0" smtClean="0"/>
              <a:t>(2)</a:t>
            </a:r>
            <a:endParaRPr lang="es-ES" dirty="0"/>
          </a:p>
        </p:txBody>
      </p:sp>
      <p:sp>
        <p:nvSpPr>
          <p:cNvPr id="11" name="10 CuadroTexto"/>
          <p:cNvSpPr txBox="1"/>
          <p:nvPr/>
        </p:nvSpPr>
        <p:spPr>
          <a:xfrm>
            <a:off x="7572396" y="4071942"/>
            <a:ext cx="1000132" cy="369332"/>
          </a:xfrm>
          <a:prstGeom prst="rect">
            <a:avLst/>
          </a:prstGeom>
          <a:noFill/>
        </p:spPr>
        <p:txBody>
          <a:bodyPr wrap="square" rtlCol="0">
            <a:spAutoFit/>
          </a:bodyPr>
          <a:lstStyle/>
          <a:p>
            <a:r>
              <a:rPr lang="es-MX" dirty="0" smtClean="0"/>
              <a:t>(3)</a:t>
            </a:r>
            <a:endParaRPr lang="es-ES" dirty="0"/>
          </a:p>
        </p:txBody>
      </p:sp>
      <p:sp>
        <p:nvSpPr>
          <p:cNvPr id="12" name="11 CuadroTexto"/>
          <p:cNvSpPr txBox="1"/>
          <p:nvPr/>
        </p:nvSpPr>
        <p:spPr>
          <a:xfrm>
            <a:off x="785786" y="4857760"/>
            <a:ext cx="6429420" cy="369332"/>
          </a:xfrm>
          <a:prstGeom prst="rect">
            <a:avLst/>
          </a:prstGeom>
          <a:noFill/>
        </p:spPr>
        <p:txBody>
          <a:bodyPr wrap="square" rtlCol="0">
            <a:spAutoFit/>
          </a:bodyPr>
          <a:lstStyle/>
          <a:p>
            <a:r>
              <a:rPr lang="es-MX" dirty="0" smtClean="0"/>
              <a:t>Haciendo uso de las ecuaciones (2) y (3), se encuentra:</a:t>
            </a:r>
            <a:endParaRPr lang="es-ES" dirty="0"/>
          </a:p>
        </p:txBody>
      </p:sp>
      <p:graphicFrame>
        <p:nvGraphicFramePr>
          <p:cNvPr id="13" name="12 Objeto"/>
          <p:cNvGraphicFramePr>
            <a:graphicFrameLocks noChangeAspect="1"/>
          </p:cNvGraphicFramePr>
          <p:nvPr/>
        </p:nvGraphicFramePr>
        <p:xfrm>
          <a:off x="1071538" y="5500702"/>
          <a:ext cx="1590437" cy="549423"/>
        </p:xfrm>
        <a:graphic>
          <a:graphicData uri="http://schemas.openxmlformats.org/presentationml/2006/ole">
            <p:oleObj spid="_x0000_s1031" name="Ecuación" r:id="rId8" imgW="698400" imgH="241200" progId="Equation.3">
              <p:embed/>
            </p:oleObj>
          </a:graphicData>
        </a:graphic>
      </p:graphicFrame>
      <p:graphicFrame>
        <p:nvGraphicFramePr>
          <p:cNvPr id="14" name="13 Objeto"/>
          <p:cNvGraphicFramePr>
            <a:graphicFrameLocks noChangeAspect="1"/>
          </p:cNvGraphicFramePr>
          <p:nvPr/>
        </p:nvGraphicFramePr>
        <p:xfrm>
          <a:off x="2786050" y="5500702"/>
          <a:ext cx="1692275" cy="546100"/>
        </p:xfrm>
        <a:graphic>
          <a:graphicData uri="http://schemas.openxmlformats.org/presentationml/2006/ole">
            <p:oleObj spid="_x0000_s1032" name="Ecuación" r:id="rId9" imgW="749160" imgH="241200" progId="Equation.3">
              <p:embed/>
            </p:oleObj>
          </a:graphicData>
        </a:graphic>
      </p:graphicFrame>
      <p:graphicFrame>
        <p:nvGraphicFramePr>
          <p:cNvPr id="15" name="14 Objeto"/>
          <p:cNvGraphicFramePr>
            <a:graphicFrameLocks noChangeAspect="1"/>
          </p:cNvGraphicFramePr>
          <p:nvPr/>
        </p:nvGraphicFramePr>
        <p:xfrm>
          <a:off x="4643438" y="5357826"/>
          <a:ext cx="2571768" cy="891233"/>
        </p:xfrm>
        <a:graphic>
          <a:graphicData uri="http://schemas.openxmlformats.org/presentationml/2006/ole">
            <p:oleObj spid="_x0000_s1033" name="Ecuación" r:id="rId10" imgW="1041120" imgH="393480" progId="Equation.3">
              <p:embed/>
            </p:oleObj>
          </a:graphicData>
        </a:graphic>
      </p:graphicFrame>
      <p:sp>
        <p:nvSpPr>
          <p:cNvPr id="16" name="15 CuadroTexto"/>
          <p:cNvSpPr txBox="1"/>
          <p:nvPr/>
        </p:nvSpPr>
        <p:spPr>
          <a:xfrm>
            <a:off x="7572396" y="5643578"/>
            <a:ext cx="571504" cy="369332"/>
          </a:xfrm>
          <a:prstGeom prst="rect">
            <a:avLst/>
          </a:prstGeom>
          <a:noFill/>
        </p:spPr>
        <p:txBody>
          <a:bodyPr wrap="square" rtlCol="0">
            <a:spAutoFit/>
          </a:bodyPr>
          <a:lstStyle/>
          <a:p>
            <a:r>
              <a:rPr lang="es-MX" dirty="0" smtClean="0"/>
              <a:t>(4)</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1071538" y="571480"/>
          <a:ext cx="2756422" cy="971539"/>
        </p:xfrm>
        <a:graphic>
          <a:graphicData uri="http://schemas.openxmlformats.org/presentationml/2006/ole">
            <p:oleObj spid="_x0000_s18434" name="Ecuación" r:id="rId3" imgW="1117440" imgH="393480" progId="Equation.3">
              <p:embed/>
            </p:oleObj>
          </a:graphicData>
        </a:graphic>
      </p:graphicFrame>
      <p:graphicFrame>
        <p:nvGraphicFramePr>
          <p:cNvPr id="18435" name="Object 3"/>
          <p:cNvGraphicFramePr>
            <a:graphicFrameLocks noChangeAspect="1"/>
          </p:cNvGraphicFramePr>
          <p:nvPr/>
        </p:nvGraphicFramePr>
        <p:xfrm>
          <a:off x="4000496" y="571480"/>
          <a:ext cx="3513138" cy="890588"/>
        </p:xfrm>
        <a:graphic>
          <a:graphicData uri="http://schemas.openxmlformats.org/presentationml/2006/ole">
            <p:oleObj spid="_x0000_s18435" name="Ecuación" r:id="rId4" imgW="1422360" imgH="393480" progId="Equation.3">
              <p:embed/>
            </p:oleObj>
          </a:graphicData>
        </a:graphic>
      </p:graphicFrame>
      <p:sp>
        <p:nvSpPr>
          <p:cNvPr id="5" name="4 CuadroTexto"/>
          <p:cNvSpPr txBox="1"/>
          <p:nvPr/>
        </p:nvSpPr>
        <p:spPr>
          <a:xfrm>
            <a:off x="642910" y="1857364"/>
            <a:ext cx="7072362" cy="369332"/>
          </a:xfrm>
          <a:prstGeom prst="rect">
            <a:avLst/>
          </a:prstGeom>
          <a:noFill/>
        </p:spPr>
        <p:txBody>
          <a:bodyPr wrap="square" rtlCol="0">
            <a:spAutoFit/>
          </a:bodyPr>
          <a:lstStyle/>
          <a:p>
            <a:r>
              <a:rPr lang="es-MX" dirty="0" smtClean="0"/>
              <a:t>Ahora,  si tomamos a G</a:t>
            </a:r>
            <a:r>
              <a:rPr lang="es-MX" i="1" baseline="-25000" dirty="0" smtClean="0"/>
              <a:t>k   </a:t>
            </a:r>
            <a:r>
              <a:rPr lang="es-MX" dirty="0" smtClean="0"/>
              <a:t>como generador de traslaciones:</a:t>
            </a:r>
            <a:r>
              <a:rPr lang="es-MX" i="1" baseline="-25000" dirty="0" smtClean="0"/>
              <a:t>   </a:t>
            </a:r>
            <a:endParaRPr lang="es-ES" i="1" baseline="-25000" dirty="0"/>
          </a:p>
        </p:txBody>
      </p:sp>
      <p:graphicFrame>
        <p:nvGraphicFramePr>
          <p:cNvPr id="18436" name="Object 4"/>
          <p:cNvGraphicFramePr>
            <a:graphicFrameLocks noChangeAspect="1"/>
          </p:cNvGraphicFramePr>
          <p:nvPr/>
        </p:nvGraphicFramePr>
        <p:xfrm>
          <a:off x="1000100" y="2500306"/>
          <a:ext cx="2808287" cy="815975"/>
        </p:xfrm>
        <a:graphic>
          <a:graphicData uri="http://schemas.openxmlformats.org/presentationml/2006/ole">
            <p:oleObj spid="_x0000_s18436" name="Ecuación" r:id="rId5" imgW="1206360" imgH="393480" progId="Equation.3">
              <p:embed/>
            </p:oleObj>
          </a:graphicData>
        </a:graphic>
      </p:graphicFrame>
      <p:graphicFrame>
        <p:nvGraphicFramePr>
          <p:cNvPr id="18437" name="Object 5"/>
          <p:cNvGraphicFramePr>
            <a:graphicFrameLocks noChangeAspect="1"/>
          </p:cNvGraphicFramePr>
          <p:nvPr/>
        </p:nvGraphicFramePr>
        <p:xfrm>
          <a:off x="4429124" y="2500306"/>
          <a:ext cx="2203450" cy="795337"/>
        </p:xfrm>
        <a:graphic>
          <a:graphicData uri="http://schemas.openxmlformats.org/presentationml/2006/ole">
            <p:oleObj spid="_x0000_s18437" name="Ecuación" r:id="rId6" imgW="1091880" imgH="393480" progId="Equation.3">
              <p:embed/>
            </p:oleObj>
          </a:graphicData>
        </a:graphic>
      </p:graphicFrame>
      <p:graphicFrame>
        <p:nvGraphicFramePr>
          <p:cNvPr id="8" name="7 Objeto"/>
          <p:cNvGraphicFramePr>
            <a:graphicFrameLocks noChangeAspect="1"/>
          </p:cNvGraphicFramePr>
          <p:nvPr/>
        </p:nvGraphicFramePr>
        <p:xfrm>
          <a:off x="1000100" y="4000504"/>
          <a:ext cx="6934249" cy="2286016"/>
        </p:xfrm>
        <a:graphic>
          <a:graphicData uri="http://schemas.openxmlformats.org/presentationml/2006/ole">
            <p:oleObj spid="_x0000_s18438" name="Ecuación" r:id="rId7" imgW="2654280" imgH="1091880" progId="Equation.3">
              <p:embed/>
            </p:oleObj>
          </a:graphicData>
        </a:graphic>
      </p:graphicFrame>
      <p:sp>
        <p:nvSpPr>
          <p:cNvPr id="9" name="8 CuadroTexto"/>
          <p:cNvSpPr txBox="1"/>
          <p:nvPr/>
        </p:nvSpPr>
        <p:spPr>
          <a:xfrm>
            <a:off x="8072462" y="785794"/>
            <a:ext cx="500066" cy="369332"/>
          </a:xfrm>
          <a:prstGeom prst="rect">
            <a:avLst/>
          </a:prstGeom>
          <a:noFill/>
        </p:spPr>
        <p:txBody>
          <a:bodyPr wrap="square" rtlCol="0">
            <a:spAutoFit/>
          </a:bodyPr>
          <a:lstStyle/>
          <a:p>
            <a:r>
              <a:rPr lang="es-MX" dirty="0" smtClean="0"/>
              <a:t>(5)</a:t>
            </a:r>
            <a:endParaRPr lang="es-ES" dirty="0"/>
          </a:p>
        </p:txBody>
      </p:sp>
      <p:sp>
        <p:nvSpPr>
          <p:cNvPr id="10" name="9 CuadroTexto"/>
          <p:cNvSpPr txBox="1"/>
          <p:nvPr/>
        </p:nvSpPr>
        <p:spPr>
          <a:xfrm>
            <a:off x="8072462" y="2643182"/>
            <a:ext cx="642942" cy="369332"/>
          </a:xfrm>
          <a:prstGeom prst="rect">
            <a:avLst/>
          </a:prstGeom>
          <a:noFill/>
        </p:spPr>
        <p:txBody>
          <a:bodyPr wrap="square" rtlCol="0">
            <a:spAutoFit/>
          </a:bodyPr>
          <a:lstStyle/>
          <a:p>
            <a:r>
              <a:rPr lang="es-MX" dirty="0" smtClean="0"/>
              <a:t>(6)</a:t>
            </a:r>
            <a:endParaRPr lang="es-ES" dirty="0"/>
          </a:p>
        </p:txBody>
      </p:sp>
      <p:sp>
        <p:nvSpPr>
          <p:cNvPr id="11" name="10 CuadroTexto"/>
          <p:cNvSpPr txBox="1"/>
          <p:nvPr/>
        </p:nvSpPr>
        <p:spPr>
          <a:xfrm>
            <a:off x="8072462" y="5643578"/>
            <a:ext cx="500066" cy="369332"/>
          </a:xfrm>
          <a:prstGeom prst="rect">
            <a:avLst/>
          </a:prstGeom>
          <a:noFill/>
        </p:spPr>
        <p:txBody>
          <a:bodyPr wrap="square" rtlCol="0">
            <a:spAutoFit/>
          </a:bodyPr>
          <a:lstStyle/>
          <a:p>
            <a:r>
              <a:rPr lang="es-MX" dirty="0" smtClean="0"/>
              <a:t>(7)</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6" y="428604"/>
            <a:ext cx="7643866" cy="369332"/>
          </a:xfrm>
          <a:prstGeom prst="rect">
            <a:avLst/>
          </a:prstGeom>
          <a:noFill/>
        </p:spPr>
        <p:txBody>
          <a:bodyPr wrap="square" rtlCol="0">
            <a:spAutoFit/>
          </a:bodyPr>
          <a:lstStyle/>
          <a:p>
            <a:r>
              <a:rPr lang="es-MX" dirty="0" smtClean="0"/>
              <a:t>Haciendo uso de las ecuaciones (2), (3) y (6) uno encuentra que: </a:t>
            </a:r>
            <a:endParaRPr lang="es-ES" dirty="0"/>
          </a:p>
        </p:txBody>
      </p:sp>
      <p:graphicFrame>
        <p:nvGraphicFramePr>
          <p:cNvPr id="3" name="2 Objeto"/>
          <p:cNvGraphicFramePr>
            <a:graphicFrameLocks noChangeAspect="1"/>
          </p:cNvGraphicFramePr>
          <p:nvPr/>
        </p:nvGraphicFramePr>
        <p:xfrm>
          <a:off x="3071802" y="1214422"/>
          <a:ext cx="2248475" cy="839792"/>
        </p:xfrm>
        <a:graphic>
          <a:graphicData uri="http://schemas.openxmlformats.org/presentationml/2006/ole">
            <p:oleObj spid="_x0000_s19458" name="Ecuación" r:id="rId3" imgW="1054080" imgH="393480" progId="Equation.3">
              <p:embed/>
            </p:oleObj>
          </a:graphicData>
        </a:graphic>
      </p:graphicFrame>
      <p:sp>
        <p:nvSpPr>
          <p:cNvPr id="4" name="3 CuadroTexto"/>
          <p:cNvSpPr txBox="1"/>
          <p:nvPr/>
        </p:nvSpPr>
        <p:spPr>
          <a:xfrm>
            <a:off x="7643834" y="1500174"/>
            <a:ext cx="500066" cy="369332"/>
          </a:xfrm>
          <a:prstGeom prst="rect">
            <a:avLst/>
          </a:prstGeom>
          <a:noFill/>
        </p:spPr>
        <p:txBody>
          <a:bodyPr wrap="square" rtlCol="0">
            <a:spAutoFit/>
          </a:bodyPr>
          <a:lstStyle/>
          <a:p>
            <a:r>
              <a:rPr lang="es-MX" dirty="0" smtClean="0"/>
              <a:t>(8)</a:t>
            </a: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1674</TotalTime>
  <Words>233</Words>
  <Application>Microsoft Office PowerPoint</Application>
  <PresentationFormat>Presentación en pantalla (4:3)</PresentationFormat>
  <Paragraphs>29</Paragraphs>
  <Slides>7</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7</vt:i4>
      </vt:variant>
    </vt:vector>
  </HeadingPairs>
  <TitlesOfParts>
    <vt:vector size="9" baseType="lpstr">
      <vt:lpstr>Concurrencia</vt:lpstr>
      <vt:lpstr>Ecuación</vt:lpstr>
      <vt:lpstr>  Generadores de traslaciones en presencia de un campo magnético</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Segundo Avance de Tesis</dc:title>
  <dc:creator>DORELY</dc:creator>
  <cp:lastModifiedBy>DORELY</cp:lastModifiedBy>
  <cp:revision>141</cp:revision>
  <dcterms:created xsi:type="dcterms:W3CDTF">2010-05-17T21:43:44Z</dcterms:created>
  <dcterms:modified xsi:type="dcterms:W3CDTF">2010-06-02T15:53:40Z</dcterms:modified>
</cp:coreProperties>
</file>