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8" r:id="rId3"/>
    <p:sldId id="267" r:id="rId4"/>
    <p:sldId id="268" r:id="rId5"/>
    <p:sldId id="261" r:id="rId6"/>
    <p:sldId id="265" r:id="rId7"/>
    <p:sldId id="266" r:id="rId8"/>
    <p:sldId id="259" r:id="rId9"/>
    <p:sldId id="260" r:id="rId10"/>
    <p:sldId id="262" r:id="rId11"/>
    <p:sldId id="263" r:id="rId12"/>
    <p:sldId id="269" r:id="rId13"/>
    <p:sldId id="270"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ELY"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6662D447-6236-48AD-878C-FEC9EBCCF0BB}" type="datetimeFigureOut">
              <a:rPr lang="es-ES" smtClean="0"/>
              <a:pPr/>
              <a:t>15/12/2010</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0C4E788-31C2-4D15-9842-C27AF4794B8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62D447-6236-48AD-878C-FEC9EBCCF0BB}" type="datetimeFigureOut">
              <a:rPr lang="es-ES" smtClean="0"/>
              <a:pPr/>
              <a:t>15/12/2010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C4E788-31C2-4D15-9842-C27AF4794B8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62D447-6236-48AD-878C-FEC9EBCCF0BB}" type="datetimeFigureOut">
              <a:rPr lang="es-ES" smtClean="0"/>
              <a:pPr/>
              <a:t>15/12/2010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C4E788-31C2-4D15-9842-C27AF4794B8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62D447-6236-48AD-878C-FEC9EBCCF0BB}" type="datetimeFigureOut">
              <a:rPr lang="es-ES" smtClean="0"/>
              <a:pPr/>
              <a:t>15/12/2010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C4E788-31C2-4D15-9842-C27AF4794B8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662D447-6236-48AD-878C-FEC9EBCCF0BB}" type="datetimeFigureOut">
              <a:rPr lang="es-ES" smtClean="0"/>
              <a:pPr/>
              <a:t>15/12/2010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C4E788-31C2-4D15-9842-C27AF4794B8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662D447-6236-48AD-878C-FEC9EBCCF0BB}" type="datetimeFigureOut">
              <a:rPr lang="es-ES" smtClean="0"/>
              <a:pPr/>
              <a:t>15/12/2010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C4E788-31C2-4D15-9842-C27AF4794B8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6662D447-6236-48AD-878C-FEC9EBCCF0BB}" type="datetimeFigureOut">
              <a:rPr lang="es-ES" smtClean="0"/>
              <a:pPr/>
              <a:t>15/12/2010</a:t>
            </a:fld>
            <a:endParaRPr lang="es-ES"/>
          </a:p>
        </p:txBody>
      </p:sp>
      <p:sp>
        <p:nvSpPr>
          <p:cNvPr id="27" name="26 Marcador de número de diapositiva"/>
          <p:cNvSpPr>
            <a:spLocks noGrp="1"/>
          </p:cNvSpPr>
          <p:nvPr>
            <p:ph type="sldNum" sz="quarter" idx="11"/>
          </p:nvPr>
        </p:nvSpPr>
        <p:spPr/>
        <p:txBody>
          <a:bodyPr rtlCol="0"/>
          <a:lstStyle/>
          <a:p>
            <a:fld id="{40C4E788-31C2-4D15-9842-C27AF4794B88}" type="slidenum">
              <a:rPr lang="es-ES" smtClean="0"/>
              <a:pPr/>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6662D447-6236-48AD-878C-FEC9EBCCF0BB}" type="datetimeFigureOut">
              <a:rPr lang="es-ES" smtClean="0"/>
              <a:pPr/>
              <a:t>15/12/2010</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40C4E788-31C2-4D15-9842-C27AF4794B8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62D447-6236-48AD-878C-FEC9EBCCF0BB}" type="datetimeFigureOut">
              <a:rPr lang="es-ES" smtClean="0"/>
              <a:pPr/>
              <a:t>15/12/2010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0C4E788-31C2-4D15-9842-C27AF4794B8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662D447-6236-48AD-878C-FEC9EBCCF0BB}" type="datetimeFigureOut">
              <a:rPr lang="es-ES" smtClean="0"/>
              <a:pPr/>
              <a:t>15/12/2010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C4E788-31C2-4D15-9842-C27AF4794B8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662D447-6236-48AD-878C-FEC9EBCCF0BB}" type="datetimeFigureOut">
              <a:rPr lang="es-ES" smtClean="0"/>
              <a:pPr/>
              <a:t>15/12/2010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C4E788-31C2-4D15-9842-C27AF4794B8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662D447-6236-48AD-878C-FEC9EBCCF0BB}" type="datetimeFigureOut">
              <a:rPr lang="es-ES" smtClean="0"/>
              <a:pPr/>
              <a:t>15/12/2010</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0C4E788-31C2-4D15-9842-C27AF4794B8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2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6.bin"/><Relationship Id="rId11" Type="http://schemas.openxmlformats.org/officeDocument/2006/relationships/oleObject" Target="../embeddings/oleObject31.bin"/><Relationship Id="rId5" Type="http://schemas.openxmlformats.org/officeDocument/2006/relationships/oleObject" Target="../embeddings/oleObject25.bin"/><Relationship Id="rId10" Type="http://schemas.openxmlformats.org/officeDocument/2006/relationships/oleObject" Target="../embeddings/oleObject30.bin"/><Relationship Id="rId4" Type="http://schemas.openxmlformats.org/officeDocument/2006/relationships/oleObject" Target="../embeddings/oleObject24.bin"/><Relationship Id="rId9"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357166"/>
            <a:ext cx="7772400" cy="1857388"/>
          </a:xfrm>
        </p:spPr>
        <p:txBody>
          <a:bodyPr>
            <a:normAutofit fontScale="90000"/>
          </a:bodyPr>
          <a:lstStyle/>
          <a:p>
            <a:r>
              <a:rPr lang="es-MX" dirty="0" smtClean="0"/>
              <a:t/>
            </a:r>
            <a:br>
              <a:rPr lang="es-MX" dirty="0" smtClean="0"/>
            </a:br>
            <a:r>
              <a:rPr lang="es-MX" dirty="0" smtClean="0"/>
              <a:t/>
            </a:r>
            <a:br>
              <a:rPr lang="es-MX" dirty="0" smtClean="0"/>
            </a:br>
            <a:r>
              <a:rPr lang="es-MX" dirty="0" smtClean="0"/>
              <a:t>Generadores de traslaciones en presencia de un campo magnético</a:t>
            </a:r>
            <a:endParaRPr lang="es-ES" dirty="0"/>
          </a:p>
        </p:txBody>
      </p:sp>
      <p:sp>
        <p:nvSpPr>
          <p:cNvPr id="3" name="2 Subtítulo"/>
          <p:cNvSpPr>
            <a:spLocks noGrp="1"/>
          </p:cNvSpPr>
          <p:nvPr>
            <p:ph type="subTitle" idx="1"/>
          </p:nvPr>
        </p:nvSpPr>
        <p:spPr>
          <a:xfrm>
            <a:off x="5220072" y="5733256"/>
            <a:ext cx="3429594" cy="478904"/>
          </a:xfrm>
        </p:spPr>
        <p:txBody>
          <a:bodyPr>
            <a:normAutofit fontScale="85000" lnSpcReduction="10000"/>
          </a:bodyPr>
          <a:lstStyle/>
          <a:p>
            <a:r>
              <a:rPr lang="es-MX" dirty="0" smtClean="0"/>
              <a:t>Dorely Alicia Rosete Álvarez</a:t>
            </a:r>
          </a:p>
          <a:p>
            <a:endParaRPr lang="es-ES" dirty="0"/>
          </a:p>
        </p:txBody>
      </p:sp>
      <p:sp>
        <p:nvSpPr>
          <p:cNvPr id="4" name="3 CuadroTexto"/>
          <p:cNvSpPr txBox="1"/>
          <p:nvPr/>
        </p:nvSpPr>
        <p:spPr>
          <a:xfrm>
            <a:off x="5292080" y="5229200"/>
            <a:ext cx="3600400" cy="369332"/>
          </a:xfrm>
          <a:prstGeom prst="rect">
            <a:avLst/>
          </a:prstGeom>
          <a:noFill/>
        </p:spPr>
        <p:txBody>
          <a:bodyPr wrap="square" rtlCol="0">
            <a:spAutoFit/>
          </a:bodyPr>
          <a:lstStyle/>
          <a:p>
            <a:r>
              <a:rPr lang="es-MX" dirty="0" smtClean="0"/>
              <a:t>Dr. Gerardo F. Torres del Castillo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39552" y="620688"/>
            <a:ext cx="7072362" cy="369332"/>
          </a:xfrm>
          <a:prstGeom prst="rect">
            <a:avLst/>
          </a:prstGeom>
          <a:noFill/>
        </p:spPr>
        <p:txBody>
          <a:bodyPr wrap="square" rtlCol="0">
            <a:spAutoFit/>
          </a:bodyPr>
          <a:lstStyle/>
          <a:p>
            <a:r>
              <a:rPr lang="es-MX" dirty="0" smtClean="0"/>
              <a:t>Ahora,  si tomamos a G</a:t>
            </a:r>
            <a:r>
              <a:rPr lang="es-MX" i="1" baseline="-25000" dirty="0" smtClean="0"/>
              <a:t>k   </a:t>
            </a:r>
            <a:r>
              <a:rPr lang="es-MX" dirty="0" smtClean="0"/>
              <a:t>como generador de traslaciones:</a:t>
            </a:r>
            <a:r>
              <a:rPr lang="es-MX" i="1" baseline="-25000" dirty="0" smtClean="0"/>
              <a:t>   </a:t>
            </a:r>
            <a:endParaRPr lang="es-ES" i="1" baseline="-25000" dirty="0"/>
          </a:p>
        </p:txBody>
      </p:sp>
      <p:graphicFrame>
        <p:nvGraphicFramePr>
          <p:cNvPr id="18436" name="Object 4"/>
          <p:cNvGraphicFramePr>
            <a:graphicFrameLocks noChangeAspect="1"/>
          </p:cNvGraphicFramePr>
          <p:nvPr/>
        </p:nvGraphicFramePr>
        <p:xfrm>
          <a:off x="899592" y="1196752"/>
          <a:ext cx="2808287" cy="815975"/>
        </p:xfrm>
        <a:graphic>
          <a:graphicData uri="http://schemas.openxmlformats.org/presentationml/2006/ole">
            <p:oleObj spid="_x0000_s18436" name="Ecuación" r:id="rId3" imgW="1206360" imgH="393480" progId="Equation.3">
              <p:embed/>
            </p:oleObj>
          </a:graphicData>
        </a:graphic>
      </p:graphicFrame>
      <p:graphicFrame>
        <p:nvGraphicFramePr>
          <p:cNvPr id="18437" name="Object 5"/>
          <p:cNvGraphicFramePr>
            <a:graphicFrameLocks noChangeAspect="1"/>
          </p:cNvGraphicFramePr>
          <p:nvPr/>
        </p:nvGraphicFramePr>
        <p:xfrm>
          <a:off x="4355976" y="1196752"/>
          <a:ext cx="2203450" cy="795337"/>
        </p:xfrm>
        <a:graphic>
          <a:graphicData uri="http://schemas.openxmlformats.org/presentationml/2006/ole">
            <p:oleObj spid="_x0000_s18437" name="Ecuación" r:id="rId4" imgW="1091880" imgH="393480" progId="Equation.3">
              <p:embed/>
            </p:oleObj>
          </a:graphicData>
        </a:graphic>
      </p:graphicFrame>
      <p:graphicFrame>
        <p:nvGraphicFramePr>
          <p:cNvPr id="8" name="7 Objeto"/>
          <p:cNvGraphicFramePr>
            <a:graphicFrameLocks noChangeAspect="1"/>
          </p:cNvGraphicFramePr>
          <p:nvPr/>
        </p:nvGraphicFramePr>
        <p:xfrm>
          <a:off x="827584" y="2924944"/>
          <a:ext cx="6934249" cy="2286016"/>
        </p:xfrm>
        <a:graphic>
          <a:graphicData uri="http://schemas.openxmlformats.org/presentationml/2006/ole">
            <p:oleObj spid="_x0000_s18438" name="Ecuación" r:id="rId5" imgW="2654280" imgH="1091880" progId="Equation.3">
              <p:embed/>
            </p:oleObj>
          </a:graphicData>
        </a:graphic>
      </p:graphicFrame>
      <p:sp>
        <p:nvSpPr>
          <p:cNvPr id="10" name="9 CuadroTexto"/>
          <p:cNvSpPr txBox="1"/>
          <p:nvPr/>
        </p:nvSpPr>
        <p:spPr>
          <a:xfrm>
            <a:off x="7812360" y="1412776"/>
            <a:ext cx="642942" cy="369332"/>
          </a:xfrm>
          <a:prstGeom prst="rect">
            <a:avLst/>
          </a:prstGeom>
          <a:noFill/>
        </p:spPr>
        <p:txBody>
          <a:bodyPr wrap="square" rtlCol="0">
            <a:spAutoFit/>
          </a:bodyPr>
          <a:lstStyle/>
          <a:p>
            <a:r>
              <a:rPr lang="es-MX" dirty="0" smtClean="0"/>
              <a:t>(8)</a:t>
            </a:r>
            <a:endParaRPr lang="es-ES" dirty="0"/>
          </a:p>
        </p:txBody>
      </p:sp>
      <p:sp>
        <p:nvSpPr>
          <p:cNvPr id="11" name="10 CuadroTexto"/>
          <p:cNvSpPr txBox="1"/>
          <p:nvPr/>
        </p:nvSpPr>
        <p:spPr>
          <a:xfrm>
            <a:off x="7884368" y="4509120"/>
            <a:ext cx="500066" cy="369332"/>
          </a:xfrm>
          <a:prstGeom prst="rect">
            <a:avLst/>
          </a:prstGeom>
          <a:noFill/>
        </p:spPr>
        <p:txBody>
          <a:bodyPr wrap="square" rtlCol="0">
            <a:spAutoFit/>
          </a:bodyPr>
          <a:lstStyle/>
          <a:p>
            <a:r>
              <a:rPr lang="es-MX" dirty="0" smtClean="0"/>
              <a:t>(9)</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412776"/>
            <a:ext cx="7643866" cy="369332"/>
          </a:xfrm>
          <a:prstGeom prst="rect">
            <a:avLst/>
          </a:prstGeom>
          <a:noFill/>
        </p:spPr>
        <p:txBody>
          <a:bodyPr wrap="square" rtlCol="0">
            <a:spAutoFit/>
          </a:bodyPr>
          <a:lstStyle/>
          <a:p>
            <a:r>
              <a:rPr lang="es-MX" dirty="0" smtClean="0"/>
              <a:t>Haciendo uso de las ecuaciones (2), (3) y (6) uno encuentra que: </a:t>
            </a:r>
            <a:endParaRPr lang="es-ES" dirty="0"/>
          </a:p>
        </p:txBody>
      </p:sp>
      <p:graphicFrame>
        <p:nvGraphicFramePr>
          <p:cNvPr id="3" name="2 Objeto"/>
          <p:cNvGraphicFramePr>
            <a:graphicFrameLocks noChangeAspect="1"/>
          </p:cNvGraphicFramePr>
          <p:nvPr/>
        </p:nvGraphicFramePr>
        <p:xfrm>
          <a:off x="3203848" y="2132856"/>
          <a:ext cx="2248475" cy="839792"/>
        </p:xfrm>
        <a:graphic>
          <a:graphicData uri="http://schemas.openxmlformats.org/presentationml/2006/ole">
            <p:oleObj spid="_x0000_s19458" name="Ecuación" r:id="rId3" imgW="1054080" imgH="393480" progId="Equation.3">
              <p:embed/>
            </p:oleObj>
          </a:graphicData>
        </a:graphic>
      </p:graphicFrame>
      <p:sp>
        <p:nvSpPr>
          <p:cNvPr id="4" name="3 CuadroTexto"/>
          <p:cNvSpPr txBox="1"/>
          <p:nvPr/>
        </p:nvSpPr>
        <p:spPr>
          <a:xfrm>
            <a:off x="7596336" y="2348880"/>
            <a:ext cx="720080" cy="369332"/>
          </a:xfrm>
          <a:prstGeom prst="rect">
            <a:avLst/>
          </a:prstGeom>
          <a:noFill/>
        </p:spPr>
        <p:txBody>
          <a:bodyPr wrap="square" rtlCol="0">
            <a:spAutoFit/>
          </a:bodyPr>
          <a:lstStyle/>
          <a:p>
            <a:r>
              <a:rPr lang="es-MX" dirty="0" smtClean="0"/>
              <a:t>(10)</a:t>
            </a:r>
            <a:endParaRPr lang="es-ES" dirty="0"/>
          </a:p>
        </p:txBody>
      </p:sp>
      <p:sp>
        <p:nvSpPr>
          <p:cNvPr id="5" name="4 CuadroTexto"/>
          <p:cNvSpPr txBox="1"/>
          <p:nvPr/>
        </p:nvSpPr>
        <p:spPr>
          <a:xfrm>
            <a:off x="827584" y="3573016"/>
            <a:ext cx="4680520" cy="369332"/>
          </a:xfrm>
          <a:prstGeom prst="rect">
            <a:avLst/>
          </a:prstGeom>
          <a:noFill/>
        </p:spPr>
        <p:txBody>
          <a:bodyPr wrap="square" rtlCol="0">
            <a:spAutoFit/>
          </a:bodyPr>
          <a:lstStyle/>
          <a:p>
            <a:r>
              <a:rPr lang="es-MX" dirty="0" smtClean="0"/>
              <a:t>¿Si el campo magnético no es uniforme?</a:t>
            </a:r>
            <a:endParaRPr lang="es-ES" dirty="0"/>
          </a:p>
        </p:txBody>
      </p:sp>
      <p:graphicFrame>
        <p:nvGraphicFramePr>
          <p:cNvPr id="6" name="5 Objeto"/>
          <p:cNvGraphicFramePr>
            <a:graphicFrameLocks noChangeAspect="1"/>
          </p:cNvGraphicFramePr>
          <p:nvPr/>
        </p:nvGraphicFramePr>
        <p:xfrm>
          <a:off x="3203848" y="4365104"/>
          <a:ext cx="1888208" cy="1213848"/>
        </p:xfrm>
        <a:graphic>
          <a:graphicData uri="http://schemas.openxmlformats.org/presentationml/2006/ole">
            <p:oleObj spid="_x0000_s19459" name="Ecuación" r:id="rId4" imgW="711000" imgH="457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1 Conector recto de flecha"/>
          <p:cNvCxnSpPr/>
          <p:nvPr/>
        </p:nvCxnSpPr>
        <p:spPr>
          <a:xfrm>
            <a:off x="3547886" y="3645025"/>
            <a:ext cx="20162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 name="2 Conector recto de flecha"/>
          <p:cNvCxnSpPr/>
          <p:nvPr/>
        </p:nvCxnSpPr>
        <p:spPr>
          <a:xfrm rot="5400000" flipH="1" flipV="1">
            <a:off x="2647786" y="2744925"/>
            <a:ext cx="18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3 Conector recto de flecha"/>
          <p:cNvCxnSpPr/>
          <p:nvPr/>
        </p:nvCxnSpPr>
        <p:spPr>
          <a:xfrm rot="10800000" flipV="1">
            <a:off x="2467766" y="3645025"/>
            <a:ext cx="108012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4 Flecha curvada hacia la izquierda"/>
          <p:cNvSpPr/>
          <p:nvPr/>
        </p:nvSpPr>
        <p:spPr>
          <a:xfrm rot="12123057" flipH="1">
            <a:off x="5458259" y="3396203"/>
            <a:ext cx="251060" cy="157697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6" name="5 Flecha curvada hacia la izquierda"/>
          <p:cNvSpPr/>
          <p:nvPr/>
        </p:nvSpPr>
        <p:spPr>
          <a:xfrm rot="12430273">
            <a:off x="3975560" y="1842037"/>
            <a:ext cx="424888" cy="180872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7" name="6 Flecha curvada hacia la izquierda"/>
          <p:cNvSpPr/>
          <p:nvPr/>
        </p:nvSpPr>
        <p:spPr>
          <a:xfrm rot="8069917" flipH="1">
            <a:off x="5206446" y="2169392"/>
            <a:ext cx="254132" cy="132469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8" name="7 Flecha curvada hacia la izquierda"/>
          <p:cNvSpPr/>
          <p:nvPr/>
        </p:nvSpPr>
        <p:spPr>
          <a:xfrm rot="8092480" flipH="1">
            <a:off x="4528746" y="3302610"/>
            <a:ext cx="346700" cy="169294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aphicFrame>
        <p:nvGraphicFramePr>
          <p:cNvPr id="9" name="8 Objeto"/>
          <p:cNvGraphicFramePr>
            <a:graphicFrameLocks noChangeAspect="1"/>
          </p:cNvGraphicFramePr>
          <p:nvPr/>
        </p:nvGraphicFramePr>
        <p:xfrm>
          <a:off x="6212182" y="3861049"/>
          <a:ext cx="880098" cy="360040"/>
        </p:xfrm>
        <a:graphic>
          <a:graphicData uri="http://schemas.openxmlformats.org/presentationml/2006/ole">
            <p:oleObj spid="_x0000_s28674" name="Ecuación" r:id="rId3" imgW="558720" imgH="228600" progId="Equation.3">
              <p:embed/>
            </p:oleObj>
          </a:graphicData>
        </a:graphic>
      </p:graphicFrame>
      <p:graphicFrame>
        <p:nvGraphicFramePr>
          <p:cNvPr id="10" name="Object 7"/>
          <p:cNvGraphicFramePr>
            <a:graphicFrameLocks noChangeAspect="1"/>
          </p:cNvGraphicFramePr>
          <p:nvPr/>
        </p:nvGraphicFramePr>
        <p:xfrm>
          <a:off x="2611782" y="2420889"/>
          <a:ext cx="879475" cy="358775"/>
        </p:xfrm>
        <a:graphic>
          <a:graphicData uri="http://schemas.openxmlformats.org/presentationml/2006/ole">
            <p:oleObj spid="_x0000_s28675" name="Ecuación" r:id="rId4" imgW="558720" imgH="228600" progId="Equation.3">
              <p:embed/>
            </p:oleObj>
          </a:graphicData>
        </a:graphic>
      </p:graphicFrame>
      <p:graphicFrame>
        <p:nvGraphicFramePr>
          <p:cNvPr id="11" name="10 Objeto"/>
          <p:cNvGraphicFramePr>
            <a:graphicFrameLocks noChangeAspect="1"/>
          </p:cNvGraphicFramePr>
          <p:nvPr/>
        </p:nvGraphicFramePr>
        <p:xfrm>
          <a:off x="5708126" y="2348881"/>
          <a:ext cx="916425" cy="402332"/>
        </p:xfrm>
        <a:graphic>
          <a:graphicData uri="http://schemas.openxmlformats.org/presentationml/2006/ole">
            <p:oleObj spid="_x0000_s28676" name="Ecuación" r:id="rId5" imgW="520560" imgH="228600" progId="Equation.3">
              <p:embed/>
            </p:oleObj>
          </a:graphicData>
        </a:graphic>
      </p:graphicFrame>
      <p:graphicFrame>
        <p:nvGraphicFramePr>
          <p:cNvPr id="12" name="Object 9"/>
          <p:cNvGraphicFramePr>
            <a:graphicFrameLocks noChangeAspect="1"/>
          </p:cNvGraphicFramePr>
          <p:nvPr/>
        </p:nvGraphicFramePr>
        <p:xfrm>
          <a:off x="3691902" y="4437113"/>
          <a:ext cx="915987" cy="401638"/>
        </p:xfrm>
        <a:graphic>
          <a:graphicData uri="http://schemas.openxmlformats.org/presentationml/2006/ole">
            <p:oleObj spid="_x0000_s28677" name="Ecuación" r:id="rId6" imgW="520560" imgH="228600" progId="Equation.3">
              <p:embed/>
            </p:oleObj>
          </a:graphicData>
        </a:graphic>
      </p:graphicFrame>
      <p:graphicFrame>
        <p:nvGraphicFramePr>
          <p:cNvPr id="13" name="12 Objeto"/>
          <p:cNvGraphicFramePr>
            <a:graphicFrameLocks noChangeAspect="1"/>
          </p:cNvGraphicFramePr>
          <p:nvPr/>
        </p:nvGraphicFramePr>
        <p:xfrm>
          <a:off x="5852142" y="3212977"/>
          <a:ext cx="580045" cy="288032"/>
        </p:xfrm>
        <a:graphic>
          <a:graphicData uri="http://schemas.openxmlformats.org/presentationml/2006/ole">
            <p:oleObj spid="_x0000_s28678" name="Ecuación" r:id="rId7" imgW="88560" imgH="164880" progId="Equation.3">
              <p:embed/>
            </p:oleObj>
          </a:graphicData>
        </a:graphic>
      </p:graphicFrame>
      <p:graphicFrame>
        <p:nvGraphicFramePr>
          <p:cNvPr id="14" name="13 Objeto"/>
          <p:cNvGraphicFramePr>
            <a:graphicFrameLocks noChangeAspect="1"/>
          </p:cNvGraphicFramePr>
          <p:nvPr/>
        </p:nvGraphicFramePr>
        <p:xfrm>
          <a:off x="4628006" y="2492897"/>
          <a:ext cx="375281" cy="298574"/>
        </p:xfrm>
        <a:graphic>
          <a:graphicData uri="http://schemas.openxmlformats.org/presentationml/2006/ole">
            <p:oleObj spid="_x0000_s28679" name="Ecuación" r:id="rId8" imgW="126720" imgH="164880" progId="Equation.3">
              <p:embed/>
            </p:oleObj>
          </a:graphicData>
        </a:graphic>
      </p:graphicFrame>
      <p:graphicFrame>
        <p:nvGraphicFramePr>
          <p:cNvPr id="15" name="14 Objeto"/>
          <p:cNvGraphicFramePr>
            <a:graphicFrameLocks noChangeAspect="1"/>
          </p:cNvGraphicFramePr>
          <p:nvPr/>
        </p:nvGraphicFramePr>
        <p:xfrm>
          <a:off x="3763910" y="3645025"/>
          <a:ext cx="360040" cy="306980"/>
        </p:xfrm>
        <a:graphic>
          <a:graphicData uri="http://schemas.openxmlformats.org/presentationml/2006/ole">
            <p:oleObj spid="_x0000_s28680" name="Ecuación" r:id="rId9" imgW="114120" imgH="177480" progId="Equation.3">
              <p:embed/>
            </p:oleObj>
          </a:graphicData>
        </a:graphic>
      </p:graphicFrame>
      <p:graphicFrame>
        <p:nvGraphicFramePr>
          <p:cNvPr id="16" name="15 Objeto"/>
          <p:cNvGraphicFramePr>
            <a:graphicFrameLocks noChangeAspect="1"/>
          </p:cNvGraphicFramePr>
          <p:nvPr/>
        </p:nvGraphicFramePr>
        <p:xfrm>
          <a:off x="4700014" y="1844825"/>
          <a:ext cx="351532" cy="298574"/>
        </p:xfrm>
        <a:graphic>
          <a:graphicData uri="http://schemas.openxmlformats.org/presentationml/2006/ole">
            <p:oleObj spid="_x0000_s28681" name="Ecuación" r:id="rId10" imgW="126720" imgH="164880" progId="Equation.3">
              <p:embed/>
            </p:oleObj>
          </a:graphicData>
        </a:graphic>
      </p:graphicFrame>
      <p:graphicFrame>
        <p:nvGraphicFramePr>
          <p:cNvPr id="17" name="Object 10"/>
          <p:cNvGraphicFramePr>
            <a:graphicFrameLocks noChangeAspect="1"/>
          </p:cNvGraphicFramePr>
          <p:nvPr/>
        </p:nvGraphicFramePr>
        <p:xfrm>
          <a:off x="4791817" y="4930156"/>
          <a:ext cx="796436" cy="299045"/>
        </p:xfrm>
        <a:graphic>
          <a:graphicData uri="http://schemas.openxmlformats.org/presentationml/2006/ole">
            <p:oleObj spid="_x0000_s28682" name="Ecuación" r:id="rId11" imgW="126720" imgH="17748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571480"/>
            <a:ext cx="7858180" cy="2862322"/>
          </a:xfrm>
          <a:prstGeom prst="rect">
            <a:avLst/>
          </a:prstGeom>
          <a:noFill/>
        </p:spPr>
        <p:txBody>
          <a:bodyPr wrap="square" rtlCol="0">
            <a:spAutoFit/>
          </a:bodyPr>
          <a:lstStyle/>
          <a:p>
            <a:r>
              <a:rPr lang="es-MX" dirty="0" smtClean="0"/>
              <a:t>Resumen</a:t>
            </a:r>
          </a:p>
          <a:p>
            <a:pPr algn="just"/>
            <a:endParaRPr lang="es-MX" dirty="0" smtClean="0"/>
          </a:p>
          <a:p>
            <a:pPr algn="just"/>
            <a:r>
              <a:rPr lang="es-MX" dirty="0" smtClean="0"/>
              <a:t>Se analiza el caso de una partícula cargada inmersa en un campo magnético, con el fin de entender el efecto que tienen los generadores de traslaciones sobre el sistema, es decir, la manera en cómo afecta a la posición y al momento cinemático que posee  la partícula. Por definición, una traslación añade una constante a las coordenadas cartesianas de la partícula; por otra parte, habría que definir el efecto que tiene una traslación sobre su momento cinemático (hay que recordar que cuando está presente un campo magnético, el momento cinemático y el momento canónico no coinciden). </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692696"/>
            <a:ext cx="3490058" cy="369332"/>
          </a:xfrm>
          <a:prstGeom prst="rect">
            <a:avLst/>
          </a:prstGeom>
        </p:spPr>
        <p:txBody>
          <a:bodyPr wrap="none">
            <a:spAutoFit/>
          </a:bodyPr>
          <a:lstStyle/>
          <a:p>
            <a:r>
              <a:rPr lang="es-MX" dirty="0" smtClean="0"/>
              <a:t>Transformación canónica pasiva</a:t>
            </a:r>
            <a:endParaRPr lang="es-ES" dirty="0"/>
          </a:p>
        </p:txBody>
      </p:sp>
      <p:pic>
        <p:nvPicPr>
          <p:cNvPr id="23554" name="Picture 2" descr="C:\Documents and Settings\DORELY\Mis documentos\seminario1p.jpg"/>
          <p:cNvPicPr>
            <a:picLocks noChangeAspect="1" noChangeArrowheads="1"/>
          </p:cNvPicPr>
          <p:nvPr/>
        </p:nvPicPr>
        <p:blipFill>
          <a:blip r:embed="rId2" cstate="print"/>
          <a:srcRect/>
          <a:stretch>
            <a:fillRect/>
          </a:stretch>
        </p:blipFill>
        <p:spPr bwMode="auto">
          <a:xfrm>
            <a:off x="755576" y="1484784"/>
            <a:ext cx="7728012" cy="381642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548680"/>
            <a:ext cx="4320480" cy="369332"/>
          </a:xfrm>
          <a:prstGeom prst="rect">
            <a:avLst/>
          </a:prstGeom>
          <a:noFill/>
        </p:spPr>
        <p:txBody>
          <a:bodyPr wrap="square" rtlCol="0">
            <a:spAutoFit/>
          </a:bodyPr>
          <a:lstStyle/>
          <a:p>
            <a:r>
              <a:rPr lang="es-MX" dirty="0" smtClean="0"/>
              <a:t>Transformación canónica activa</a:t>
            </a:r>
            <a:endParaRPr lang="es-ES" dirty="0"/>
          </a:p>
        </p:txBody>
      </p:sp>
      <p:pic>
        <p:nvPicPr>
          <p:cNvPr id="24578" name="Picture 2" descr="C:\Documents and Settings\DORELY\Mis documentos\seminario2a.jpg"/>
          <p:cNvPicPr>
            <a:picLocks noChangeAspect="1" noChangeArrowheads="1"/>
          </p:cNvPicPr>
          <p:nvPr/>
        </p:nvPicPr>
        <p:blipFill>
          <a:blip r:embed="rId2" cstate="print"/>
          <a:srcRect/>
          <a:stretch>
            <a:fillRect/>
          </a:stretch>
        </p:blipFill>
        <p:spPr bwMode="auto">
          <a:xfrm>
            <a:off x="1691680" y="1484784"/>
            <a:ext cx="4104456" cy="341042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20688"/>
            <a:ext cx="7572428" cy="646331"/>
          </a:xfrm>
          <a:prstGeom prst="rect">
            <a:avLst/>
          </a:prstGeom>
          <a:noFill/>
        </p:spPr>
        <p:txBody>
          <a:bodyPr wrap="square" rtlCol="0">
            <a:spAutoFit/>
          </a:bodyPr>
          <a:lstStyle/>
          <a:p>
            <a:r>
              <a:rPr lang="es-MX" dirty="0" smtClean="0"/>
              <a:t>La lagrangiana para una partícula cargada inmersa en un campo magnético esta dada por:</a:t>
            </a:r>
          </a:p>
        </p:txBody>
      </p:sp>
      <p:graphicFrame>
        <p:nvGraphicFramePr>
          <p:cNvPr id="3" name="2 Objeto"/>
          <p:cNvGraphicFramePr>
            <a:graphicFrameLocks noChangeAspect="1"/>
          </p:cNvGraphicFramePr>
          <p:nvPr/>
        </p:nvGraphicFramePr>
        <p:xfrm>
          <a:off x="2627784" y="1484784"/>
          <a:ext cx="2189229" cy="714380"/>
        </p:xfrm>
        <a:graphic>
          <a:graphicData uri="http://schemas.openxmlformats.org/presentationml/2006/ole">
            <p:oleObj spid="_x0000_s1026" name="Ecuación" r:id="rId3" imgW="1206360" imgH="393480" progId="Equation.3">
              <p:embed/>
            </p:oleObj>
          </a:graphicData>
        </a:graphic>
      </p:graphicFrame>
      <p:graphicFrame>
        <p:nvGraphicFramePr>
          <p:cNvPr id="4" name="3 Objeto"/>
          <p:cNvGraphicFramePr>
            <a:graphicFrameLocks noChangeAspect="1"/>
          </p:cNvGraphicFramePr>
          <p:nvPr/>
        </p:nvGraphicFramePr>
        <p:xfrm>
          <a:off x="2411760" y="2420888"/>
          <a:ext cx="2500330" cy="816471"/>
        </p:xfrm>
        <a:graphic>
          <a:graphicData uri="http://schemas.openxmlformats.org/presentationml/2006/ole">
            <p:oleObj spid="_x0000_s1027" name="Ecuación" r:id="rId4" imgW="1320480" imgH="431640" progId="Equation.3">
              <p:embed/>
            </p:oleObj>
          </a:graphicData>
        </a:graphic>
      </p:graphicFrame>
      <p:sp>
        <p:nvSpPr>
          <p:cNvPr id="5" name="4 CuadroTexto"/>
          <p:cNvSpPr txBox="1"/>
          <p:nvPr/>
        </p:nvSpPr>
        <p:spPr>
          <a:xfrm>
            <a:off x="755576" y="3501008"/>
            <a:ext cx="7215238" cy="369332"/>
          </a:xfrm>
          <a:prstGeom prst="rect">
            <a:avLst/>
          </a:prstGeom>
          <a:noFill/>
        </p:spPr>
        <p:txBody>
          <a:bodyPr wrap="square" rtlCol="0">
            <a:spAutoFit/>
          </a:bodyPr>
          <a:lstStyle/>
          <a:p>
            <a:r>
              <a:rPr lang="es-MX" dirty="0" smtClean="0"/>
              <a:t>Por lo tanto los paréntesis de Poisson fundamentales son:</a:t>
            </a:r>
            <a:endParaRPr lang="es-ES" dirty="0"/>
          </a:p>
        </p:txBody>
      </p:sp>
      <p:graphicFrame>
        <p:nvGraphicFramePr>
          <p:cNvPr id="6" name="5 Objeto"/>
          <p:cNvGraphicFramePr>
            <a:graphicFrameLocks noChangeAspect="1"/>
          </p:cNvGraphicFramePr>
          <p:nvPr/>
        </p:nvGraphicFramePr>
        <p:xfrm>
          <a:off x="1043608" y="4149080"/>
          <a:ext cx="1509712" cy="522287"/>
        </p:xfrm>
        <a:graphic>
          <a:graphicData uri="http://schemas.openxmlformats.org/presentationml/2006/ole">
            <p:oleObj spid="_x0000_s1028" name="Ecuación" r:id="rId5" imgW="698400" imgH="241200" progId="Equation.3">
              <p:embed/>
            </p:oleObj>
          </a:graphicData>
        </a:graphic>
      </p:graphicFrame>
      <p:graphicFrame>
        <p:nvGraphicFramePr>
          <p:cNvPr id="7" name="6 Objeto"/>
          <p:cNvGraphicFramePr>
            <a:graphicFrameLocks noChangeAspect="1"/>
          </p:cNvGraphicFramePr>
          <p:nvPr/>
        </p:nvGraphicFramePr>
        <p:xfrm>
          <a:off x="2987824" y="4149080"/>
          <a:ext cx="1803400" cy="500062"/>
        </p:xfrm>
        <a:graphic>
          <a:graphicData uri="http://schemas.openxmlformats.org/presentationml/2006/ole">
            <p:oleObj spid="_x0000_s1029" name="Ecuación" r:id="rId6" imgW="774360" imgH="241200" progId="Equation.3">
              <p:embed/>
            </p:oleObj>
          </a:graphicData>
        </a:graphic>
      </p:graphicFrame>
      <p:graphicFrame>
        <p:nvGraphicFramePr>
          <p:cNvPr id="8" name="7 Objeto"/>
          <p:cNvGraphicFramePr>
            <a:graphicFrameLocks noChangeAspect="1"/>
          </p:cNvGraphicFramePr>
          <p:nvPr/>
        </p:nvGraphicFramePr>
        <p:xfrm>
          <a:off x="5292080" y="4149080"/>
          <a:ext cx="1357323" cy="486587"/>
        </p:xfrm>
        <a:graphic>
          <a:graphicData uri="http://schemas.openxmlformats.org/presentationml/2006/ole">
            <p:oleObj spid="_x0000_s1030" name="Ecuación" r:id="rId7" imgW="672840" imgH="241200" progId="Equation.3">
              <p:embed/>
            </p:oleObj>
          </a:graphicData>
        </a:graphic>
      </p:graphicFrame>
      <p:sp>
        <p:nvSpPr>
          <p:cNvPr id="9" name="8 CuadroTexto"/>
          <p:cNvSpPr txBox="1"/>
          <p:nvPr/>
        </p:nvSpPr>
        <p:spPr>
          <a:xfrm>
            <a:off x="7524328" y="1628800"/>
            <a:ext cx="500066" cy="369332"/>
          </a:xfrm>
          <a:prstGeom prst="rect">
            <a:avLst/>
          </a:prstGeom>
          <a:noFill/>
        </p:spPr>
        <p:txBody>
          <a:bodyPr wrap="square" rtlCol="0">
            <a:spAutoFit/>
          </a:bodyPr>
          <a:lstStyle/>
          <a:p>
            <a:r>
              <a:rPr lang="es-MX" dirty="0" smtClean="0"/>
              <a:t>(1)</a:t>
            </a:r>
            <a:endParaRPr lang="es-ES" dirty="0"/>
          </a:p>
        </p:txBody>
      </p:sp>
      <p:sp>
        <p:nvSpPr>
          <p:cNvPr id="10" name="9 CuadroTexto"/>
          <p:cNvSpPr txBox="1"/>
          <p:nvPr/>
        </p:nvSpPr>
        <p:spPr>
          <a:xfrm>
            <a:off x="7524328" y="2636912"/>
            <a:ext cx="500066" cy="369332"/>
          </a:xfrm>
          <a:prstGeom prst="rect">
            <a:avLst/>
          </a:prstGeom>
          <a:noFill/>
        </p:spPr>
        <p:txBody>
          <a:bodyPr wrap="square" rtlCol="0">
            <a:spAutoFit/>
          </a:bodyPr>
          <a:lstStyle/>
          <a:p>
            <a:r>
              <a:rPr lang="es-MX" dirty="0" smtClean="0"/>
              <a:t>(2)</a:t>
            </a:r>
            <a:endParaRPr lang="es-ES" dirty="0"/>
          </a:p>
        </p:txBody>
      </p:sp>
      <p:sp>
        <p:nvSpPr>
          <p:cNvPr id="11" name="10 CuadroTexto"/>
          <p:cNvSpPr txBox="1"/>
          <p:nvPr/>
        </p:nvSpPr>
        <p:spPr>
          <a:xfrm>
            <a:off x="7596336" y="4149080"/>
            <a:ext cx="1000132" cy="369332"/>
          </a:xfrm>
          <a:prstGeom prst="rect">
            <a:avLst/>
          </a:prstGeom>
          <a:noFill/>
        </p:spPr>
        <p:txBody>
          <a:bodyPr wrap="square" rtlCol="0">
            <a:spAutoFit/>
          </a:bodyPr>
          <a:lstStyle/>
          <a:p>
            <a:r>
              <a:rPr lang="es-MX" dirty="0" smtClean="0"/>
              <a:t>(3)</a:t>
            </a:r>
            <a:endParaRPr lang="es-ES" dirty="0"/>
          </a:p>
        </p:txBody>
      </p:sp>
      <p:sp>
        <p:nvSpPr>
          <p:cNvPr id="12" name="11 CuadroTexto"/>
          <p:cNvSpPr txBox="1"/>
          <p:nvPr/>
        </p:nvSpPr>
        <p:spPr>
          <a:xfrm>
            <a:off x="755576" y="5013176"/>
            <a:ext cx="6429420" cy="369332"/>
          </a:xfrm>
          <a:prstGeom prst="rect">
            <a:avLst/>
          </a:prstGeom>
          <a:noFill/>
        </p:spPr>
        <p:txBody>
          <a:bodyPr wrap="square" rtlCol="0">
            <a:spAutoFit/>
          </a:bodyPr>
          <a:lstStyle/>
          <a:p>
            <a:r>
              <a:rPr lang="es-MX" dirty="0" smtClean="0"/>
              <a:t>Haciendo uso de las ecuaciones (2) y (3), se encuentra:</a:t>
            </a:r>
            <a:endParaRPr lang="es-ES" dirty="0"/>
          </a:p>
        </p:txBody>
      </p:sp>
      <p:graphicFrame>
        <p:nvGraphicFramePr>
          <p:cNvPr id="13" name="12 Objeto"/>
          <p:cNvGraphicFramePr>
            <a:graphicFrameLocks noChangeAspect="1"/>
          </p:cNvGraphicFramePr>
          <p:nvPr/>
        </p:nvGraphicFramePr>
        <p:xfrm>
          <a:off x="971600" y="5661248"/>
          <a:ext cx="1590437" cy="549423"/>
        </p:xfrm>
        <a:graphic>
          <a:graphicData uri="http://schemas.openxmlformats.org/presentationml/2006/ole">
            <p:oleObj spid="_x0000_s1031" name="Ecuación" r:id="rId8" imgW="698400" imgH="241200" progId="Equation.3">
              <p:embed/>
            </p:oleObj>
          </a:graphicData>
        </a:graphic>
      </p:graphicFrame>
      <p:graphicFrame>
        <p:nvGraphicFramePr>
          <p:cNvPr id="14" name="13 Objeto"/>
          <p:cNvGraphicFramePr>
            <a:graphicFrameLocks noChangeAspect="1"/>
          </p:cNvGraphicFramePr>
          <p:nvPr/>
        </p:nvGraphicFramePr>
        <p:xfrm>
          <a:off x="2771800" y="5661248"/>
          <a:ext cx="1692275" cy="546100"/>
        </p:xfrm>
        <a:graphic>
          <a:graphicData uri="http://schemas.openxmlformats.org/presentationml/2006/ole">
            <p:oleObj spid="_x0000_s1032" name="Ecuación" r:id="rId9" imgW="749160" imgH="241200" progId="Equation.3">
              <p:embed/>
            </p:oleObj>
          </a:graphicData>
        </a:graphic>
      </p:graphicFrame>
      <p:graphicFrame>
        <p:nvGraphicFramePr>
          <p:cNvPr id="15" name="14 Objeto"/>
          <p:cNvGraphicFramePr>
            <a:graphicFrameLocks noChangeAspect="1"/>
          </p:cNvGraphicFramePr>
          <p:nvPr/>
        </p:nvGraphicFramePr>
        <p:xfrm>
          <a:off x="4644008" y="5445224"/>
          <a:ext cx="2571768" cy="891233"/>
        </p:xfrm>
        <a:graphic>
          <a:graphicData uri="http://schemas.openxmlformats.org/presentationml/2006/ole">
            <p:oleObj spid="_x0000_s1033" name="Ecuación" r:id="rId10" imgW="1041120" imgH="393480" progId="Equation.3">
              <p:embed/>
            </p:oleObj>
          </a:graphicData>
        </a:graphic>
      </p:graphicFrame>
      <p:sp>
        <p:nvSpPr>
          <p:cNvPr id="16" name="15 CuadroTexto"/>
          <p:cNvSpPr txBox="1"/>
          <p:nvPr/>
        </p:nvSpPr>
        <p:spPr>
          <a:xfrm>
            <a:off x="7572396" y="5643578"/>
            <a:ext cx="571504" cy="369332"/>
          </a:xfrm>
          <a:prstGeom prst="rect">
            <a:avLst/>
          </a:prstGeom>
          <a:noFill/>
        </p:spPr>
        <p:txBody>
          <a:bodyPr wrap="square" rtlCol="0">
            <a:spAutoFit/>
          </a:bodyPr>
          <a:lstStyle/>
          <a:p>
            <a:r>
              <a:rPr lang="es-MX" dirty="0" smtClean="0"/>
              <a:t>(4)</a:t>
            </a:r>
            <a:endParaRPr lang="es-ES" dirty="0"/>
          </a:p>
        </p:txBody>
      </p:sp>
      <p:sp>
        <p:nvSpPr>
          <p:cNvPr id="17" name="16 CuadroTexto"/>
          <p:cNvSpPr txBox="1"/>
          <p:nvPr/>
        </p:nvSpPr>
        <p:spPr>
          <a:xfrm>
            <a:off x="611560" y="0"/>
            <a:ext cx="2664296" cy="369332"/>
          </a:xfrm>
          <a:prstGeom prst="rect">
            <a:avLst/>
          </a:prstGeom>
          <a:noFill/>
        </p:spPr>
        <p:txBody>
          <a:bodyPr wrap="square" rtlCol="0">
            <a:spAutoFit/>
          </a:bodyPr>
          <a:lstStyle/>
          <a:p>
            <a:r>
              <a:rPr lang="es-MX" b="1" dirty="0" smtClean="0">
                <a:solidFill>
                  <a:schemeClr val="bg1"/>
                </a:solidFill>
              </a:rPr>
              <a:t>Mecánica Clásica</a:t>
            </a:r>
            <a:endParaRPr lang="es-ES"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9" name="Object 5"/>
          <p:cNvGraphicFramePr>
            <a:graphicFrameLocks noChangeAspect="1"/>
          </p:cNvGraphicFramePr>
          <p:nvPr/>
        </p:nvGraphicFramePr>
        <p:xfrm>
          <a:off x="1835696" y="4221088"/>
          <a:ext cx="1776412" cy="571500"/>
        </p:xfrm>
        <a:graphic>
          <a:graphicData uri="http://schemas.openxmlformats.org/presentationml/2006/ole">
            <p:oleObj spid="_x0000_s21509" name="Ecuación" r:id="rId3" imgW="749160" imgH="241200" progId="Equation.3">
              <p:embed/>
            </p:oleObj>
          </a:graphicData>
        </a:graphic>
      </p:graphicFrame>
      <p:sp>
        <p:nvSpPr>
          <p:cNvPr id="34" name="33 CuadroTexto"/>
          <p:cNvSpPr txBox="1"/>
          <p:nvPr/>
        </p:nvSpPr>
        <p:spPr>
          <a:xfrm>
            <a:off x="7740352" y="980728"/>
            <a:ext cx="500066" cy="369332"/>
          </a:xfrm>
          <a:prstGeom prst="rect">
            <a:avLst/>
          </a:prstGeom>
          <a:noFill/>
        </p:spPr>
        <p:txBody>
          <a:bodyPr wrap="square" rtlCol="0">
            <a:spAutoFit/>
          </a:bodyPr>
          <a:lstStyle/>
          <a:p>
            <a:r>
              <a:rPr lang="es-MX" dirty="0" smtClean="0"/>
              <a:t>(5)</a:t>
            </a:r>
            <a:endParaRPr lang="es-ES" dirty="0"/>
          </a:p>
        </p:txBody>
      </p:sp>
      <p:graphicFrame>
        <p:nvGraphicFramePr>
          <p:cNvPr id="42" name="41 Objeto"/>
          <p:cNvGraphicFramePr>
            <a:graphicFrameLocks noChangeAspect="1"/>
          </p:cNvGraphicFramePr>
          <p:nvPr/>
        </p:nvGraphicFramePr>
        <p:xfrm>
          <a:off x="899592" y="764704"/>
          <a:ext cx="2105769" cy="936104"/>
        </p:xfrm>
        <a:graphic>
          <a:graphicData uri="http://schemas.openxmlformats.org/presentationml/2006/ole">
            <p:oleObj spid="_x0000_s21511" name="Ecuación" r:id="rId4" imgW="736560" imgH="393480" progId="Equation.3">
              <p:embed/>
            </p:oleObj>
          </a:graphicData>
        </a:graphic>
      </p:graphicFrame>
      <p:graphicFrame>
        <p:nvGraphicFramePr>
          <p:cNvPr id="9" name="8 Objeto"/>
          <p:cNvGraphicFramePr>
            <a:graphicFrameLocks noChangeAspect="1"/>
          </p:cNvGraphicFramePr>
          <p:nvPr/>
        </p:nvGraphicFramePr>
        <p:xfrm>
          <a:off x="1763688" y="2852936"/>
          <a:ext cx="1735138" cy="568325"/>
        </p:xfrm>
        <a:graphic>
          <a:graphicData uri="http://schemas.openxmlformats.org/presentationml/2006/ole">
            <p:oleObj spid="_x0000_s21512" name="Ecuación" r:id="rId5" imgW="736560" imgH="241200" progId="Equation.3">
              <p:embed/>
            </p:oleObj>
          </a:graphicData>
        </a:graphic>
      </p:graphicFrame>
      <p:sp>
        <p:nvSpPr>
          <p:cNvPr id="11" name="10 Cerrar llave"/>
          <p:cNvSpPr/>
          <p:nvPr/>
        </p:nvSpPr>
        <p:spPr>
          <a:xfrm>
            <a:off x="4067944" y="2564904"/>
            <a:ext cx="792088" cy="23762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graphicFrame>
        <p:nvGraphicFramePr>
          <p:cNvPr id="12" name="11 Objeto"/>
          <p:cNvGraphicFramePr>
            <a:graphicFrameLocks noChangeAspect="1"/>
          </p:cNvGraphicFramePr>
          <p:nvPr/>
        </p:nvGraphicFramePr>
        <p:xfrm>
          <a:off x="5148064" y="3429000"/>
          <a:ext cx="2152164" cy="601340"/>
        </p:xfrm>
        <a:graphic>
          <a:graphicData uri="http://schemas.openxmlformats.org/presentationml/2006/ole">
            <p:oleObj spid="_x0000_s21514" name="Ecuación" r:id="rId6" imgW="863280" imgH="241200" progId="Equation.3">
              <p:embed/>
            </p:oleObj>
          </a:graphicData>
        </a:graphic>
      </p:graphicFrame>
      <p:graphicFrame>
        <p:nvGraphicFramePr>
          <p:cNvPr id="8" name="7 Objeto"/>
          <p:cNvGraphicFramePr>
            <a:graphicFrameLocks noChangeAspect="1"/>
          </p:cNvGraphicFramePr>
          <p:nvPr/>
        </p:nvGraphicFramePr>
        <p:xfrm>
          <a:off x="899592" y="4077072"/>
          <a:ext cx="864096" cy="975592"/>
        </p:xfrm>
        <a:graphic>
          <a:graphicData uri="http://schemas.openxmlformats.org/presentationml/2006/ole">
            <p:oleObj spid="_x0000_s21515" name="Ecuación" r:id="rId7" imgW="393480" imgH="444240" progId="Equation.3">
              <p:embed/>
            </p:oleObj>
          </a:graphicData>
        </a:graphic>
      </p:graphicFrame>
      <p:graphicFrame>
        <p:nvGraphicFramePr>
          <p:cNvPr id="13" name="12 Objeto"/>
          <p:cNvGraphicFramePr>
            <a:graphicFrameLocks noChangeAspect="1"/>
          </p:cNvGraphicFramePr>
          <p:nvPr/>
        </p:nvGraphicFramePr>
        <p:xfrm>
          <a:off x="827584" y="2708920"/>
          <a:ext cx="890840" cy="944830"/>
        </p:xfrm>
        <a:graphic>
          <a:graphicData uri="http://schemas.openxmlformats.org/presentationml/2006/ole">
            <p:oleObj spid="_x0000_s21517" name="Ecuación" r:id="rId8" imgW="419040" imgH="4442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slide(fromBottom)">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ppt_x</p:attrName>
                                        </p:attrNameLst>
                                      </p:cBhvr>
                                      <p:tavLst>
                                        <p:tav tm="0">
                                          <p:val>
                                            <p:strVal val="#ppt_x-.2"/>
                                          </p:val>
                                        </p:tav>
                                        <p:tav tm="100000">
                                          <p:val>
                                            <p:strVal val="#ppt_x"/>
                                          </p:val>
                                        </p:tav>
                                      </p:tavLst>
                                    </p:anim>
                                    <p:anim calcmode="lin" valueType="num">
                                      <p:cBhvr>
                                        <p:cTn id="1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1000" fill="hold"/>
                                        <p:tgtEl>
                                          <p:spTgt spid="13"/>
                                        </p:tgtEl>
                                        <p:attrNameLst>
                                          <p:attrName>ppt_x</p:attrName>
                                        </p:attrNameLst>
                                      </p:cBhvr>
                                      <p:tavLst>
                                        <p:tav tm="0">
                                          <p:val>
                                            <p:strVal val="#ppt_x-.2"/>
                                          </p:val>
                                        </p:tav>
                                        <p:tav tm="100000">
                                          <p:val>
                                            <p:strVal val="#ppt_x"/>
                                          </p:val>
                                        </p:tav>
                                      </p:tavLst>
                                    </p:anim>
                                    <p:anim calcmode="lin" valueType="num">
                                      <p:cBhvr>
                                        <p:cTn id="25"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strVal val="#ppt_w*0.05"/>
                                          </p:val>
                                        </p:tav>
                                        <p:tav tm="100000">
                                          <p:val>
                                            <p:strVal val="#ppt_w"/>
                                          </p:val>
                                        </p:tav>
                                      </p:tavLst>
                                    </p:anim>
                                    <p:anim calcmode="lin" valueType="num">
                                      <p:cBhvr>
                                        <p:cTn id="32" dur="500" fill="hold"/>
                                        <p:tgtEl>
                                          <p:spTgt spid="11"/>
                                        </p:tgtEl>
                                        <p:attrNameLst>
                                          <p:attrName>ppt_h</p:attrName>
                                        </p:attrNameLst>
                                      </p:cBhvr>
                                      <p:tavLst>
                                        <p:tav tm="0">
                                          <p:val>
                                            <p:strVal val="#ppt_h"/>
                                          </p:val>
                                        </p:tav>
                                        <p:tav tm="100000">
                                          <p:val>
                                            <p:strVal val="#ppt_h"/>
                                          </p:val>
                                        </p:tav>
                                      </p:tavLst>
                                    </p:anim>
                                    <p:anim calcmode="lin" valueType="num">
                                      <p:cBhvr>
                                        <p:cTn id="33" dur="500" fill="hold"/>
                                        <p:tgtEl>
                                          <p:spTgt spid="11"/>
                                        </p:tgtEl>
                                        <p:attrNameLst>
                                          <p:attrName>ppt_x</p:attrName>
                                        </p:attrNameLst>
                                      </p:cBhvr>
                                      <p:tavLst>
                                        <p:tav tm="0">
                                          <p:val>
                                            <p:strVal val="#ppt_x-.2"/>
                                          </p:val>
                                        </p:tav>
                                        <p:tav tm="100000">
                                          <p:val>
                                            <p:strVal val="#ppt_x"/>
                                          </p:val>
                                        </p:tav>
                                      </p:tavLst>
                                    </p:anim>
                                    <p:anim calcmode="lin" valueType="num">
                                      <p:cBhvr>
                                        <p:cTn id="34" dur="500" fill="hold"/>
                                        <p:tgtEl>
                                          <p:spTgt spid="11"/>
                                        </p:tgtEl>
                                        <p:attrNameLst>
                                          <p:attrName>ppt_y</p:attrName>
                                        </p:attrNameLst>
                                      </p:cBhvr>
                                      <p:tavLst>
                                        <p:tav tm="0">
                                          <p:val>
                                            <p:strVal val="#ppt_y"/>
                                          </p:val>
                                        </p:tav>
                                        <p:tav tm="100000">
                                          <p:val>
                                            <p:strVal val="#ppt_y"/>
                                          </p:val>
                                        </p:tav>
                                      </p:tavLst>
                                    </p:anim>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4" presetClass="entr" presetSubtype="0" accel="100000"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strVal val="#ppt_w*0.05"/>
                                          </p:val>
                                        </p:tav>
                                        <p:tav tm="100000">
                                          <p:val>
                                            <p:strVal val="#ppt_w"/>
                                          </p:val>
                                        </p:tav>
                                      </p:tavLst>
                                    </p:anim>
                                    <p:anim calcmode="lin" valueType="num">
                                      <p:cBhvr>
                                        <p:cTn id="41" dur="500" fill="hold"/>
                                        <p:tgtEl>
                                          <p:spTgt spid="12"/>
                                        </p:tgtEl>
                                        <p:attrNameLst>
                                          <p:attrName>ppt_h</p:attrName>
                                        </p:attrNameLst>
                                      </p:cBhvr>
                                      <p:tavLst>
                                        <p:tav tm="0">
                                          <p:val>
                                            <p:strVal val="#ppt_h"/>
                                          </p:val>
                                        </p:tav>
                                        <p:tav tm="100000">
                                          <p:val>
                                            <p:strVal val="#ppt_h"/>
                                          </p:val>
                                        </p:tav>
                                      </p:tavLst>
                                    </p:anim>
                                    <p:anim calcmode="lin" valueType="num">
                                      <p:cBhvr>
                                        <p:cTn id="42" dur="500" fill="hold"/>
                                        <p:tgtEl>
                                          <p:spTgt spid="12"/>
                                        </p:tgtEl>
                                        <p:attrNameLst>
                                          <p:attrName>ppt_x</p:attrName>
                                        </p:attrNameLst>
                                      </p:cBhvr>
                                      <p:tavLst>
                                        <p:tav tm="0">
                                          <p:val>
                                            <p:strVal val="#ppt_x-.2"/>
                                          </p:val>
                                        </p:tav>
                                        <p:tav tm="100000">
                                          <p:val>
                                            <p:strVal val="#ppt_x"/>
                                          </p:val>
                                        </p:tav>
                                      </p:tavLst>
                                    </p:anim>
                                    <p:anim calcmode="lin" valueType="num">
                                      <p:cBhvr>
                                        <p:cTn id="43" dur="500" fill="hold"/>
                                        <p:tgtEl>
                                          <p:spTgt spid="12"/>
                                        </p:tgtEl>
                                        <p:attrNameLst>
                                          <p:attrName>ppt_y</p:attrName>
                                        </p:attrNameLst>
                                      </p:cBhvr>
                                      <p:tavLst>
                                        <p:tav tm="0">
                                          <p:val>
                                            <p:strVal val="#ppt_y"/>
                                          </p:val>
                                        </p:tav>
                                        <p:tav tm="100000">
                                          <p:val>
                                            <p:strVal val="#ppt_y"/>
                                          </p:val>
                                        </p:tav>
                                      </p:tavLst>
                                    </p:anim>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2" name="Object 4"/>
          <p:cNvGraphicFramePr>
            <a:graphicFrameLocks noChangeAspect="1"/>
          </p:cNvGraphicFramePr>
          <p:nvPr/>
        </p:nvGraphicFramePr>
        <p:xfrm>
          <a:off x="971600" y="2420888"/>
          <a:ext cx="3774542" cy="1080120"/>
        </p:xfrm>
        <a:graphic>
          <a:graphicData uri="http://schemas.openxmlformats.org/presentationml/2006/ole">
            <p:oleObj spid="_x0000_s22532" name="Ecuación" r:id="rId3" imgW="1422360" imgH="444240" progId="Equation.3">
              <p:embed/>
            </p:oleObj>
          </a:graphicData>
        </a:graphic>
      </p:graphicFrame>
      <p:graphicFrame>
        <p:nvGraphicFramePr>
          <p:cNvPr id="22533" name="Object 5"/>
          <p:cNvGraphicFramePr>
            <a:graphicFrameLocks noChangeAspect="1"/>
          </p:cNvGraphicFramePr>
          <p:nvPr/>
        </p:nvGraphicFramePr>
        <p:xfrm>
          <a:off x="1043608" y="1124744"/>
          <a:ext cx="2608262" cy="936104"/>
        </p:xfrm>
        <a:graphic>
          <a:graphicData uri="http://schemas.openxmlformats.org/presentationml/2006/ole">
            <p:oleObj spid="_x0000_s22533" name="Ecuación" r:id="rId4" imgW="1066680" imgH="444240" progId="Equation.3">
              <p:embed/>
            </p:oleObj>
          </a:graphicData>
        </a:graphic>
      </p:graphicFrame>
      <p:sp>
        <p:nvSpPr>
          <p:cNvPr id="7" name="6 CuadroTexto"/>
          <p:cNvSpPr txBox="1"/>
          <p:nvPr/>
        </p:nvSpPr>
        <p:spPr>
          <a:xfrm>
            <a:off x="7092280" y="1268760"/>
            <a:ext cx="504056" cy="369332"/>
          </a:xfrm>
          <a:prstGeom prst="rect">
            <a:avLst/>
          </a:prstGeom>
          <a:noFill/>
        </p:spPr>
        <p:txBody>
          <a:bodyPr wrap="square" rtlCol="0">
            <a:spAutoFit/>
          </a:bodyPr>
          <a:lstStyle/>
          <a:p>
            <a:r>
              <a:rPr lang="es-MX" dirty="0" smtClean="0"/>
              <a:t>(6)</a:t>
            </a:r>
            <a:endParaRPr lang="es-ES" dirty="0"/>
          </a:p>
        </p:txBody>
      </p:sp>
      <p:graphicFrame>
        <p:nvGraphicFramePr>
          <p:cNvPr id="29" name="28 Objeto"/>
          <p:cNvGraphicFramePr>
            <a:graphicFrameLocks noChangeAspect="1"/>
          </p:cNvGraphicFramePr>
          <p:nvPr/>
        </p:nvGraphicFramePr>
        <p:xfrm>
          <a:off x="1475656" y="4437112"/>
          <a:ext cx="2671043" cy="844922"/>
        </p:xfrm>
        <a:graphic>
          <a:graphicData uri="http://schemas.openxmlformats.org/presentationml/2006/ole">
            <p:oleObj spid="_x0000_s22544" name="Ecuación" r:id="rId5" imgW="1244520" imgH="393480" progId="Equation.3">
              <p:embed/>
            </p:oleObj>
          </a:graphicData>
        </a:graphic>
      </p:graphicFrame>
      <p:sp>
        <p:nvSpPr>
          <p:cNvPr id="30" name="29 Flecha derecha"/>
          <p:cNvSpPr/>
          <p:nvPr/>
        </p:nvSpPr>
        <p:spPr>
          <a:xfrm rot="5400000">
            <a:off x="2411760" y="3789040"/>
            <a:ext cx="720080" cy="144016"/>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rgbClr val="0070C0"/>
              </a:solidFill>
            </a:endParaRPr>
          </a:p>
        </p:txBody>
      </p:sp>
      <p:sp>
        <p:nvSpPr>
          <p:cNvPr id="8" name="7 CuadroTexto"/>
          <p:cNvSpPr txBox="1"/>
          <p:nvPr/>
        </p:nvSpPr>
        <p:spPr>
          <a:xfrm>
            <a:off x="7092280" y="2708920"/>
            <a:ext cx="504056" cy="369332"/>
          </a:xfrm>
          <a:prstGeom prst="rect">
            <a:avLst/>
          </a:prstGeom>
          <a:noFill/>
        </p:spPr>
        <p:txBody>
          <a:bodyPr wrap="square" rtlCol="0">
            <a:spAutoFit/>
          </a:bodyPr>
          <a:lstStyle/>
          <a:p>
            <a:r>
              <a:rPr lang="es-MX" dirty="0" smtClean="0"/>
              <a:t>(7)</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bo"/>
          <p:cNvSpPr/>
          <p:nvPr/>
        </p:nvSpPr>
        <p:spPr>
          <a:xfrm>
            <a:off x="1187624" y="1268760"/>
            <a:ext cx="5904656" cy="3528392"/>
          </a:xfrm>
          <a:prstGeom prst="cube">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539552" y="476672"/>
            <a:ext cx="4429156" cy="369332"/>
          </a:xfrm>
          <a:prstGeom prst="rect">
            <a:avLst/>
          </a:prstGeom>
          <a:noFill/>
        </p:spPr>
        <p:txBody>
          <a:bodyPr wrap="square" rtlCol="0">
            <a:spAutoFit/>
          </a:bodyPr>
          <a:lstStyle/>
          <a:p>
            <a:r>
              <a:rPr lang="es-MX" dirty="0" smtClean="0"/>
              <a:t>Traslación activa</a:t>
            </a:r>
            <a:endParaRPr lang="es-ES" dirty="0"/>
          </a:p>
        </p:txBody>
      </p:sp>
      <p:cxnSp>
        <p:nvCxnSpPr>
          <p:cNvPr id="22" name="21 Conector recto"/>
          <p:cNvCxnSpPr/>
          <p:nvPr/>
        </p:nvCxnSpPr>
        <p:spPr>
          <a:xfrm rot="5400000" flipH="1" flipV="1">
            <a:off x="2989456" y="2636755"/>
            <a:ext cx="218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2958940" y="3647304"/>
            <a:ext cx="1132267" cy="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rot="10800000" flipV="1">
            <a:off x="2285984" y="3647304"/>
            <a:ext cx="714380" cy="5000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24 Conector"/>
          <p:cNvSpPr/>
          <p:nvPr/>
        </p:nvSpPr>
        <p:spPr>
          <a:xfrm>
            <a:off x="3711981" y="2788525"/>
            <a:ext cx="75485" cy="7464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4137849" y="3425115"/>
            <a:ext cx="150969" cy="369332"/>
          </a:xfrm>
          <a:prstGeom prst="rect">
            <a:avLst/>
          </a:prstGeom>
          <a:noFill/>
        </p:spPr>
        <p:txBody>
          <a:bodyPr wrap="square" rtlCol="0">
            <a:spAutoFit/>
          </a:bodyPr>
          <a:lstStyle/>
          <a:p>
            <a:r>
              <a:rPr lang="es-MX" dirty="0" smtClean="0"/>
              <a:t>x</a:t>
            </a:r>
            <a:endParaRPr lang="es-ES" dirty="0"/>
          </a:p>
        </p:txBody>
      </p:sp>
      <p:sp>
        <p:nvSpPr>
          <p:cNvPr id="27" name="26 CuadroTexto"/>
          <p:cNvSpPr txBox="1"/>
          <p:nvPr/>
        </p:nvSpPr>
        <p:spPr>
          <a:xfrm>
            <a:off x="2703565" y="2424983"/>
            <a:ext cx="301939" cy="369332"/>
          </a:xfrm>
          <a:prstGeom prst="rect">
            <a:avLst/>
          </a:prstGeom>
          <a:noFill/>
        </p:spPr>
        <p:txBody>
          <a:bodyPr wrap="square" rtlCol="0">
            <a:spAutoFit/>
          </a:bodyPr>
          <a:lstStyle/>
          <a:p>
            <a:r>
              <a:rPr lang="es-MX" dirty="0" smtClean="0"/>
              <a:t>y</a:t>
            </a:r>
            <a:endParaRPr lang="es-ES" dirty="0"/>
          </a:p>
        </p:txBody>
      </p:sp>
      <p:sp>
        <p:nvSpPr>
          <p:cNvPr id="28" name="27 CuadroTexto"/>
          <p:cNvSpPr txBox="1"/>
          <p:nvPr/>
        </p:nvSpPr>
        <p:spPr>
          <a:xfrm>
            <a:off x="1989185" y="3996619"/>
            <a:ext cx="301939" cy="369332"/>
          </a:xfrm>
          <a:prstGeom prst="rect">
            <a:avLst/>
          </a:prstGeom>
          <a:noFill/>
        </p:spPr>
        <p:txBody>
          <a:bodyPr wrap="square" rtlCol="0">
            <a:spAutoFit/>
          </a:bodyPr>
          <a:lstStyle/>
          <a:p>
            <a:r>
              <a:rPr lang="es-MX" dirty="0" smtClean="0"/>
              <a:t>z</a:t>
            </a:r>
            <a:endParaRPr lang="es-ES" dirty="0"/>
          </a:p>
        </p:txBody>
      </p:sp>
      <p:cxnSp>
        <p:nvCxnSpPr>
          <p:cNvPr id="29" name="28 Conector recto de flecha"/>
          <p:cNvCxnSpPr>
            <a:endCxn id="25" idx="3"/>
          </p:cNvCxnSpPr>
          <p:nvPr/>
        </p:nvCxnSpPr>
        <p:spPr>
          <a:xfrm rot="5400000" flipH="1" flipV="1">
            <a:off x="2964165" y="2888435"/>
            <a:ext cx="795071" cy="7226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flipV="1">
            <a:off x="3000364" y="2636912"/>
            <a:ext cx="1931676" cy="10103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31 CuadroTexto"/>
          <p:cNvSpPr txBox="1"/>
          <p:nvPr/>
        </p:nvSpPr>
        <p:spPr>
          <a:xfrm>
            <a:off x="3563888" y="2348880"/>
            <a:ext cx="981298" cy="369332"/>
          </a:xfrm>
          <a:prstGeom prst="rect">
            <a:avLst/>
          </a:prstGeom>
          <a:noFill/>
        </p:spPr>
        <p:txBody>
          <a:bodyPr wrap="square" rtlCol="0">
            <a:spAutoFit/>
          </a:bodyPr>
          <a:lstStyle/>
          <a:p>
            <a:r>
              <a:rPr lang="es-MX" dirty="0" smtClean="0"/>
              <a:t>m ,q  </a:t>
            </a:r>
            <a:endParaRPr lang="es-ES" dirty="0"/>
          </a:p>
        </p:txBody>
      </p:sp>
      <p:cxnSp>
        <p:nvCxnSpPr>
          <p:cNvPr id="17" name="16 Conector recto de flecha"/>
          <p:cNvCxnSpPr>
            <a:stCxn id="25" idx="3"/>
          </p:cNvCxnSpPr>
          <p:nvPr/>
        </p:nvCxnSpPr>
        <p:spPr>
          <a:xfrm rot="5400000" flipH="1" flipV="1">
            <a:off x="4219876" y="2140072"/>
            <a:ext cx="215323" cy="1209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rot="5400000" flipH="1" flipV="1">
            <a:off x="2416678" y="3064042"/>
            <a:ext cx="1162792" cy="205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3347864" y="2708920"/>
            <a:ext cx="144016" cy="369332"/>
          </a:xfrm>
          <a:prstGeom prst="rect">
            <a:avLst/>
          </a:prstGeom>
          <a:noFill/>
        </p:spPr>
        <p:txBody>
          <a:bodyPr wrap="square" rtlCol="0">
            <a:spAutoFit/>
          </a:bodyPr>
          <a:lstStyle/>
          <a:p>
            <a:r>
              <a:rPr lang="es-MX" b="1" dirty="0" smtClean="0"/>
              <a:t>r</a:t>
            </a:r>
            <a:endParaRPr lang="es-ES" b="1" dirty="0"/>
          </a:p>
        </p:txBody>
      </p:sp>
      <p:sp>
        <p:nvSpPr>
          <p:cNvPr id="18" name="17 CuadroTexto"/>
          <p:cNvSpPr txBox="1"/>
          <p:nvPr/>
        </p:nvSpPr>
        <p:spPr>
          <a:xfrm>
            <a:off x="4644008" y="2780928"/>
            <a:ext cx="432048" cy="369332"/>
          </a:xfrm>
          <a:prstGeom prst="rect">
            <a:avLst/>
          </a:prstGeom>
          <a:noFill/>
        </p:spPr>
        <p:txBody>
          <a:bodyPr wrap="square" rtlCol="0">
            <a:spAutoFit/>
          </a:bodyPr>
          <a:lstStyle/>
          <a:p>
            <a:r>
              <a:rPr lang="es-MX" b="1" dirty="0" smtClean="0"/>
              <a:t>r´</a:t>
            </a:r>
            <a:endParaRPr lang="es-E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5.55556E-7 4.12581E-6 L 0.12934 -0.02752 " pathEditMode="relative" rAng="0" ptsTypes="AA">
                                      <p:cBhvr>
                                        <p:cTn id="6" dur="2000" fill="hold"/>
                                        <p:tgtEl>
                                          <p:spTgt spid="25"/>
                                        </p:tgtEl>
                                        <p:attrNameLst>
                                          <p:attrName>ppt_x</p:attrName>
                                          <p:attrName>ppt_y</p:attrName>
                                        </p:attrNameLst>
                                      </p:cBhvr>
                                      <p:rCtr x="65" y="-14"/>
                                    </p:animMotion>
                                  </p:childTnLst>
                                </p:cTn>
                              </p:par>
                            </p:childTnLst>
                          </p:cTn>
                        </p:par>
                      </p:childTnLst>
                    </p:cTn>
                  </p:par>
                  <p:par>
                    <p:cTn id="7" fill="hold">
                      <p:stCondLst>
                        <p:cond delay="indefinite"/>
                      </p:stCondLst>
                      <p:childTnLst>
                        <p:par>
                          <p:cTn id="8" fill="hold">
                            <p:stCondLst>
                              <p:cond delay="0"/>
                            </p:stCondLst>
                            <p:childTnLst>
                              <p:par>
                                <p:cTn id="9" presetID="54" presetClass="entr" presetSubtype="0" accel="10000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strVal val="#ppt_w*0.05"/>
                                          </p:val>
                                        </p:tav>
                                        <p:tav tm="100000">
                                          <p:val>
                                            <p:strVal val="#ppt_w"/>
                                          </p:val>
                                        </p:tav>
                                      </p:tavLst>
                                    </p:anim>
                                    <p:anim calcmode="lin" valueType="num">
                                      <p:cBhvr>
                                        <p:cTn id="12" dur="500" fill="hold"/>
                                        <p:tgtEl>
                                          <p:spTgt spid="17"/>
                                        </p:tgtEl>
                                        <p:attrNameLst>
                                          <p:attrName>ppt_h</p:attrName>
                                        </p:attrNameLst>
                                      </p:cBhvr>
                                      <p:tavLst>
                                        <p:tav tm="0">
                                          <p:val>
                                            <p:strVal val="#ppt_h"/>
                                          </p:val>
                                        </p:tav>
                                        <p:tav tm="100000">
                                          <p:val>
                                            <p:strVal val="#ppt_h"/>
                                          </p:val>
                                        </p:tav>
                                      </p:tavLst>
                                    </p:anim>
                                    <p:anim calcmode="lin" valueType="num">
                                      <p:cBhvr>
                                        <p:cTn id="13" dur="500" fill="hold"/>
                                        <p:tgtEl>
                                          <p:spTgt spid="17"/>
                                        </p:tgtEl>
                                        <p:attrNameLst>
                                          <p:attrName>ppt_x</p:attrName>
                                        </p:attrNameLst>
                                      </p:cBhvr>
                                      <p:tavLst>
                                        <p:tav tm="0">
                                          <p:val>
                                            <p:strVal val="#ppt_x-.2"/>
                                          </p:val>
                                        </p:tav>
                                        <p:tav tm="100000">
                                          <p:val>
                                            <p:strVal val="#ppt_x"/>
                                          </p:val>
                                        </p:tav>
                                      </p:tavLst>
                                    </p:anim>
                                    <p:anim calcmode="lin" valueType="num">
                                      <p:cBhvr>
                                        <p:cTn id="14" dur="500" fill="hold"/>
                                        <p:tgtEl>
                                          <p:spTgt spid="17"/>
                                        </p:tgtEl>
                                        <p:attrNameLst>
                                          <p:attrName>ppt_y</p:attrName>
                                        </p:attrNameLst>
                                      </p:cBhvr>
                                      <p:tavLst>
                                        <p:tav tm="0">
                                          <p:val>
                                            <p:strVal val="#ppt_y"/>
                                          </p:val>
                                        </p:tav>
                                        <p:tav tm="100000">
                                          <p:val>
                                            <p:strVal val="#ppt_y"/>
                                          </p:val>
                                        </p:tav>
                                      </p:tavLst>
                                    </p:anim>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428604"/>
            <a:ext cx="3857652" cy="369332"/>
          </a:xfrm>
          <a:prstGeom prst="rect">
            <a:avLst/>
          </a:prstGeom>
          <a:noFill/>
        </p:spPr>
        <p:txBody>
          <a:bodyPr wrap="square" rtlCol="0">
            <a:spAutoFit/>
          </a:bodyPr>
          <a:lstStyle/>
          <a:p>
            <a:r>
              <a:rPr lang="es-MX" dirty="0" smtClean="0"/>
              <a:t>Traslaciones Pasivas</a:t>
            </a:r>
          </a:p>
        </p:txBody>
      </p:sp>
      <p:sp>
        <p:nvSpPr>
          <p:cNvPr id="25" name="24 Cubo"/>
          <p:cNvSpPr/>
          <p:nvPr/>
        </p:nvSpPr>
        <p:spPr>
          <a:xfrm>
            <a:off x="1428728" y="1071546"/>
            <a:ext cx="6215106" cy="3143272"/>
          </a:xfrm>
          <a:prstGeom prst="cube">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6" name="25 Conector recto"/>
          <p:cNvCxnSpPr/>
          <p:nvPr/>
        </p:nvCxnSpPr>
        <p:spPr>
          <a:xfrm rot="5400000">
            <a:off x="4214810" y="2643182"/>
            <a:ext cx="100013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a:off x="4714876" y="3143248"/>
            <a:ext cx="1071570" cy="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rot="10800000" flipV="1">
            <a:off x="4000496" y="3143248"/>
            <a:ext cx="714380" cy="5000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28 Conector"/>
          <p:cNvSpPr/>
          <p:nvPr/>
        </p:nvSpPr>
        <p:spPr>
          <a:xfrm>
            <a:off x="5429256" y="228599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CuadroTexto"/>
          <p:cNvSpPr txBox="1"/>
          <p:nvPr/>
        </p:nvSpPr>
        <p:spPr>
          <a:xfrm>
            <a:off x="5857884" y="2928934"/>
            <a:ext cx="142876" cy="369332"/>
          </a:xfrm>
          <a:prstGeom prst="rect">
            <a:avLst/>
          </a:prstGeom>
          <a:noFill/>
        </p:spPr>
        <p:txBody>
          <a:bodyPr wrap="square" rtlCol="0">
            <a:spAutoFit/>
          </a:bodyPr>
          <a:lstStyle/>
          <a:p>
            <a:r>
              <a:rPr lang="es-MX" dirty="0" smtClean="0"/>
              <a:t>x</a:t>
            </a:r>
            <a:endParaRPr lang="es-ES" dirty="0"/>
          </a:p>
        </p:txBody>
      </p:sp>
      <p:sp>
        <p:nvSpPr>
          <p:cNvPr id="31" name="30 CuadroTexto"/>
          <p:cNvSpPr txBox="1"/>
          <p:nvPr/>
        </p:nvSpPr>
        <p:spPr>
          <a:xfrm>
            <a:off x="4429124" y="1928802"/>
            <a:ext cx="285752" cy="369332"/>
          </a:xfrm>
          <a:prstGeom prst="rect">
            <a:avLst/>
          </a:prstGeom>
          <a:noFill/>
        </p:spPr>
        <p:txBody>
          <a:bodyPr wrap="square" rtlCol="0">
            <a:spAutoFit/>
          </a:bodyPr>
          <a:lstStyle/>
          <a:p>
            <a:r>
              <a:rPr lang="es-MX" dirty="0" smtClean="0"/>
              <a:t>y</a:t>
            </a:r>
            <a:endParaRPr lang="es-ES" dirty="0"/>
          </a:p>
        </p:txBody>
      </p:sp>
      <p:sp>
        <p:nvSpPr>
          <p:cNvPr id="32" name="31 CuadroTexto"/>
          <p:cNvSpPr txBox="1"/>
          <p:nvPr/>
        </p:nvSpPr>
        <p:spPr>
          <a:xfrm>
            <a:off x="3714744" y="3500438"/>
            <a:ext cx="285752" cy="369332"/>
          </a:xfrm>
          <a:prstGeom prst="rect">
            <a:avLst/>
          </a:prstGeom>
          <a:noFill/>
        </p:spPr>
        <p:txBody>
          <a:bodyPr wrap="square" rtlCol="0">
            <a:spAutoFit/>
          </a:bodyPr>
          <a:lstStyle/>
          <a:p>
            <a:r>
              <a:rPr lang="es-MX" dirty="0" smtClean="0"/>
              <a:t>z</a:t>
            </a:r>
            <a:endParaRPr lang="es-ES" dirty="0"/>
          </a:p>
        </p:txBody>
      </p:sp>
      <p:cxnSp>
        <p:nvCxnSpPr>
          <p:cNvPr id="33" name="32 Conector recto de flecha"/>
          <p:cNvCxnSpPr>
            <a:endCxn id="29" idx="3"/>
          </p:cNvCxnSpPr>
          <p:nvPr/>
        </p:nvCxnSpPr>
        <p:spPr>
          <a:xfrm rot="5400000" flipH="1" flipV="1">
            <a:off x="4679157" y="2382687"/>
            <a:ext cx="796280" cy="7248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34 CuadroTexto"/>
          <p:cNvSpPr txBox="1"/>
          <p:nvPr/>
        </p:nvSpPr>
        <p:spPr>
          <a:xfrm>
            <a:off x="5500694" y="1857364"/>
            <a:ext cx="785818" cy="369332"/>
          </a:xfrm>
          <a:prstGeom prst="rect">
            <a:avLst/>
          </a:prstGeom>
          <a:noFill/>
        </p:spPr>
        <p:txBody>
          <a:bodyPr wrap="square" rtlCol="0">
            <a:spAutoFit/>
          </a:bodyPr>
          <a:lstStyle/>
          <a:p>
            <a:r>
              <a:rPr lang="es-MX" dirty="0" smtClean="0"/>
              <a:t>m ,q  </a:t>
            </a:r>
            <a:endParaRPr lang="es-ES" dirty="0"/>
          </a:p>
        </p:txBody>
      </p:sp>
      <p:cxnSp>
        <p:nvCxnSpPr>
          <p:cNvPr id="14" name="13 Conector recto de flecha"/>
          <p:cNvCxnSpPr/>
          <p:nvPr/>
        </p:nvCxnSpPr>
        <p:spPr>
          <a:xfrm flipV="1">
            <a:off x="3357554" y="2357430"/>
            <a:ext cx="2071702"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2699792" y="1916832"/>
            <a:ext cx="576064" cy="369332"/>
          </a:xfrm>
          <a:prstGeom prst="rect">
            <a:avLst/>
          </a:prstGeom>
          <a:noFill/>
        </p:spPr>
        <p:txBody>
          <a:bodyPr wrap="square" rtlCol="0">
            <a:spAutoFit/>
          </a:bodyPr>
          <a:lstStyle/>
          <a:p>
            <a:r>
              <a:rPr lang="es-MX" dirty="0" smtClean="0"/>
              <a:t>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14166 0 " pathEditMode="relative" ptsTypes="AA">
                                      <p:cBhvr>
                                        <p:cTn id="6" dur="2000" fill="hold"/>
                                        <p:tgtEl>
                                          <p:spTgt spid="26"/>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14166 0 " pathEditMode="relative" ptsTypes="AA">
                                      <p:cBhvr>
                                        <p:cTn id="8" dur="2000" fill="hold"/>
                                        <p:tgtEl>
                                          <p:spTgt spid="31"/>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14166 0 " pathEditMode="relative" ptsTypes="AA">
                                      <p:cBhvr>
                                        <p:cTn id="10" dur="2000" fill="hold"/>
                                        <p:tgtEl>
                                          <p:spTgt spid="32"/>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0 0 L -0.14166 0 " pathEditMode="relative" ptsTypes="AA">
                                      <p:cBhvr>
                                        <p:cTn id="12" dur="2000" fill="hold"/>
                                        <p:tgtEl>
                                          <p:spTgt spid="28"/>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0 0 L -0.14166 0 " pathEditMode="relative" ptsTypes="AA">
                                      <p:cBhvr>
                                        <p:cTn id="14" dur="2000" fill="hold"/>
                                        <p:tgtEl>
                                          <p:spTgt spid="27"/>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14166 0 " pathEditMode="relative" ptsTypes="AA">
                                      <p:cBhvr>
                                        <p:cTn id="16" dur="2000" fill="hold"/>
                                        <p:tgtEl>
                                          <p:spTgt spid="30"/>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53" presetClass="exit" presetSubtype="0" fill="hold" nodeType="clickEffect">
                                  <p:stCondLst>
                                    <p:cond delay="0"/>
                                  </p:stCondLst>
                                  <p:childTnLst>
                                    <p:anim calcmode="lin" valueType="num">
                                      <p:cBhvr>
                                        <p:cTn id="20" dur="500"/>
                                        <p:tgtEl>
                                          <p:spTgt spid="33"/>
                                        </p:tgtEl>
                                        <p:attrNameLst>
                                          <p:attrName>ppt_w</p:attrName>
                                        </p:attrNameLst>
                                      </p:cBhvr>
                                      <p:tavLst>
                                        <p:tav tm="0">
                                          <p:val>
                                            <p:strVal val="ppt_w"/>
                                          </p:val>
                                        </p:tav>
                                        <p:tav tm="100000">
                                          <p:val>
                                            <p:fltVal val="0"/>
                                          </p:val>
                                        </p:tav>
                                      </p:tavLst>
                                    </p:anim>
                                    <p:anim calcmode="lin" valueType="num">
                                      <p:cBhvr>
                                        <p:cTn id="21" dur="500"/>
                                        <p:tgtEl>
                                          <p:spTgt spid="33"/>
                                        </p:tgtEl>
                                        <p:attrNameLst>
                                          <p:attrName>ppt_h</p:attrName>
                                        </p:attrNameLst>
                                      </p:cBhvr>
                                      <p:tavLst>
                                        <p:tav tm="0">
                                          <p:val>
                                            <p:strVal val="ppt_h"/>
                                          </p:val>
                                        </p:tav>
                                        <p:tav tm="100000">
                                          <p:val>
                                            <p:fltVal val="0"/>
                                          </p:val>
                                        </p:tav>
                                      </p:tavLst>
                                    </p:anim>
                                    <p:animEffect transition="out" filter="fade">
                                      <p:cBhvr>
                                        <p:cTn id="22" dur="500"/>
                                        <p:tgtEl>
                                          <p:spTgt spid="33"/>
                                        </p:tgtEl>
                                      </p:cBhvr>
                                    </p:animEffect>
                                    <p:set>
                                      <p:cBhvr>
                                        <p:cTn id="23" dur="1" fill="hold">
                                          <p:stCondLst>
                                            <p:cond delay="499"/>
                                          </p:stCondLst>
                                        </p:cTn>
                                        <p:tgtEl>
                                          <p:spTgt spid="3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1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3560</TotalTime>
  <Words>257</Words>
  <Application>Microsoft Office PowerPoint</Application>
  <PresentationFormat>Presentación en pantalla (4:3)</PresentationFormat>
  <Paragraphs>38</Paragraphs>
  <Slides>13</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13</vt:i4>
      </vt:variant>
    </vt:vector>
  </HeadingPairs>
  <TitlesOfParts>
    <vt:vector size="16" baseType="lpstr">
      <vt:lpstr>Urbano</vt:lpstr>
      <vt:lpstr>Ecuación</vt:lpstr>
      <vt:lpstr>Microsoft Editor de ecuaciones 3.0</vt:lpstr>
      <vt:lpstr>  Generadores de traslaciones en presencia de un campo magnético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Segundo Avance de Tesis</dc:title>
  <dc:creator>DORELY</dc:creator>
  <cp:lastModifiedBy>DORELY</cp:lastModifiedBy>
  <cp:revision>280</cp:revision>
  <dcterms:created xsi:type="dcterms:W3CDTF">2010-05-17T21:43:44Z</dcterms:created>
  <dcterms:modified xsi:type="dcterms:W3CDTF">2010-12-15T17:16:03Z</dcterms:modified>
</cp:coreProperties>
</file>