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04" r:id="rId1"/>
  </p:sldMasterIdLst>
  <p:notesMasterIdLst>
    <p:notesMasterId r:id="rId36"/>
  </p:notesMasterIdLst>
  <p:handoutMasterIdLst>
    <p:handoutMasterId r:id="rId37"/>
  </p:handoutMasterIdLst>
  <p:sldIdLst>
    <p:sldId id="328" r:id="rId2"/>
    <p:sldId id="331" r:id="rId3"/>
    <p:sldId id="329" r:id="rId4"/>
    <p:sldId id="316" r:id="rId5"/>
    <p:sldId id="320" r:id="rId6"/>
    <p:sldId id="321" r:id="rId7"/>
    <p:sldId id="322" r:id="rId8"/>
    <p:sldId id="325" r:id="rId9"/>
    <p:sldId id="324" r:id="rId10"/>
    <p:sldId id="332" r:id="rId11"/>
    <p:sldId id="334" r:id="rId12"/>
    <p:sldId id="336" r:id="rId13"/>
    <p:sldId id="335" r:id="rId14"/>
    <p:sldId id="326" r:id="rId15"/>
    <p:sldId id="327" r:id="rId16"/>
    <p:sldId id="256" r:id="rId17"/>
    <p:sldId id="337" r:id="rId18"/>
    <p:sldId id="300" r:id="rId19"/>
    <p:sldId id="299" r:id="rId20"/>
    <p:sldId id="304" r:id="rId21"/>
    <p:sldId id="301" r:id="rId22"/>
    <p:sldId id="305" r:id="rId23"/>
    <p:sldId id="308" r:id="rId24"/>
    <p:sldId id="309" r:id="rId25"/>
    <p:sldId id="307" r:id="rId26"/>
    <p:sldId id="302" r:id="rId27"/>
    <p:sldId id="306" r:id="rId28"/>
    <p:sldId id="303" r:id="rId29"/>
    <p:sldId id="310" r:id="rId30"/>
    <p:sldId id="311" r:id="rId31"/>
    <p:sldId id="312" r:id="rId32"/>
    <p:sldId id="313" r:id="rId33"/>
    <p:sldId id="314" r:id="rId34"/>
    <p:sldId id="333" r:id="rId35"/>
  </p:sldIdLst>
  <p:sldSz cx="9144000" cy="6858000" type="screen4x3"/>
  <p:notesSz cx="6858000" cy="931386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F3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88" autoAdjust="0"/>
    <p:restoredTop sz="93190" autoAdjust="0"/>
  </p:normalViewPr>
  <p:slideViewPr>
    <p:cSldViewPr>
      <p:cViewPr varScale="1">
        <p:scale>
          <a:sx n="56" d="100"/>
          <a:sy n="56" d="100"/>
        </p:scale>
        <p:origin x="723"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E9019EEE-3A2D-43CD-BFAB-5F48EA1EE65C}" type="datetimeFigureOut">
              <a:rPr lang="es-MX" smtClean="0"/>
              <a:t>01/02/2022</a:t>
            </a:fld>
            <a:endParaRPr lang="es-MX"/>
          </a:p>
        </p:txBody>
      </p:sp>
      <p:sp>
        <p:nvSpPr>
          <p:cNvPr id="4" name="3 Marcador de pie de página"/>
          <p:cNvSpPr>
            <a:spLocks noGrp="1"/>
          </p:cNvSpPr>
          <p:nvPr>
            <p:ph type="ftr" sz="quarter" idx="2"/>
          </p:nvPr>
        </p:nvSpPr>
        <p:spPr>
          <a:xfrm>
            <a:off x="0" y="8846554"/>
            <a:ext cx="2971800" cy="465693"/>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846554"/>
            <a:ext cx="2971800" cy="465693"/>
          </a:xfrm>
          <a:prstGeom prst="rect">
            <a:avLst/>
          </a:prstGeom>
        </p:spPr>
        <p:txBody>
          <a:bodyPr vert="horz" lIns="91440" tIns="45720" rIns="91440" bIns="45720" rtlCol="0" anchor="b"/>
          <a:lstStyle>
            <a:lvl1pPr algn="r">
              <a:defRPr sz="1200"/>
            </a:lvl1pPr>
          </a:lstStyle>
          <a:p>
            <a:fld id="{33613F00-E5A4-4B77-B678-F7504C9A781A}" type="slidenum">
              <a:rPr lang="es-MX" smtClean="0"/>
              <a:t>‹Nº›</a:t>
            </a:fld>
            <a:endParaRPr lang="es-MX"/>
          </a:p>
        </p:txBody>
      </p:sp>
    </p:spTree>
    <p:extLst>
      <p:ext uri="{BB962C8B-B14F-4D97-AF65-F5344CB8AC3E}">
        <p14:creationId xmlns:p14="http://schemas.microsoft.com/office/powerpoint/2010/main" val="86568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67CCD5A-A3D4-4270-8507-22FACFE0A76C}" type="datetimeFigureOut">
              <a:rPr lang="es-MX" smtClean="0"/>
              <a:pPr/>
              <a:t>01/02/2022</a:t>
            </a:fld>
            <a:endParaRPr lang="es-MX"/>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7BFC2205-7FF1-4961-8D07-DCD474717396}" type="slidenum">
              <a:rPr lang="es-MX" smtClean="0"/>
              <a:pPr/>
              <a:t>‹Nº›</a:t>
            </a:fld>
            <a:endParaRPr lang="es-MX"/>
          </a:p>
        </p:txBody>
      </p:sp>
    </p:spTree>
    <p:extLst>
      <p:ext uri="{BB962C8B-B14F-4D97-AF65-F5344CB8AC3E}">
        <p14:creationId xmlns:p14="http://schemas.microsoft.com/office/powerpoint/2010/main" val="64822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BFC2205-7FF1-4961-8D07-DCD474717396}" type="slidenum">
              <a:rPr lang="es-MX" smtClean="0"/>
              <a:pPr/>
              <a:t>3</a:t>
            </a:fld>
            <a:endParaRPr lang="es-MX"/>
          </a:p>
        </p:txBody>
      </p:sp>
    </p:spTree>
    <p:extLst>
      <p:ext uri="{BB962C8B-B14F-4D97-AF65-F5344CB8AC3E}">
        <p14:creationId xmlns:p14="http://schemas.microsoft.com/office/powerpoint/2010/main" val="147372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E19B001-69FA-47CF-B34B-A39C7A212A3E}" type="slidenum">
              <a:rPr lang="es-MX" smtClean="0"/>
              <a:t>4</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70E8F4BA-9598-4A2E-9FA9-0890C8FA9BC6}" type="datetime1">
              <a:rPr lang="es-MX" smtClean="0"/>
              <a:t>01/02/2022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8126A1D-2E25-4334-80D8-799BD51566EF}" type="datetime1">
              <a:rPr lang="es-MX" smtClean="0"/>
              <a:t>01/02/2022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DB384C5C-117C-4065-8C81-055D33F1D9C4}" type="datetime1">
              <a:rPr lang="es-MX" smtClean="0"/>
              <a:t>01/02/2022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28BBBEB-6EC1-4AF7-B3E7-EF906688E5F2}" type="datetime1">
              <a:rPr lang="es-MX" smtClean="0"/>
              <a:t>01/02/2022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19B06DF-E823-4B7A-AA70-A24AA49AB5EA}" type="datetime1">
              <a:rPr lang="es-MX" smtClean="0"/>
              <a:t>01/02/2022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10DAAEC-1895-4B7A-8CC7-AB293B5DA802}" type="datetime1">
              <a:rPr lang="es-MX" smtClean="0"/>
              <a:t>01/02/2022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D7851D9-04A8-4FC3-A2C3-1787563C6D02}" type="datetime1">
              <a:rPr lang="es-MX" smtClean="0"/>
              <a:t>01/02/2022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C4D8216-009B-43EC-9ACC-803E5D958EA6}" type="datetime1">
              <a:rPr lang="es-MX" smtClean="0"/>
              <a:t>01/02/2022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77DF14-E35F-4ABF-810F-A3C9BF7639D1}" type="datetime1">
              <a:rPr lang="es-MX" smtClean="0"/>
              <a:t>01/02/2022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E4D5CC1-2F06-4B55-84A3-0E56B37A621F}" type="datetime1">
              <a:rPr lang="es-MX" smtClean="0"/>
              <a:t>01/02/2022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D55849-D319-468F-A85D-6DB6161C42C4}" type="datetime1">
              <a:rPr lang="es-MX" smtClean="0"/>
              <a:t>01/02/2022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7E980C-F2C6-4267-8F5C-8CD561B74BC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284F8-2567-40EA-B72D-4A15100D7171}" type="datetime1">
              <a:rPr lang="es-MX" smtClean="0"/>
              <a:t>01/02/2022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980C-F2C6-4267-8F5C-8CD561B74BC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mx/maps/@23.4439845,-98.558393,5z/data=!3m1!4b1!4m2!6m1!1szos_sNAc20os.kBTZaVE8qVqo"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aulauniverso.tallerdeoptica" TargetMode="External"/><Relationship Id="rId2" Type="http://schemas.openxmlformats.org/officeDocument/2006/relationships/hyperlink" Target="https://sites.google.com/site/aulauniverso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846640" cy="1944216"/>
          </a:xfrm>
        </p:spPr>
        <p:txBody>
          <a:bodyPr>
            <a:normAutofit/>
          </a:bodyPr>
          <a:lstStyle/>
          <a:p>
            <a:r>
              <a:rPr lang="es-MX" dirty="0">
                <a:solidFill>
                  <a:srgbClr val="FF0000"/>
                </a:solidFill>
              </a:rPr>
              <a:t>Radio BUAP</a:t>
            </a:r>
            <a:endParaRPr lang="es-MX" dirty="0"/>
          </a:p>
        </p:txBody>
      </p:sp>
      <p:sp>
        <p:nvSpPr>
          <p:cNvPr id="4" name="3 Subtítulo"/>
          <p:cNvSpPr>
            <a:spLocks noGrp="1"/>
          </p:cNvSpPr>
          <p:nvPr>
            <p:ph type="subTitle" idx="1"/>
          </p:nvPr>
        </p:nvSpPr>
        <p:spPr>
          <a:xfrm>
            <a:off x="1371600" y="2636912"/>
            <a:ext cx="6400800" cy="1752600"/>
          </a:xfrm>
        </p:spPr>
        <p:style>
          <a:lnRef idx="2">
            <a:schemeClr val="accent2"/>
          </a:lnRef>
          <a:fillRef idx="1">
            <a:schemeClr val="lt1"/>
          </a:fillRef>
          <a:effectRef idx="0">
            <a:schemeClr val="accent2"/>
          </a:effectRef>
          <a:fontRef idx="minor">
            <a:schemeClr val="dk1"/>
          </a:fontRef>
        </p:style>
        <p:txBody>
          <a:bodyPr>
            <a:normAutofit/>
          </a:bodyPr>
          <a:lstStyle/>
          <a:p>
            <a:r>
              <a:rPr lang="es-MX" dirty="0">
                <a:solidFill>
                  <a:srgbClr val="00B0F0"/>
                </a:solidFill>
              </a:rPr>
              <a:t>¿Cómo dotar a todas las escuelas de materiales de laboratorio útiles y a bajo costo? </a:t>
            </a:r>
          </a:p>
          <a:p>
            <a:endParaRPr lang="es-MX" dirty="0">
              <a:solidFill>
                <a:schemeClr val="tx1"/>
              </a:solidFill>
            </a:endParaRPr>
          </a:p>
        </p:txBody>
      </p:sp>
      <p:sp>
        <p:nvSpPr>
          <p:cNvPr id="3" name="2 CuadroTexto"/>
          <p:cNvSpPr txBox="1"/>
          <p:nvPr/>
        </p:nvSpPr>
        <p:spPr>
          <a:xfrm>
            <a:off x="4724400" y="5013176"/>
            <a:ext cx="3451231" cy="1754326"/>
          </a:xfrm>
          <a:prstGeom prst="rect">
            <a:avLst/>
          </a:prstGeom>
          <a:noFill/>
        </p:spPr>
        <p:txBody>
          <a:bodyPr wrap="square" rtlCol="0">
            <a:spAutoFit/>
          </a:bodyPr>
          <a:lstStyle/>
          <a:p>
            <a:r>
              <a:rPr lang="es-MX" dirty="0"/>
              <a:t>En el Laboratorio de Pruebas Ópticas de la Facultad de Ciencias Físico Matemáticas de la BUAP, </a:t>
            </a:r>
          </a:p>
          <a:p>
            <a:r>
              <a:rPr lang="es-MX" dirty="0"/>
              <a:t>“Hacemos lo que podemos con lo que tenemos”. acordero@fcfm.buap.mx</a:t>
            </a:r>
          </a:p>
        </p:txBody>
      </p:sp>
      <p:sp>
        <p:nvSpPr>
          <p:cNvPr id="6" name="1 Título"/>
          <p:cNvSpPr txBox="1">
            <a:spLocks/>
          </p:cNvSpPr>
          <p:nvPr/>
        </p:nvSpPr>
        <p:spPr>
          <a:xfrm>
            <a:off x="838200" y="2174999"/>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dirty="0"/>
          </a:p>
        </p:txBody>
      </p:sp>
    </p:spTree>
    <p:extLst>
      <p:ext uri="{BB962C8B-B14F-4D97-AF65-F5344CB8AC3E}">
        <p14:creationId xmlns:p14="http://schemas.microsoft.com/office/powerpoint/2010/main" val="57714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Prácticas de astronomía en Valles. </a:t>
            </a:r>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7686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393320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642918"/>
            <a:ext cx="8229600" cy="1971676"/>
          </a:xfrm>
        </p:spPr>
        <p:txBody>
          <a:bodyPr>
            <a:normAutofit fontScale="47500" lnSpcReduction="20000"/>
          </a:bodyPr>
          <a:lstStyle/>
          <a:p>
            <a:r>
              <a:rPr lang="es-MX" b="1" dirty="0"/>
              <a:t>Tránsito de Venus.- </a:t>
            </a:r>
            <a:r>
              <a:rPr lang="es-MX" dirty="0"/>
              <a:t>El tránsito de Venus frente al disco solar ocurrió del  5 de junio de 2012. Para su observación y difusión fueron convocados todos los clubes astronómicos con su telescopio. Como una contribución adicional, desarrollamos un filtro que se acopló a cada telescopio y que permite la observación directa a través del mismo. </a:t>
            </a:r>
          </a:p>
          <a:p>
            <a:r>
              <a:rPr lang="es-MX" dirty="0"/>
              <a:t>La respuesta llegó a prácticamente el 90% de asistencia de las escuelas convocadas (113). Lo significativo es que los clubes astronómicos que trajeron su telescopio en la mayoría de los casos había aumentado en número de integrantes, como puede apreciarse en las fotografías anexas.</a:t>
            </a:r>
          </a:p>
          <a:p>
            <a:endParaRPr lang="es-MX" dirty="0"/>
          </a:p>
        </p:txBody>
      </p:sp>
      <p:pic>
        <p:nvPicPr>
          <p:cNvPr id="25602" name="Picture 2"/>
          <p:cNvPicPr>
            <a:picLocks noChangeAspect="1" noChangeArrowheads="1"/>
          </p:cNvPicPr>
          <p:nvPr/>
        </p:nvPicPr>
        <p:blipFill>
          <a:blip r:embed="rId2"/>
          <a:srcRect/>
          <a:stretch>
            <a:fillRect/>
          </a:stretch>
        </p:blipFill>
        <p:spPr bwMode="auto">
          <a:xfrm rot="589118">
            <a:off x="548512" y="4371091"/>
            <a:ext cx="4067175" cy="2262188"/>
          </a:xfrm>
          <a:prstGeom prst="rect">
            <a:avLst/>
          </a:prstGeom>
          <a:solidFill>
            <a:srgbClr val="FFFFFF">
              <a:alpha val="0"/>
            </a:srgbClr>
          </a:solid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rot="20497903">
            <a:off x="5260156" y="4310196"/>
            <a:ext cx="3416300" cy="2143140"/>
          </a:xfrm>
          <a:prstGeom prst="rect">
            <a:avLst/>
          </a:prstGeom>
          <a:solidFill>
            <a:srgbClr val="FFFFFF">
              <a:alpha val="0"/>
            </a:srgbClr>
          </a:solid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rot="21023506">
            <a:off x="533206" y="2249040"/>
            <a:ext cx="2958674" cy="1972048"/>
          </a:xfrm>
          <a:prstGeom prst="rect">
            <a:avLst/>
          </a:prstGeom>
          <a:solidFill>
            <a:srgbClr val="FFFFFF">
              <a:alpha val="0"/>
            </a:srgbClr>
          </a:solidFill>
          <a:ln w="9525">
            <a:noFill/>
            <a:miter lim="800000"/>
            <a:headEnd/>
            <a:tailEnd/>
          </a:ln>
        </p:spPr>
      </p:pic>
      <p:pic>
        <p:nvPicPr>
          <p:cNvPr id="6" name="Picture 3"/>
          <p:cNvPicPr>
            <a:picLocks noChangeAspect="1" noChangeArrowheads="1"/>
          </p:cNvPicPr>
          <p:nvPr/>
        </p:nvPicPr>
        <p:blipFill>
          <a:blip r:embed="rId5"/>
          <a:srcRect/>
          <a:stretch>
            <a:fillRect/>
          </a:stretch>
        </p:blipFill>
        <p:spPr bwMode="auto">
          <a:xfrm rot="20723192">
            <a:off x="3875327" y="2459546"/>
            <a:ext cx="3526112" cy="1997103"/>
          </a:xfrm>
          <a:prstGeom prst="rect">
            <a:avLst/>
          </a:prstGeom>
          <a:solidFill>
            <a:srgbClr val="FFFFFF">
              <a:alpha val="0"/>
            </a:srgbClr>
          </a:solidFill>
          <a:ln w="9525">
            <a:noFill/>
            <a:miter lim="800000"/>
            <a:headEnd/>
            <a:tailEnd/>
          </a:ln>
        </p:spPr>
      </p:pic>
      <p:sp>
        <p:nvSpPr>
          <p:cNvPr id="7" name="6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380263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5840" y="43734"/>
            <a:ext cx="8229600" cy="1143000"/>
          </a:xfrm>
        </p:spPr>
        <p:txBody>
          <a:bodyPr/>
          <a:lstStyle/>
          <a:p>
            <a:r>
              <a:rPr lang="es-MX" dirty="0"/>
              <a:t>Dos  acercamientos</a:t>
            </a:r>
          </a:p>
        </p:txBody>
      </p:sp>
      <p:pic>
        <p:nvPicPr>
          <p:cNvPr id="5" name="Picture 2"/>
          <p:cNvPicPr>
            <a:picLocks noChangeAspect="1" noChangeArrowheads="1"/>
          </p:cNvPicPr>
          <p:nvPr/>
        </p:nvPicPr>
        <p:blipFill>
          <a:blip r:embed="rId2"/>
          <a:srcRect/>
          <a:stretch>
            <a:fillRect/>
          </a:stretch>
        </p:blipFill>
        <p:spPr bwMode="auto">
          <a:xfrm rot="21023506">
            <a:off x="1949313" y="2240267"/>
            <a:ext cx="7101984" cy="4733693"/>
          </a:xfrm>
          <a:prstGeom prst="rect">
            <a:avLst/>
          </a:prstGeom>
          <a:solidFill>
            <a:srgbClr val="FFFFFF">
              <a:alpha val="0"/>
            </a:srgbClr>
          </a:solid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rot="20497903">
            <a:off x="543756" y="1534545"/>
            <a:ext cx="5946060" cy="3730129"/>
          </a:xfrm>
          <a:prstGeom prst="rect">
            <a:avLst/>
          </a:prstGeom>
          <a:solidFill>
            <a:srgbClr val="FFFFFF">
              <a:alpha val="0"/>
            </a:srgbClr>
          </a:solidFill>
          <a:ln w="9525">
            <a:noFill/>
            <a:miter lim="800000"/>
            <a:headEnd/>
            <a:tailEnd/>
          </a:ln>
        </p:spPr>
      </p:pic>
      <p:sp>
        <p:nvSpPr>
          <p:cNvPr id="8" name="7 Arco"/>
          <p:cNvSpPr/>
          <p:nvPr/>
        </p:nvSpPr>
        <p:spPr>
          <a:xfrm>
            <a:off x="2411760" y="2802632"/>
            <a:ext cx="914400" cy="914400"/>
          </a:xfrm>
          <a:prstGeom prst="arc">
            <a:avLst>
              <a:gd name="adj1" fmla="val 16200000"/>
              <a:gd name="adj2" fmla="val 1580073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
        <p:nvSpPr>
          <p:cNvPr id="10" name="9 Arco"/>
          <p:cNvSpPr/>
          <p:nvPr/>
        </p:nvSpPr>
        <p:spPr>
          <a:xfrm>
            <a:off x="6249888" y="4314800"/>
            <a:ext cx="914400" cy="914400"/>
          </a:xfrm>
          <a:prstGeom prst="arc">
            <a:avLst>
              <a:gd name="adj1" fmla="val 16200000"/>
              <a:gd name="adj2" fmla="val 1580073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17599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1" y="4357693"/>
            <a:ext cx="8468255" cy="1951627"/>
          </a:xfrm>
        </p:spPr>
        <p:txBody>
          <a:bodyPr>
            <a:normAutofit/>
          </a:bodyPr>
          <a:lstStyle/>
          <a:p>
            <a:r>
              <a:rPr lang="es-MX" sz="2000" i="1" dirty="0"/>
              <a:t>Tuvo una gran cobertura informativa de los medios de comunicación (radio, televisión y prensa escrita). </a:t>
            </a:r>
          </a:p>
          <a:p>
            <a:r>
              <a:rPr lang="es-MX" sz="2000" i="1" dirty="0"/>
              <a:t>Este fue un evento único en México y en el mundo. </a:t>
            </a:r>
          </a:p>
          <a:p>
            <a:pPr marL="0" indent="0">
              <a:buNone/>
            </a:pPr>
            <a:r>
              <a:rPr lang="es-MX" sz="2000" i="1" dirty="0">
                <a:solidFill>
                  <a:srgbClr val="FF0000"/>
                </a:solidFill>
              </a:rPr>
              <a:t>      </a:t>
            </a:r>
            <a:endParaRPr lang="es-MX" sz="2000" dirty="0"/>
          </a:p>
        </p:txBody>
      </p:sp>
      <p:pic>
        <p:nvPicPr>
          <p:cNvPr id="6146" name="Picture 2"/>
          <p:cNvPicPr>
            <a:picLocks noChangeAspect="1" noChangeArrowheads="1"/>
          </p:cNvPicPr>
          <p:nvPr/>
        </p:nvPicPr>
        <p:blipFill>
          <a:blip r:embed="rId2"/>
          <a:srcRect/>
          <a:stretch>
            <a:fillRect/>
          </a:stretch>
        </p:blipFill>
        <p:spPr bwMode="auto">
          <a:xfrm>
            <a:off x="995388" y="225921"/>
            <a:ext cx="7291388" cy="4067175"/>
          </a:xfrm>
          <a:prstGeom prst="rect">
            <a:avLst/>
          </a:prstGeom>
          <a:solidFill>
            <a:srgbClr val="FFFFFF">
              <a:alpha val="0"/>
            </a:srgbClr>
          </a:solidFill>
          <a:ln w="9525">
            <a:noFill/>
            <a:miter lim="800000"/>
            <a:headEnd/>
            <a:tailEnd/>
          </a:ln>
        </p:spPr>
      </p:pic>
      <p:sp>
        <p:nvSpPr>
          <p:cNvPr id="4" name="3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424227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Observaciones callejeras del sol</a:t>
            </a:r>
          </a:p>
        </p:txBody>
      </p:sp>
      <p:sp>
        <p:nvSpPr>
          <p:cNvPr id="3" name="2 Marcador de contenido"/>
          <p:cNvSpPr>
            <a:spLocks noGrp="1"/>
          </p:cNvSpPr>
          <p:nvPr>
            <p:ph idx="1"/>
          </p:nvPr>
        </p:nvSpPr>
        <p:spPr>
          <a:xfrm>
            <a:off x="144016" y="1196752"/>
            <a:ext cx="9396536" cy="4968552"/>
          </a:xfrm>
        </p:spPr>
        <p:txBody>
          <a:bodyPr>
            <a:noAutofit/>
          </a:bodyPr>
          <a:lstStyle/>
          <a:p>
            <a:pPr marL="0" indent="0">
              <a:buNone/>
            </a:pPr>
            <a:r>
              <a:rPr lang="es-MX" sz="2800" dirty="0"/>
              <a:t>1) Se observan</a:t>
            </a:r>
          </a:p>
          <a:p>
            <a:pPr marL="0" indent="0">
              <a:buNone/>
            </a:pPr>
            <a:r>
              <a:rPr lang="es-MX" sz="2800" dirty="0"/>
              <a:t> las manchas  </a:t>
            </a:r>
          </a:p>
          <a:p>
            <a:pPr marL="0" indent="0">
              <a:buNone/>
            </a:pPr>
            <a:r>
              <a:rPr lang="es-MX" sz="2800" dirty="0"/>
              <a:t> solares con su</a:t>
            </a:r>
          </a:p>
          <a:p>
            <a:pPr marL="0" indent="0">
              <a:buNone/>
            </a:pPr>
            <a:r>
              <a:rPr lang="es-MX" sz="2800" dirty="0"/>
              <a:t> telescopio </a:t>
            </a:r>
          </a:p>
          <a:p>
            <a:pPr marL="0" indent="0">
              <a:buNone/>
            </a:pPr>
            <a:r>
              <a:rPr lang="es-MX" sz="2800" dirty="0"/>
              <a:t>acondicionado </a:t>
            </a:r>
          </a:p>
          <a:p>
            <a:pPr marL="0" indent="0">
              <a:buNone/>
            </a:pPr>
            <a:r>
              <a:rPr lang="es-MX" sz="2800" dirty="0"/>
              <a:t>2) Se calcula la </a:t>
            </a:r>
          </a:p>
          <a:p>
            <a:pPr marL="0" indent="0">
              <a:buNone/>
            </a:pPr>
            <a:r>
              <a:rPr lang="es-MX" sz="2800" dirty="0"/>
              <a:t> velocidad de </a:t>
            </a:r>
          </a:p>
          <a:p>
            <a:pPr marL="0" indent="0">
              <a:buNone/>
            </a:pPr>
            <a:r>
              <a:rPr lang="es-MX" sz="2800" dirty="0"/>
              <a:t>rotación del  sol </a:t>
            </a:r>
          </a:p>
          <a:p>
            <a:pPr marL="0" indent="0">
              <a:buNone/>
            </a:pPr>
            <a:r>
              <a:rPr lang="es-MX" sz="2800" dirty="0"/>
              <a:t>con ayuda de un </a:t>
            </a:r>
          </a:p>
          <a:p>
            <a:pPr marL="0" indent="0">
              <a:buNone/>
            </a:pPr>
            <a:r>
              <a:rPr lang="es-MX" sz="2800" dirty="0"/>
              <a:t>Poster- tendedero. </a:t>
            </a:r>
          </a:p>
          <a:p>
            <a:pPr marL="0" indent="0">
              <a:buNone/>
            </a:pPr>
            <a:r>
              <a:rPr lang="es-MX" sz="2800" dirty="0"/>
              <a:t>3) Los profesores nos piden el archivo del  tendedero.</a:t>
            </a:r>
          </a:p>
        </p:txBody>
      </p:sp>
      <p:pic>
        <p:nvPicPr>
          <p:cNvPr id="4" name="Picture 2" descr="C:\Users\acordero\Downloads\20150416_120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816" y="1988840"/>
            <a:ext cx="6272696"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516216" y="6021288"/>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263237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¿Dónde están los telescopios DAU ?</a:t>
            </a: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725" y="1196752"/>
            <a:ext cx="6594683" cy="4035689"/>
          </a:xfrm>
        </p:spPr>
      </p:pic>
      <p:sp>
        <p:nvSpPr>
          <p:cNvPr id="6" name="5 CuadroTexto"/>
          <p:cNvSpPr txBox="1"/>
          <p:nvPr/>
        </p:nvSpPr>
        <p:spPr>
          <a:xfrm>
            <a:off x="1475656" y="5597227"/>
            <a:ext cx="6264696" cy="1477328"/>
          </a:xfrm>
          <a:prstGeom prst="rect">
            <a:avLst/>
          </a:prstGeom>
          <a:noFill/>
        </p:spPr>
        <p:txBody>
          <a:bodyPr wrap="square" rtlCol="0">
            <a:spAutoFit/>
          </a:bodyPr>
          <a:lstStyle/>
          <a:p>
            <a:r>
              <a:rPr lang="es-MX" dirty="0">
                <a:hlinkClick r:id="rId3"/>
              </a:rPr>
              <a:t>https://www.google.com.mx/maps/@23.4439845,-98.558393,5z/data=!3m1!4b1!4m2!6m1!1szos_sNAc20os.kBTZaVE8qVqo</a:t>
            </a:r>
            <a:endParaRPr lang="es-MX" dirty="0"/>
          </a:p>
          <a:p>
            <a:endParaRPr lang="es-MX" dirty="0"/>
          </a:p>
          <a:p>
            <a:endParaRPr lang="es-MX" dirty="0"/>
          </a:p>
        </p:txBody>
      </p:sp>
      <p:sp>
        <p:nvSpPr>
          <p:cNvPr id="7" name="2 Marcador de contenido"/>
          <p:cNvSpPr txBox="1">
            <a:spLocks/>
          </p:cNvSpPr>
          <p:nvPr/>
        </p:nvSpPr>
        <p:spPr>
          <a:xfrm>
            <a:off x="107504" y="2392288"/>
            <a:ext cx="2664296" cy="3268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000" dirty="0"/>
              <a:t>Puebla </a:t>
            </a:r>
          </a:p>
          <a:p>
            <a:r>
              <a:rPr lang="es-MX" sz="2000" dirty="0"/>
              <a:t>Tlaxcala </a:t>
            </a:r>
          </a:p>
          <a:p>
            <a:r>
              <a:rPr lang="es-MX" sz="2000" dirty="0"/>
              <a:t>Aguascalientes </a:t>
            </a:r>
          </a:p>
          <a:p>
            <a:r>
              <a:rPr lang="es-MX" sz="2000" dirty="0"/>
              <a:t>Oaxaca </a:t>
            </a:r>
          </a:p>
          <a:p>
            <a:r>
              <a:rPr lang="es-MX" sz="2000" dirty="0"/>
              <a:t>Sonora-Cananea</a:t>
            </a:r>
          </a:p>
          <a:p>
            <a:r>
              <a:rPr lang="es-MX" sz="2000" dirty="0"/>
              <a:t>Querétaro </a:t>
            </a:r>
          </a:p>
          <a:p>
            <a:r>
              <a:rPr lang="es-MX" sz="2000" dirty="0"/>
              <a:t>Quintana Roo </a:t>
            </a:r>
          </a:p>
          <a:p>
            <a:r>
              <a:rPr lang="es-MX" sz="2000" dirty="0"/>
              <a:t>Morelos </a:t>
            </a:r>
          </a:p>
          <a:p>
            <a:endParaRPr lang="es-MX" dirty="0">
              <a:solidFill>
                <a:srgbClr val="FF0000"/>
              </a:solidFill>
            </a:endParaRPr>
          </a:p>
          <a:p>
            <a:endParaRPr lang="es-MX" dirty="0">
              <a:solidFill>
                <a:srgbClr val="FF0000"/>
              </a:solidFill>
            </a:endParaRPr>
          </a:p>
        </p:txBody>
      </p:sp>
      <p:sp>
        <p:nvSpPr>
          <p:cNvPr id="9" name="8 CuadroTexto"/>
          <p:cNvSpPr txBox="1"/>
          <p:nvPr/>
        </p:nvSpPr>
        <p:spPr>
          <a:xfrm>
            <a:off x="3779912" y="6239053"/>
            <a:ext cx="2714205" cy="646331"/>
          </a:xfrm>
          <a:prstGeom prst="rect">
            <a:avLst/>
          </a:prstGeom>
          <a:noFill/>
        </p:spPr>
        <p:txBody>
          <a:bodyPr wrap="none" rtlCol="0">
            <a:spAutoFit/>
          </a:bodyPr>
          <a:lstStyle/>
          <a:p>
            <a:r>
              <a:rPr lang="es-MX" dirty="0">
                <a:solidFill>
                  <a:srgbClr val="00B050"/>
                </a:solidFill>
              </a:rPr>
              <a:t>“Hacemos lo que podemos</a:t>
            </a:r>
            <a:br>
              <a:rPr lang="es-MX" dirty="0">
                <a:solidFill>
                  <a:srgbClr val="00B050"/>
                </a:solidFill>
              </a:rPr>
            </a:br>
            <a:r>
              <a:rPr lang="es-MX" dirty="0">
                <a:solidFill>
                  <a:srgbClr val="00B050"/>
                </a:solidFill>
              </a:rPr>
              <a:t>con lo que tenemos”</a:t>
            </a:r>
            <a:endParaRPr lang="es-MX" dirty="0"/>
          </a:p>
        </p:txBody>
      </p:sp>
      <p:sp>
        <p:nvSpPr>
          <p:cNvPr id="10" name="9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240476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1470025"/>
          </a:xfrm>
        </p:spPr>
        <p:txBody>
          <a:bodyPr>
            <a:normAutofit/>
          </a:bodyPr>
          <a:lstStyle/>
          <a:p>
            <a:br>
              <a:rPr lang="es-MX" b="1" dirty="0"/>
            </a:br>
            <a:r>
              <a:rPr lang="es-MX" b="1" dirty="0"/>
              <a:t>Programa 2 </a:t>
            </a:r>
            <a:r>
              <a:rPr lang="es-MX" dirty="0">
                <a:solidFill>
                  <a:srgbClr val="FF0000"/>
                </a:solidFill>
              </a:rPr>
              <a:t>  </a:t>
            </a:r>
            <a:endParaRPr lang="es-MX" dirty="0"/>
          </a:p>
        </p:txBody>
      </p:sp>
      <p:sp>
        <p:nvSpPr>
          <p:cNvPr id="3" name="2 CuadroTexto"/>
          <p:cNvSpPr txBox="1"/>
          <p:nvPr/>
        </p:nvSpPr>
        <p:spPr>
          <a:xfrm>
            <a:off x="5652120" y="6021288"/>
            <a:ext cx="2523511" cy="369332"/>
          </a:xfrm>
          <a:prstGeom prst="rect">
            <a:avLst/>
          </a:prstGeom>
          <a:noFill/>
        </p:spPr>
        <p:txBody>
          <a:bodyPr wrap="none" rtlCol="0">
            <a:spAutoFit/>
          </a:bodyPr>
          <a:lstStyle/>
          <a:p>
            <a:r>
              <a:rPr lang="es-MX" dirty="0"/>
              <a:t>acordero@fcfm.buap.mx</a:t>
            </a:r>
          </a:p>
        </p:txBody>
      </p:sp>
      <p:sp>
        <p:nvSpPr>
          <p:cNvPr id="6" name="1 Título"/>
          <p:cNvSpPr txBox="1">
            <a:spLocks/>
          </p:cNvSpPr>
          <p:nvPr/>
        </p:nvSpPr>
        <p:spPr>
          <a:xfrm>
            <a:off x="838200" y="2564904"/>
            <a:ext cx="7772400" cy="147002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a:solidFill>
                  <a:srgbClr val="FF0000"/>
                </a:solidFill>
              </a:rPr>
              <a:t>Reciclando un celular para Construir un microscopio escolar</a:t>
            </a:r>
            <a:br>
              <a:rPr lang="es-MX" dirty="0">
                <a:solidFill>
                  <a:srgbClr val="FF0000"/>
                </a:solidFill>
              </a:rPr>
            </a:br>
            <a:r>
              <a:rPr lang="es-MX" dirty="0">
                <a:solidFill>
                  <a:srgbClr val="FF0000"/>
                </a:solidFill>
              </a:rPr>
              <a:t> opto-electrónico </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Un poco de historia </a:t>
            </a:r>
          </a:p>
        </p:txBody>
      </p:sp>
      <p:sp>
        <p:nvSpPr>
          <p:cNvPr id="3" name="2 Marcador de contenido"/>
          <p:cNvSpPr>
            <a:spLocks noGrp="1"/>
          </p:cNvSpPr>
          <p:nvPr>
            <p:ph idx="1"/>
          </p:nvPr>
        </p:nvSpPr>
        <p:spPr/>
        <p:txBody>
          <a:bodyPr>
            <a:normAutofit fontScale="92500" lnSpcReduction="10000"/>
          </a:bodyPr>
          <a:lstStyle/>
          <a:p>
            <a:r>
              <a:rPr lang="es-MX" dirty="0"/>
              <a:t>Les propuse la actividad de extraer la lente  de la cámara de un celular en desuso para que la usaran como lupa. Y, como siempre, a un estudiante se le ocurrió ponerle un celular para sacar una foto (sin mi autorización).</a:t>
            </a:r>
          </a:p>
          <a:p>
            <a:r>
              <a:rPr lang="es-MX" dirty="0"/>
              <a:t>Después hicieron una montura espantosa que funcionaba a veces. Lo que siguió fue fácil: le pedí a los técnicos que hicieran la montura buena. bonita y barata. Solo logramos que fuera buena y barata.       </a:t>
            </a:r>
          </a:p>
        </p:txBody>
      </p:sp>
    </p:spTree>
    <p:extLst>
      <p:ext uri="{BB962C8B-B14F-4D97-AF65-F5344CB8AC3E}">
        <p14:creationId xmlns:p14="http://schemas.microsoft.com/office/powerpoint/2010/main" val="239419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p>
        </p:txBody>
      </p:sp>
      <p:sp>
        <p:nvSpPr>
          <p:cNvPr id="3" name="2 Marcador de contenido"/>
          <p:cNvSpPr>
            <a:spLocks noGrp="1"/>
          </p:cNvSpPr>
          <p:nvPr>
            <p:ph idx="1"/>
          </p:nvPr>
        </p:nvSpPr>
        <p:spPr/>
        <p:txBody>
          <a:bodyPr>
            <a:normAutofit fontScale="85000" lnSpcReduction="10000"/>
          </a:bodyPr>
          <a:lstStyle/>
          <a:p>
            <a:r>
              <a:rPr lang="es-MX" dirty="0"/>
              <a:t>Antecedentes.- La mayoría de las clases de biología son impartidas sólo con dibujos y/o fotografías de las células, bacterias y en general de objetos microscópicos. El principal obstáculo es económico puesto que el costo mínimo de un microscopio escolar es de alrededor de 6000.00. Por tanto es prohibitivo  para la mayoría de las escuelas que quieran adquirirlo con recursos propios y/o para el mismo estado si se quiere cubrir todas las escuelas del país. </a:t>
            </a:r>
          </a:p>
          <a:p>
            <a:r>
              <a:rPr lang="es-MX" dirty="0">
                <a:solidFill>
                  <a:srgbClr val="FF0000"/>
                </a:solidFill>
              </a:rPr>
              <a:t>Cada práctica de laboratorio requiere al menos 10 microscopios/grupo</a:t>
            </a:r>
          </a:p>
        </p:txBody>
      </p:sp>
    </p:spTree>
    <p:extLst>
      <p:ext uri="{BB962C8B-B14F-4D97-AF65-F5344CB8AC3E}">
        <p14:creationId xmlns:p14="http://schemas.microsoft.com/office/powerpoint/2010/main" val="368033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p:txBody>
          <a:bodyPr>
            <a:normAutofit/>
          </a:bodyPr>
          <a:lstStyle/>
          <a:p>
            <a:r>
              <a:rPr lang="es-MX" dirty="0"/>
              <a:t>Objetivo.-Todos los maestros de México que impartan clases de Biología deben tener, al menos, un microscopio escolar a través del cual los estudiantes puedan observar células (vegetales y animales), bacterias y muchas cosas más.</a:t>
            </a:r>
          </a:p>
          <a:p>
            <a:endParaRPr lang="es-MX" dirty="0"/>
          </a:p>
        </p:txBody>
      </p:sp>
    </p:spTree>
    <p:extLst>
      <p:ext uri="{BB962C8B-B14F-4D97-AF65-F5344CB8AC3E}">
        <p14:creationId xmlns:p14="http://schemas.microsoft.com/office/powerpoint/2010/main" val="260248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846640" cy="1944216"/>
          </a:xfrm>
        </p:spPr>
        <p:txBody>
          <a:bodyPr>
            <a:normAutofit/>
          </a:bodyPr>
          <a:lstStyle/>
          <a:p>
            <a:r>
              <a:rPr lang="es-MX" dirty="0">
                <a:solidFill>
                  <a:srgbClr val="FF0000"/>
                </a:solidFill>
              </a:rPr>
              <a:t>Tardes culturales </a:t>
            </a:r>
            <a:endParaRPr lang="es-MX" dirty="0"/>
          </a:p>
        </p:txBody>
      </p:sp>
      <p:sp>
        <p:nvSpPr>
          <p:cNvPr id="4" name="3 Subtítulo"/>
          <p:cNvSpPr>
            <a:spLocks noGrp="1"/>
          </p:cNvSpPr>
          <p:nvPr>
            <p:ph type="subTitle" idx="1"/>
          </p:nvPr>
        </p:nvSpPr>
        <p:spPr>
          <a:xfrm>
            <a:off x="1371600" y="2636912"/>
            <a:ext cx="6400800" cy="1752600"/>
          </a:xfrm>
        </p:spPr>
        <p:txBody>
          <a:bodyPr>
            <a:normAutofit/>
          </a:bodyPr>
          <a:lstStyle/>
          <a:p>
            <a:r>
              <a:rPr lang="es-MX" dirty="0">
                <a:solidFill>
                  <a:srgbClr val="00B0F0"/>
                </a:solidFill>
              </a:rPr>
              <a:t>¿Cómo dotar a todas las escuelas de materiales de laboratorio útiles y a bajo costo? </a:t>
            </a:r>
          </a:p>
        </p:txBody>
      </p:sp>
      <p:sp>
        <p:nvSpPr>
          <p:cNvPr id="6" name="1 Título"/>
          <p:cNvSpPr txBox="1">
            <a:spLocks/>
          </p:cNvSpPr>
          <p:nvPr/>
        </p:nvSpPr>
        <p:spPr>
          <a:xfrm>
            <a:off x="838200" y="2102991"/>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dirty="0"/>
          </a:p>
        </p:txBody>
      </p:sp>
    </p:spTree>
    <p:extLst>
      <p:ext uri="{BB962C8B-B14F-4D97-AF65-F5344CB8AC3E}">
        <p14:creationId xmlns:p14="http://schemas.microsoft.com/office/powerpoint/2010/main" val="316794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35496" y="1600201"/>
            <a:ext cx="4896544" cy="5069159"/>
          </a:xfrm>
        </p:spPr>
        <p:txBody>
          <a:bodyPr>
            <a:normAutofit fontScale="85000" lnSpcReduction="20000"/>
          </a:bodyPr>
          <a:lstStyle/>
          <a:p>
            <a:r>
              <a:rPr lang="es-MX" dirty="0"/>
              <a:t>HISTORIA:</a:t>
            </a:r>
          </a:p>
          <a:p>
            <a:pPr marL="542925" lvl="1" indent="-357188">
              <a:buFont typeface="+mj-lt"/>
              <a:buAutoNum type="arabicParenR"/>
            </a:pPr>
            <a:r>
              <a:rPr lang="es-MX" dirty="0"/>
              <a:t>Antonie van Leeuwenhoek(*) (1632-1723) construyó microscopios simples  con lentes biconvexas que él mismo pulía. Logró amplificaciones de hasta 200X. Con sus microscopios Leeuwenhoek observó protozoos, bacterias, espermatozoides etc., que son los objetos que requerimos ver en nuestras  escuelas de nivel básico y medio.</a:t>
            </a:r>
          </a:p>
          <a:p>
            <a:pPr marL="585787" lvl="2" indent="0">
              <a:buNone/>
            </a:pPr>
            <a:r>
              <a:rPr lang="es-MX" sz="2800" dirty="0"/>
              <a:t>(*) Paul de </a:t>
            </a:r>
            <a:r>
              <a:rPr lang="es-MX" sz="2800" dirty="0" err="1"/>
              <a:t>Kruif</a:t>
            </a:r>
            <a:r>
              <a:rPr lang="es-MX" sz="2800" dirty="0"/>
              <a:t>, </a:t>
            </a:r>
            <a:r>
              <a:rPr lang="es-MX" sz="2800" i="1" dirty="0"/>
              <a:t>Los cazadores de microbios</a:t>
            </a:r>
            <a:r>
              <a:rPr lang="es-MX" sz="2800" dirty="0"/>
              <a:t>,  	(1926).</a:t>
            </a:r>
          </a:p>
          <a:p>
            <a:endParaRPr lang="es-MX" dirty="0"/>
          </a:p>
        </p:txBody>
      </p:sp>
      <p:pic>
        <p:nvPicPr>
          <p:cNvPr id="4" name="Picture 2" descr="C:\Users\sony\AppData\Local\Microsoft\Windows\Temporary Internet Files\Content.IE5\3288QATP\Antony_van_Leeuwenhoek_and_his__Little_animals_;_being_some_account_of_the_father_of_protozoology_and_bacteriology_and_his_multifarious_discoveries_in_these_d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514375"/>
            <a:ext cx="2088232" cy="2549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ony\AppData\Local\Microsoft\Windows\Temporary Internet Files\Content.IE5\3288QATP\Leeuwenhoek_Microsco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374" y="1563472"/>
            <a:ext cx="1813114" cy="3017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sony\AppData\Local\Microsoft\Windows\Temporary Internet Files\Content.IE5\3288QATP\1-Leeuw-rot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725" y="3908478"/>
            <a:ext cx="2041595" cy="290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6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457200" y="1600200"/>
            <a:ext cx="3754760" cy="4781128"/>
          </a:xfrm>
        </p:spPr>
        <p:txBody>
          <a:bodyPr>
            <a:normAutofit fontScale="70000" lnSpcReduction="20000"/>
          </a:bodyPr>
          <a:lstStyle/>
          <a:p>
            <a:pPr marL="0" indent="0">
              <a:buNone/>
            </a:pPr>
            <a:r>
              <a:rPr lang="es-MX" dirty="0"/>
              <a:t>2) “Tenemos que explicar a los chicos acerca de cómo las cosas que usamos en la vida diaria, tales como teléfonos celulares, radios y televisiones, están basados en la física, y explicarles cómo es que trabajan en términos simples.</a:t>
            </a:r>
          </a:p>
          <a:p>
            <a:pPr marL="0" indent="0">
              <a:buNone/>
            </a:pPr>
            <a:r>
              <a:rPr lang="es-MX" dirty="0"/>
              <a:t>Esto apunta a la relevancia de  la física en sus vidas. Para crear un interés en cualquier área de la ciencia, primero debes capturar la imaginación del chico.”  </a:t>
            </a:r>
          </a:p>
          <a:p>
            <a:pPr marL="0" indent="0">
              <a:buNone/>
            </a:pPr>
            <a:r>
              <a:rPr lang="es-MX" i="1" dirty="0"/>
              <a:t>Jerome I. Friedman, premio nobel de Física 1990</a:t>
            </a:r>
          </a:p>
          <a:p>
            <a:endParaRPr lang="es-MX" dirty="0"/>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93" y="1412776"/>
            <a:ext cx="4924911" cy="266429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468" y="3645024"/>
            <a:ext cx="4102972" cy="3073269"/>
          </a:xfrm>
          <a:prstGeom prst="rect">
            <a:avLst/>
          </a:prstGeom>
        </p:spPr>
      </p:pic>
    </p:spTree>
    <p:extLst>
      <p:ext uri="{BB962C8B-B14F-4D97-AF65-F5344CB8AC3E}">
        <p14:creationId xmlns:p14="http://schemas.microsoft.com/office/powerpoint/2010/main" val="140782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457200" y="1600200"/>
            <a:ext cx="3106688" cy="4983162"/>
          </a:xfrm>
        </p:spPr>
        <p:txBody>
          <a:bodyPr>
            <a:normAutofit fontScale="92500"/>
          </a:bodyPr>
          <a:lstStyle/>
          <a:p>
            <a:r>
              <a:rPr lang="es-MX" dirty="0"/>
              <a:t>Pasos prácticos:</a:t>
            </a:r>
          </a:p>
          <a:p>
            <a:pPr marL="449263" lvl="1" indent="-355600">
              <a:buFont typeface="+mj-lt"/>
              <a:buAutoNum type="arabicParenR"/>
            </a:pPr>
            <a:r>
              <a:rPr lang="es-MX" dirty="0"/>
              <a:t>Desarmamos un celular en desuso, le extraemos la cámara fotográfica y la  usamos como la lente de nuestro nuevo microscopio escolar y</a:t>
            </a:r>
          </a:p>
          <a:p>
            <a:endParaRPr lang="es-MX" dirty="0"/>
          </a:p>
          <a:p>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362168"/>
            <a:ext cx="5060032" cy="3795024"/>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336" y="4133558"/>
            <a:ext cx="3240835" cy="2430626"/>
          </a:xfrm>
          <a:prstGeom prst="rect">
            <a:avLst/>
          </a:prstGeom>
        </p:spPr>
      </p:pic>
      <p:cxnSp>
        <p:nvCxnSpPr>
          <p:cNvPr id="7" name="6 Conector recto de flecha"/>
          <p:cNvCxnSpPr/>
          <p:nvPr/>
        </p:nvCxnSpPr>
        <p:spPr>
          <a:xfrm flipV="1">
            <a:off x="5076056" y="3259680"/>
            <a:ext cx="2376264" cy="17534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907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457200" y="1600200"/>
            <a:ext cx="4114800" cy="4524454"/>
          </a:xfrm>
        </p:spPr>
        <p:txBody>
          <a:bodyPr>
            <a:normAutofit/>
          </a:bodyPr>
          <a:lstStyle/>
          <a:p>
            <a:pPr marL="0" indent="0">
              <a:buNone/>
            </a:pPr>
            <a:r>
              <a:rPr lang="es-MX" dirty="0"/>
              <a:t>2) Usamos un celular bueno (del profesor y/o los estudiantes) para obtener fotografías y/ videos de los objetos microscópicos convirtiéndolo en opto-electrónico.     </a:t>
            </a:r>
          </a:p>
          <a:p>
            <a:endParaRPr lang="es-MX" dirty="0"/>
          </a:p>
          <a:p>
            <a:endParaRPr lang="es-MX" dirty="0"/>
          </a:p>
          <a:p>
            <a:endParaRPr lang="es-MX" dirty="0"/>
          </a:p>
        </p:txBody>
      </p:sp>
      <p:sp>
        <p:nvSpPr>
          <p:cNvPr id="9" name="8 CuadroTexto"/>
          <p:cNvSpPr txBox="1"/>
          <p:nvPr/>
        </p:nvSpPr>
        <p:spPr>
          <a:xfrm>
            <a:off x="5241148" y="5939988"/>
            <a:ext cx="2808312" cy="369332"/>
          </a:xfrm>
          <a:prstGeom prst="rect">
            <a:avLst/>
          </a:prstGeom>
          <a:noFill/>
        </p:spPr>
        <p:txBody>
          <a:bodyPr wrap="square" rtlCol="0">
            <a:spAutoFit/>
          </a:bodyPr>
          <a:lstStyle/>
          <a:p>
            <a:pPr algn="ctr"/>
            <a:r>
              <a:rPr lang="es-MX" dirty="0"/>
              <a:t>Células de cebolla</a:t>
            </a:r>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938232"/>
            <a:ext cx="2954280" cy="3939040"/>
          </a:xfrm>
          <a:prstGeom prst="rect">
            <a:avLst/>
          </a:prstGeom>
        </p:spPr>
      </p:pic>
    </p:spTree>
    <p:extLst>
      <p:ext uri="{BB962C8B-B14F-4D97-AF65-F5344CB8AC3E}">
        <p14:creationId xmlns:p14="http://schemas.microsoft.com/office/powerpoint/2010/main" val="114044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Bacterias de agua de florero de panteón (el primer video)</a:t>
            </a:r>
          </a:p>
        </p:txBody>
      </p:sp>
      <p:pic>
        <p:nvPicPr>
          <p:cNvPr id="4" name="2 bichos de agua sucia.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5400000">
            <a:off x="2075547" y="-446747"/>
            <a:ext cx="5073199" cy="9224293"/>
          </a:xfrm>
        </p:spPr>
      </p:pic>
    </p:spTree>
    <p:extLst>
      <p:ext uri="{BB962C8B-B14F-4D97-AF65-F5344CB8AC3E}">
        <p14:creationId xmlns:p14="http://schemas.microsoft.com/office/powerpoint/2010/main" val="1244692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457200" y="1600200"/>
            <a:ext cx="4546848" cy="4709119"/>
          </a:xfrm>
        </p:spPr>
        <p:txBody>
          <a:bodyPr>
            <a:noAutofit/>
          </a:bodyPr>
          <a:lstStyle/>
          <a:p>
            <a:r>
              <a:rPr lang="es-MX" sz="2500" dirty="0"/>
              <a:t>Taller de construcción.- El taller de construcción está dividido  en cuatro bloques:</a:t>
            </a:r>
          </a:p>
          <a:p>
            <a:pPr marL="971550" lvl="1" indent="-514350">
              <a:buFont typeface="+mj-lt"/>
              <a:buAutoNum type="arabicParenR"/>
            </a:pPr>
            <a:r>
              <a:rPr lang="es-MX" sz="2500" dirty="0"/>
              <a:t>Uso de las lentes de las cámaras fotográficas como lupas. </a:t>
            </a:r>
          </a:p>
          <a:p>
            <a:pPr marL="971550" lvl="1" indent="-514350">
              <a:buFont typeface="+mj-lt"/>
              <a:buAutoNum type="arabicParenR"/>
            </a:pPr>
            <a:r>
              <a:rPr lang="es-MX" sz="2500" dirty="0"/>
              <a:t>La ubicación de la cámara fotográfica del celular, su extracción, la estimación de la distancia focal y la estimación de la amplificación de su microscopio.</a:t>
            </a:r>
          </a:p>
        </p:txBody>
      </p:sp>
      <p:pic>
        <p:nvPicPr>
          <p:cNvPr id="5" name="Picture 13" descr="C:\Users\sony\Downloads\WhatsApp Image 2018-11-13 at 6.40.31 PM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253138"/>
            <a:ext cx="3776061" cy="283204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177682" y="5662989"/>
            <a:ext cx="3786806" cy="646331"/>
          </a:xfrm>
          <a:prstGeom prst="rect">
            <a:avLst/>
          </a:prstGeom>
        </p:spPr>
        <p:txBody>
          <a:bodyPr wrap="none">
            <a:spAutoFit/>
          </a:bodyPr>
          <a:lstStyle/>
          <a:p>
            <a:r>
              <a:rPr lang="es-MX" dirty="0"/>
              <a:t>Taller impartido para estudiantes</a:t>
            </a:r>
          </a:p>
          <a:p>
            <a:r>
              <a:rPr lang="es-MX" dirty="0"/>
              <a:t> y profesores en Técnica 104 en Atlixco</a:t>
            </a:r>
          </a:p>
        </p:txBody>
      </p:sp>
    </p:spTree>
    <p:extLst>
      <p:ext uri="{BB962C8B-B14F-4D97-AF65-F5344CB8AC3E}">
        <p14:creationId xmlns:p14="http://schemas.microsoft.com/office/powerpoint/2010/main" val="184311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457200" y="1600201"/>
            <a:ext cx="4546848" cy="4421088"/>
          </a:xfrm>
        </p:spPr>
        <p:txBody>
          <a:bodyPr>
            <a:normAutofit fontScale="85000" lnSpcReduction="20000"/>
          </a:bodyPr>
          <a:lstStyle/>
          <a:p>
            <a:pPr marL="514350" indent="-514350">
              <a:buFont typeface="+mj-lt"/>
              <a:buAutoNum type="arabicParenR" startAt="3"/>
            </a:pPr>
            <a:r>
              <a:rPr lang="es-MX" dirty="0"/>
              <a:t>El armado de las partes del microscopio colocando la lente obtenida del celular y los ajustes mecánicos necesarios.</a:t>
            </a:r>
          </a:p>
          <a:p>
            <a:pPr marL="514350" indent="-514350">
              <a:buFont typeface="+mj-lt"/>
              <a:buAutoNum type="arabicParenR" startAt="3"/>
            </a:pPr>
            <a:r>
              <a:rPr lang="es-MX" dirty="0"/>
              <a:t>La preparación de muestras para observar como células de cebolla, frotis de dentadura, agua sucia de flores.. etc.</a:t>
            </a:r>
          </a:p>
          <a:p>
            <a:pPr marL="514350" indent="-514350">
              <a:buFont typeface="+mj-lt"/>
              <a:buAutoNum type="arabicParenR" startAt="3"/>
            </a:pPr>
            <a:r>
              <a:rPr lang="es-MX" dirty="0"/>
              <a:t>La toma de fotografía y videos de lo observado.    </a:t>
            </a:r>
          </a:p>
        </p:txBody>
      </p:sp>
      <p:pic>
        <p:nvPicPr>
          <p:cNvPr id="5" name="Picture 12" descr="C:\Users\sony\Downloads\WhatsApp Image 2018-11-13 at 6.40.31 PM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988840"/>
            <a:ext cx="3312368" cy="248427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177682" y="5662989"/>
            <a:ext cx="3786806" cy="646331"/>
          </a:xfrm>
          <a:prstGeom prst="rect">
            <a:avLst/>
          </a:prstGeom>
        </p:spPr>
        <p:txBody>
          <a:bodyPr wrap="none">
            <a:spAutoFit/>
          </a:bodyPr>
          <a:lstStyle/>
          <a:p>
            <a:r>
              <a:rPr lang="es-MX" dirty="0"/>
              <a:t>Taller impartido para estudiantes</a:t>
            </a:r>
          </a:p>
          <a:p>
            <a:r>
              <a:rPr lang="es-MX" dirty="0"/>
              <a:t> y profesores en Técnica 104 en Atlixco</a:t>
            </a:r>
          </a:p>
        </p:txBody>
      </p:sp>
    </p:spTree>
    <p:extLst>
      <p:ext uri="{BB962C8B-B14F-4D97-AF65-F5344CB8AC3E}">
        <p14:creationId xmlns:p14="http://schemas.microsoft.com/office/powerpoint/2010/main" val="2094061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a:xfrm>
            <a:off x="457200" y="1600200"/>
            <a:ext cx="3106688" cy="4637112"/>
          </a:xfrm>
        </p:spPr>
        <p:txBody>
          <a:bodyPr>
            <a:normAutofit fontScale="85000" lnSpcReduction="20000"/>
          </a:bodyPr>
          <a:lstStyle/>
          <a:p>
            <a:pPr marL="514350" indent="-514350">
              <a:buFont typeface="+mj-lt"/>
              <a:buAutoNum type="arabicParenR" startAt="6"/>
            </a:pPr>
            <a:r>
              <a:rPr lang="es-MX" dirty="0"/>
              <a:t>El Uso del celular del profesor y/o de los estudiantes para obtener fotografías y/ videos de los objetos microscópicos convirtiéndolo así en un microscopio opto-electrónico.     </a:t>
            </a:r>
          </a:p>
          <a:p>
            <a:pPr marL="514350" indent="-514350">
              <a:buFont typeface="+mj-lt"/>
              <a:buAutoNum type="arabicParenR" startAt="6"/>
            </a:pPr>
            <a:endParaRPr lang="es-MX" dirty="0"/>
          </a:p>
          <a:p>
            <a:endParaRPr lang="es-MX" dirty="0"/>
          </a:p>
          <a:p>
            <a:endParaRPr lang="es-MX" dirty="0"/>
          </a:p>
        </p:txBody>
      </p:sp>
      <p:pic>
        <p:nvPicPr>
          <p:cNvPr id="8"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768" y="1600201"/>
            <a:ext cx="5318720" cy="3989040"/>
          </a:xfrm>
          <a:prstGeom prst="rect">
            <a:avLst/>
          </a:prstGeom>
        </p:spPr>
      </p:pic>
      <p:sp>
        <p:nvSpPr>
          <p:cNvPr id="6" name="5 CuadroTexto"/>
          <p:cNvSpPr txBox="1"/>
          <p:nvPr/>
        </p:nvSpPr>
        <p:spPr>
          <a:xfrm>
            <a:off x="4283968" y="6093296"/>
            <a:ext cx="4270015" cy="646331"/>
          </a:xfrm>
          <a:prstGeom prst="rect">
            <a:avLst/>
          </a:prstGeom>
          <a:noFill/>
        </p:spPr>
        <p:txBody>
          <a:bodyPr wrap="none" rtlCol="0">
            <a:spAutoFit/>
          </a:bodyPr>
          <a:lstStyle/>
          <a:p>
            <a:r>
              <a:rPr lang="es-MX" dirty="0"/>
              <a:t>Taller impartido a profesores del</a:t>
            </a:r>
          </a:p>
          <a:p>
            <a:r>
              <a:rPr lang="es-MX" dirty="0"/>
              <a:t>Colegio de Bachilleres del Estado de Puebla</a:t>
            </a:r>
          </a:p>
        </p:txBody>
      </p:sp>
    </p:spTree>
    <p:extLst>
      <p:ext uri="{BB962C8B-B14F-4D97-AF65-F5344CB8AC3E}">
        <p14:creationId xmlns:p14="http://schemas.microsoft.com/office/powerpoint/2010/main" val="597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dirty="0">
                <a:solidFill>
                  <a:srgbClr val="FF0000"/>
                </a:solidFill>
              </a:rPr>
              <a:t>Reciclando un celular para </a:t>
            </a:r>
            <a:br>
              <a:rPr lang="es-MX" sz="2800" dirty="0">
                <a:solidFill>
                  <a:srgbClr val="FF0000"/>
                </a:solidFill>
              </a:rPr>
            </a:br>
            <a:r>
              <a:rPr lang="es-MX" sz="2800" dirty="0">
                <a:solidFill>
                  <a:srgbClr val="FF0000"/>
                </a:solidFill>
              </a:rPr>
              <a:t>construir un microscopio escolar opto-electrónico</a:t>
            </a:r>
            <a:endParaRPr lang="es-MX" sz="2800" dirty="0"/>
          </a:p>
        </p:txBody>
      </p:sp>
      <p:sp>
        <p:nvSpPr>
          <p:cNvPr id="3" name="2 Marcador de contenido"/>
          <p:cNvSpPr>
            <a:spLocks noGrp="1"/>
          </p:cNvSpPr>
          <p:nvPr>
            <p:ph idx="1"/>
          </p:nvPr>
        </p:nvSpPr>
        <p:spPr/>
        <p:txBody>
          <a:bodyPr>
            <a:normAutofit lnSpcReduction="10000"/>
          </a:bodyPr>
          <a:lstStyle/>
          <a:p>
            <a:pPr marL="514350" indent="-514350">
              <a:buFont typeface="+mj-lt"/>
              <a:buAutoNum type="arabicParenR"/>
            </a:pPr>
            <a:r>
              <a:rPr lang="es-MX" dirty="0"/>
              <a:t>La duración del taller es de 6 horas.</a:t>
            </a:r>
          </a:p>
          <a:p>
            <a:pPr marL="514350" indent="-514350">
              <a:buFont typeface="+mj-lt"/>
              <a:buAutoNum type="arabicParenR"/>
            </a:pPr>
            <a:r>
              <a:rPr lang="es-MX" dirty="0"/>
              <a:t>El taller puede ser impartido a grupos con un cupo máximo 40 personas en un espacio que cuente con al menos 10 mesas.</a:t>
            </a:r>
          </a:p>
          <a:p>
            <a:pPr marL="514350" indent="-514350">
              <a:buFont typeface="+mj-lt"/>
              <a:buAutoNum type="arabicParenR"/>
            </a:pPr>
            <a:r>
              <a:rPr lang="es-MX" dirty="0"/>
              <a:t>Los participantes deben llevar un celular para reciclar.</a:t>
            </a:r>
          </a:p>
          <a:p>
            <a:pPr marL="514350" indent="-514350">
              <a:buFont typeface="+mj-lt"/>
              <a:buAutoNum type="arabicParenR"/>
            </a:pPr>
            <a:r>
              <a:rPr lang="es-MX" dirty="0"/>
              <a:t>El costo de los materiales de cada microscopio es de $150.00 (ciento cincuenta pesos).    </a:t>
            </a:r>
          </a:p>
        </p:txBody>
      </p:sp>
    </p:spTree>
    <p:extLst>
      <p:ext uri="{BB962C8B-B14F-4D97-AF65-F5344CB8AC3E}">
        <p14:creationId xmlns:p14="http://schemas.microsoft.com/office/powerpoint/2010/main" val="3715275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4608512" cy="6885384"/>
          </a:xfrm>
          <a:prstGeom prst="rect">
            <a:avLst/>
          </a:prstGeo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27384"/>
            <a:ext cx="4680520" cy="6885384"/>
          </a:xfrm>
          <a:prstGeom prst="rect">
            <a:avLst/>
          </a:prstGeom>
        </p:spPr>
      </p:pic>
    </p:spTree>
    <p:extLst>
      <p:ext uri="{BB962C8B-B14F-4D97-AF65-F5344CB8AC3E}">
        <p14:creationId xmlns:p14="http://schemas.microsoft.com/office/powerpoint/2010/main" val="55723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Actividades del Laboratorio de Pruebas Ópticas de la FCFM de la BUAP</a:t>
            </a:r>
          </a:p>
        </p:txBody>
      </p:sp>
      <p:sp>
        <p:nvSpPr>
          <p:cNvPr id="3" name="2 Marcador de contenido"/>
          <p:cNvSpPr>
            <a:spLocks noGrp="1"/>
          </p:cNvSpPr>
          <p:nvPr>
            <p:ph idx="1"/>
          </p:nvPr>
        </p:nvSpPr>
        <p:spPr>
          <a:xfrm>
            <a:off x="457200" y="1600201"/>
            <a:ext cx="8147248" cy="1143853"/>
          </a:xfrm>
        </p:spPr>
        <p:txBody>
          <a:bodyPr>
            <a:normAutofit fontScale="55000" lnSpcReduction="20000"/>
          </a:bodyPr>
          <a:lstStyle/>
          <a:p>
            <a:r>
              <a:rPr lang="es-MX" dirty="0"/>
              <a:t>INVESTIGACIÓN</a:t>
            </a:r>
          </a:p>
          <a:p>
            <a:r>
              <a:rPr lang="es-MX" dirty="0"/>
              <a:t>DOCENCIA</a:t>
            </a:r>
          </a:p>
          <a:p>
            <a:r>
              <a:rPr lang="es-MX" dirty="0"/>
              <a:t>VINCULACIÓN</a:t>
            </a:r>
          </a:p>
          <a:p>
            <a:pPr marL="0" indent="0">
              <a:buNone/>
            </a:pPr>
            <a:r>
              <a:rPr lang="es-MX" dirty="0">
                <a:solidFill>
                  <a:srgbClr val="FF0000"/>
                </a:solidFill>
              </a:rPr>
              <a:t>  (APOYO A LA DOCENCIA)</a:t>
            </a:r>
          </a:p>
        </p:txBody>
      </p:sp>
      <p:pic>
        <p:nvPicPr>
          <p:cNvPr id="4" name="Picture 12" descr="C:\Users\sony\Downloads\WhatsApp Image 2018-11-13 at 6.40.31 P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916832"/>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31036" y="2708920"/>
            <a:ext cx="280080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dirty="0">
                <a:solidFill>
                  <a:srgbClr val="FF0000"/>
                </a:solidFill>
              </a:rPr>
              <a:t>Un telescopio para cada escuela</a:t>
            </a:r>
          </a:p>
          <a:p>
            <a:endParaRPr lang="es-MX" dirty="0"/>
          </a:p>
        </p:txBody>
      </p:sp>
      <p:sp>
        <p:nvSpPr>
          <p:cNvPr id="7" name="6 CuadroTexto"/>
          <p:cNvSpPr txBox="1"/>
          <p:nvPr/>
        </p:nvSpPr>
        <p:spPr>
          <a:xfrm>
            <a:off x="4578656" y="1556792"/>
            <a:ext cx="337772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MX" dirty="0">
                <a:solidFill>
                  <a:srgbClr val="FF0000"/>
                </a:solidFill>
              </a:rPr>
              <a:t>Diez microscopios para cada salón</a:t>
            </a:r>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879958"/>
            <a:ext cx="2136817" cy="3205226"/>
          </a:xfrm>
          <a:prstGeom prst="rect">
            <a:avLst/>
          </a:prstGeom>
        </p:spPr>
      </p:pic>
      <p:grpSp>
        <p:nvGrpSpPr>
          <p:cNvPr id="20" name="Grupo 18">
            <a:extLst>
              <a:ext uri="{FF2B5EF4-FFF2-40B4-BE49-F238E27FC236}">
                <a16:creationId xmlns:a16="http://schemas.microsoft.com/office/drawing/2014/main" id="{7D351A3F-75DD-4958-8261-A2238E554AE7}"/>
              </a:ext>
            </a:extLst>
          </p:cNvPr>
          <p:cNvGrpSpPr/>
          <p:nvPr/>
        </p:nvGrpSpPr>
        <p:grpSpPr>
          <a:xfrm>
            <a:off x="1636452" y="5686688"/>
            <a:ext cx="4519724" cy="982672"/>
            <a:chOff x="5449397" y="4493950"/>
            <a:chExt cx="5433848" cy="730473"/>
          </a:xfrm>
        </p:grpSpPr>
        <p:pic>
          <p:nvPicPr>
            <p:cNvPr id="21" name="Imagen 19" descr="Imagen que contiene luz, botella&#10;&#10;Descripción generada automáticamente">
              <a:extLst>
                <a:ext uri="{FF2B5EF4-FFF2-40B4-BE49-F238E27FC236}">
                  <a16:creationId xmlns:a16="http://schemas.microsoft.com/office/drawing/2014/main" id="{305ECB41-4D49-4894-861C-0858DC9169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1944" y="4493950"/>
              <a:ext cx="2791301" cy="729200"/>
            </a:xfrm>
            <a:prstGeom prst="rect">
              <a:avLst/>
            </a:prstGeom>
          </p:spPr>
        </p:pic>
        <p:pic>
          <p:nvPicPr>
            <p:cNvPr id="22" name="Imagen 20" descr="Imagen que contiene luz, botella&#10;&#10;Descripción generada automáticamente">
              <a:extLst>
                <a:ext uri="{FF2B5EF4-FFF2-40B4-BE49-F238E27FC236}">
                  <a16:creationId xmlns:a16="http://schemas.microsoft.com/office/drawing/2014/main" id="{209084A9-5D92-4219-94A6-B1FC8B15D7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49397" y="4495223"/>
              <a:ext cx="2791301" cy="729200"/>
            </a:xfrm>
            <a:prstGeom prst="rect">
              <a:avLst/>
            </a:prstGeom>
          </p:spPr>
        </p:pic>
      </p:grpSp>
      <p:pic>
        <p:nvPicPr>
          <p:cNvPr id="25" name="Imagen 8">
            <a:extLst>
              <a:ext uri="{FF2B5EF4-FFF2-40B4-BE49-F238E27FC236}">
                <a16:creationId xmlns:a16="http://schemas.microsoft.com/office/drawing/2014/main" id="{44B1AD8C-421C-42DD-9312-68E7C3150E1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15164" y="5661248"/>
            <a:ext cx="1717276" cy="973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30 Arco"/>
          <p:cNvSpPr/>
          <p:nvPr/>
        </p:nvSpPr>
        <p:spPr>
          <a:xfrm>
            <a:off x="3491880" y="1268760"/>
            <a:ext cx="5616624" cy="3816424"/>
          </a:xfrm>
          <a:prstGeom prst="arc">
            <a:avLst>
              <a:gd name="adj1" fmla="val 16200000"/>
              <a:gd name="adj2" fmla="val 16064349"/>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
        <p:nvSpPr>
          <p:cNvPr id="33" name="32 Arco"/>
          <p:cNvSpPr/>
          <p:nvPr/>
        </p:nvSpPr>
        <p:spPr>
          <a:xfrm>
            <a:off x="2564511" y="5445224"/>
            <a:ext cx="6039937" cy="1412776"/>
          </a:xfrm>
          <a:prstGeom prst="arc">
            <a:avLst>
              <a:gd name="adj1" fmla="val 16200000"/>
              <a:gd name="adj2" fmla="val 1595485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sp>
        <p:nvSpPr>
          <p:cNvPr id="34" name="33 CuadroTexto"/>
          <p:cNvSpPr txBox="1"/>
          <p:nvPr/>
        </p:nvSpPr>
        <p:spPr>
          <a:xfrm rot="21371491">
            <a:off x="3289789" y="5260313"/>
            <a:ext cx="4371115"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MX" dirty="0"/>
              <a:t>Código de barras de los elementos químicos</a:t>
            </a:r>
          </a:p>
        </p:txBody>
      </p:sp>
      <p:pic>
        <p:nvPicPr>
          <p:cNvPr id="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3645024"/>
            <a:ext cx="291632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Arco"/>
          <p:cNvSpPr/>
          <p:nvPr/>
        </p:nvSpPr>
        <p:spPr>
          <a:xfrm>
            <a:off x="251520" y="3537011"/>
            <a:ext cx="2557139" cy="2124237"/>
          </a:xfrm>
          <a:prstGeom prst="arc">
            <a:avLst>
              <a:gd name="adj1" fmla="val 16200000"/>
              <a:gd name="adj2" fmla="val 15950704"/>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3459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4590256" cy="6885384"/>
          </a:xfrm>
          <a:prstGeom prst="rect">
            <a:avLst/>
          </a:prstGeom>
        </p:spPr>
      </p:pic>
      <p:pic>
        <p:nvPicPr>
          <p:cNvPr id="10" name="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3744" y="-27384"/>
            <a:ext cx="4590256" cy="6885384"/>
          </a:xfrm>
          <a:prstGeom prst="rect">
            <a:avLst/>
          </a:prstGeom>
        </p:spPr>
      </p:pic>
    </p:spTree>
    <p:extLst>
      <p:ext uri="{BB962C8B-B14F-4D97-AF65-F5344CB8AC3E}">
        <p14:creationId xmlns:p14="http://schemas.microsoft.com/office/powerpoint/2010/main" val="57814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4680520" cy="688538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7384"/>
            <a:ext cx="4567436" cy="6885384"/>
          </a:xfrm>
          <a:prstGeom prst="rect">
            <a:avLst/>
          </a:prstGeom>
        </p:spPr>
      </p:pic>
    </p:spTree>
    <p:extLst>
      <p:ext uri="{BB962C8B-B14F-4D97-AF65-F5344CB8AC3E}">
        <p14:creationId xmlns:p14="http://schemas.microsoft.com/office/powerpoint/2010/main" val="3599049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5" name="4 Rectángulo"/>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788" y="-27384"/>
            <a:ext cx="5143500" cy="6885384"/>
          </a:xfrm>
          <a:prstGeom prst="rect">
            <a:avLst/>
          </a:prstGeom>
        </p:spPr>
      </p:pic>
    </p:spTree>
    <p:extLst>
      <p:ext uri="{BB962C8B-B14F-4D97-AF65-F5344CB8AC3E}">
        <p14:creationId xmlns:p14="http://schemas.microsoft.com/office/powerpoint/2010/main" val="3123475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 y="-27384"/>
            <a:ext cx="4711452" cy="688538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7384"/>
            <a:ext cx="4464496" cy="6885384"/>
          </a:xfrm>
          <a:prstGeom prst="rect">
            <a:avLst/>
          </a:prstGeom>
        </p:spPr>
      </p:pic>
    </p:spTree>
    <p:extLst>
      <p:ext uri="{BB962C8B-B14F-4D97-AF65-F5344CB8AC3E}">
        <p14:creationId xmlns:p14="http://schemas.microsoft.com/office/powerpoint/2010/main" val="285725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Para cerrar</a:t>
            </a:r>
          </a:p>
        </p:txBody>
      </p:sp>
      <p:sp>
        <p:nvSpPr>
          <p:cNvPr id="3" name="2 Marcador de contenido"/>
          <p:cNvSpPr>
            <a:spLocks noGrp="1"/>
          </p:cNvSpPr>
          <p:nvPr>
            <p:ph idx="1"/>
          </p:nvPr>
        </p:nvSpPr>
        <p:spPr>
          <a:xfrm>
            <a:off x="385192" y="1556792"/>
            <a:ext cx="3754760" cy="4721771"/>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s-MX" dirty="0"/>
              <a:t>Hemos construido alrededor de </a:t>
            </a:r>
            <a:endParaRPr lang="es-MX" dirty="0">
              <a:solidFill>
                <a:srgbClr val="FF0000"/>
              </a:solidFill>
            </a:endParaRPr>
          </a:p>
          <a:p>
            <a:pPr lvl="1"/>
            <a:r>
              <a:rPr lang="es-MX" sz="3200" dirty="0">
                <a:solidFill>
                  <a:srgbClr val="FF0000"/>
                </a:solidFill>
              </a:rPr>
              <a:t>1000 telescopios (en 25 años) y</a:t>
            </a:r>
          </a:p>
          <a:p>
            <a:pPr lvl="1"/>
            <a:r>
              <a:rPr lang="es-MX" sz="3200" dirty="0">
                <a:solidFill>
                  <a:srgbClr val="FF0000"/>
                </a:solidFill>
              </a:rPr>
              <a:t>1000 microscopios (en solo un año).</a:t>
            </a:r>
            <a:r>
              <a:rPr lang="es-MX" sz="3200" dirty="0"/>
              <a:t> </a:t>
            </a:r>
          </a:p>
          <a:p>
            <a:endParaRPr lang="es-MX" dirty="0">
              <a:solidFill>
                <a:srgbClr val="00B0F0"/>
              </a:solidFill>
            </a:endParaRPr>
          </a:p>
        </p:txBody>
      </p:sp>
      <p:sp>
        <p:nvSpPr>
          <p:cNvPr id="4" name="2 Marcador de contenido"/>
          <p:cNvSpPr txBox="1">
            <a:spLocks/>
          </p:cNvSpPr>
          <p:nvPr/>
        </p:nvSpPr>
        <p:spPr>
          <a:xfrm>
            <a:off x="4355976" y="1556792"/>
            <a:ext cx="4464496" cy="472177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s-MX" sz="4000" dirty="0">
                <a:solidFill>
                  <a:schemeClr val="tx1"/>
                </a:solidFill>
              </a:rPr>
              <a:t>¿Cómo dotar a todas las escuelas de microscopios  que hasta funcionan y a bajo costo? </a:t>
            </a:r>
          </a:p>
        </p:txBody>
      </p:sp>
    </p:spTree>
    <p:extLst>
      <p:ext uri="{BB962C8B-B14F-4D97-AF65-F5344CB8AC3E}">
        <p14:creationId xmlns:p14="http://schemas.microsoft.com/office/powerpoint/2010/main" val="278899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4640268" y="2943581"/>
            <a:ext cx="4324220" cy="3005699"/>
          </a:xfrm>
          <a:prstGeom prst="rect">
            <a:avLst/>
          </a:prstGeom>
          <a:solidFill>
            <a:srgbClr val="FFFFFF">
              <a:alpha val="0"/>
            </a:srgbClr>
          </a:solidFill>
          <a:ln w="9525">
            <a:noFill/>
            <a:miter lim="800000"/>
            <a:headEnd/>
            <a:tailEnd/>
          </a:ln>
        </p:spPr>
      </p:pic>
      <p:sp>
        <p:nvSpPr>
          <p:cNvPr id="6" name="5 Título"/>
          <p:cNvSpPr>
            <a:spLocks noGrp="1"/>
          </p:cNvSpPr>
          <p:nvPr>
            <p:ph type="title"/>
          </p:nvPr>
        </p:nvSpPr>
        <p:spPr>
          <a:xfrm>
            <a:off x="395536" y="620688"/>
            <a:ext cx="8136904" cy="1656184"/>
          </a:xfrm>
        </p:spPr>
        <p:txBody>
          <a:bodyPr>
            <a:normAutofit fontScale="90000"/>
          </a:bodyPr>
          <a:lstStyle/>
          <a:p>
            <a:r>
              <a:rPr lang="es-MX" sz="3600" dirty="0">
                <a:solidFill>
                  <a:srgbClr val="FF0000"/>
                </a:solidFill>
              </a:rPr>
              <a:t>¿Cómo dotar a todas las escuelas de materiales de laboratorio útiles y a bajo costo? </a:t>
            </a:r>
            <a:br>
              <a:rPr lang="es-MX" sz="3600" dirty="0"/>
            </a:br>
            <a:r>
              <a:rPr lang="es-MX" b="1" dirty="0"/>
              <a:t> </a:t>
            </a:r>
            <a:endParaRPr lang="es-MX" sz="4000" b="1" i="1" dirty="0">
              <a:solidFill>
                <a:srgbClr val="FF0000"/>
              </a:solidFill>
            </a:endParaRPr>
          </a:p>
        </p:txBody>
      </p:sp>
      <p:sp>
        <p:nvSpPr>
          <p:cNvPr id="2" name="1 CuadroTexto"/>
          <p:cNvSpPr txBox="1"/>
          <p:nvPr/>
        </p:nvSpPr>
        <p:spPr>
          <a:xfrm>
            <a:off x="107504" y="2204864"/>
            <a:ext cx="4388748" cy="4708981"/>
          </a:xfrm>
          <a:prstGeom prst="rect">
            <a:avLst/>
          </a:prstGeom>
          <a:noFill/>
        </p:spPr>
        <p:txBody>
          <a:bodyPr wrap="square" rtlCol="0">
            <a:spAutoFit/>
          </a:bodyPr>
          <a:lstStyle/>
          <a:p>
            <a:r>
              <a:rPr lang="es-MX" sz="2000" b="1" dirty="0"/>
              <a:t>El programa 1:  “Del Aula al Universo” nació por</a:t>
            </a:r>
            <a:r>
              <a:rPr lang="es-MX" sz="2000" b="1" i="1" dirty="0">
                <a:solidFill>
                  <a:srgbClr val="002060"/>
                </a:solidFill>
              </a:rPr>
              <a:t> la colaboración de :   </a:t>
            </a:r>
          </a:p>
          <a:p>
            <a:r>
              <a:rPr lang="es-MX" sz="2000" b="1" i="1" dirty="0">
                <a:solidFill>
                  <a:srgbClr val="FF0000"/>
                </a:solidFill>
              </a:rPr>
              <a:t>*LA</a:t>
            </a:r>
            <a:r>
              <a:rPr lang="es-MX" sz="2000" b="1" i="1" dirty="0">
                <a:solidFill>
                  <a:srgbClr val="002060"/>
                </a:solidFill>
              </a:rPr>
              <a:t> </a:t>
            </a:r>
            <a:r>
              <a:rPr lang="es-MX" sz="2000" b="1" i="1" dirty="0">
                <a:solidFill>
                  <a:srgbClr val="FF0000"/>
                </a:solidFill>
              </a:rPr>
              <a:t>FCFM-BUAP</a:t>
            </a:r>
          </a:p>
          <a:p>
            <a:r>
              <a:rPr lang="es-MX" sz="2000" b="1" i="1" dirty="0"/>
              <a:t>Facultad de Ciencias Físico Matemáticas de la BUAP</a:t>
            </a:r>
            <a:br>
              <a:rPr lang="es-MX" sz="2000" b="1" i="1" dirty="0"/>
            </a:br>
            <a:r>
              <a:rPr lang="es-MX" sz="2000" b="1" i="1" dirty="0">
                <a:solidFill>
                  <a:srgbClr val="FF0000"/>
                </a:solidFill>
              </a:rPr>
              <a:t>*EL INAOE </a:t>
            </a:r>
            <a:r>
              <a:rPr lang="es-MX" sz="2000" b="1" i="1" dirty="0">
                <a:solidFill>
                  <a:srgbClr val="002060"/>
                </a:solidFill>
              </a:rPr>
              <a:t>(Instituto Nacional de </a:t>
            </a:r>
            <a:r>
              <a:rPr lang="es-MX" sz="2000" b="1" i="1" dirty="0" err="1">
                <a:solidFill>
                  <a:srgbClr val="002060"/>
                </a:solidFill>
              </a:rPr>
              <a:t>Astrofísca</a:t>
            </a:r>
            <a:r>
              <a:rPr lang="es-MX" sz="2000" b="1" i="1" dirty="0">
                <a:solidFill>
                  <a:srgbClr val="002060"/>
                </a:solidFill>
              </a:rPr>
              <a:t> Óptica y Electrónica de </a:t>
            </a:r>
            <a:r>
              <a:rPr lang="es-MX" sz="2000" b="1" i="1" dirty="0" err="1">
                <a:solidFill>
                  <a:srgbClr val="002060"/>
                </a:solidFill>
              </a:rPr>
              <a:t>Tonantzintla</a:t>
            </a:r>
            <a:r>
              <a:rPr lang="es-MX" sz="2000" b="1" i="1" dirty="0">
                <a:solidFill>
                  <a:srgbClr val="002060"/>
                </a:solidFill>
              </a:rPr>
              <a:t>)</a:t>
            </a:r>
          </a:p>
          <a:p>
            <a:r>
              <a:rPr lang="es-MX" sz="2000" b="1" i="1" dirty="0">
                <a:solidFill>
                  <a:srgbClr val="FF0000"/>
                </a:solidFill>
              </a:rPr>
              <a:t>*</a:t>
            </a:r>
            <a:r>
              <a:rPr lang="es-MX" sz="2000" b="1" i="1" dirty="0" err="1">
                <a:solidFill>
                  <a:srgbClr val="FF0000"/>
                </a:solidFill>
              </a:rPr>
              <a:t>Célestron</a:t>
            </a:r>
            <a:r>
              <a:rPr lang="es-MX" sz="2000" b="1" i="1" dirty="0">
                <a:solidFill>
                  <a:srgbClr val="FF0000"/>
                </a:solidFill>
              </a:rPr>
              <a:t> </a:t>
            </a:r>
            <a:r>
              <a:rPr lang="es-MX" sz="2000" b="1" i="1" dirty="0">
                <a:solidFill>
                  <a:srgbClr val="002060"/>
                </a:solidFill>
              </a:rPr>
              <a:t>(marca de telescopios hechos en China y vendidos en todo el mundo)  </a:t>
            </a:r>
          </a:p>
          <a:p>
            <a:r>
              <a:rPr lang="es-MX" sz="2000" b="1" i="1" dirty="0">
                <a:solidFill>
                  <a:srgbClr val="FF0000"/>
                </a:solidFill>
              </a:rPr>
              <a:t>*LA SAM </a:t>
            </a:r>
            <a:r>
              <a:rPr lang="es-MX" sz="2000" b="1" i="1" dirty="0">
                <a:solidFill>
                  <a:srgbClr val="002060"/>
                </a:solidFill>
              </a:rPr>
              <a:t>(Sociedad Astronómica de México)</a:t>
            </a:r>
          </a:p>
          <a:p>
            <a:br>
              <a:rPr lang="es-MX" sz="2000" b="1" i="1" dirty="0">
                <a:solidFill>
                  <a:srgbClr val="FF0000"/>
                </a:solidFill>
              </a:rPr>
            </a:br>
            <a:endParaRPr lang="es-MX" sz="2000" dirty="0"/>
          </a:p>
        </p:txBody>
      </p:sp>
      <p:sp>
        <p:nvSpPr>
          <p:cNvPr id="5" name="4 CuadroTexto"/>
          <p:cNvSpPr txBox="1"/>
          <p:nvPr/>
        </p:nvSpPr>
        <p:spPr>
          <a:xfrm>
            <a:off x="6516216" y="6516052"/>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384987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Un poquito de historia</a:t>
            </a:r>
          </a:p>
        </p:txBody>
      </p:sp>
      <p:sp>
        <p:nvSpPr>
          <p:cNvPr id="3" name="2 Marcador de contenido"/>
          <p:cNvSpPr>
            <a:spLocks noGrp="1"/>
          </p:cNvSpPr>
          <p:nvPr>
            <p:ph idx="1"/>
          </p:nvPr>
        </p:nvSpPr>
        <p:spPr/>
        <p:txBody>
          <a:bodyPr>
            <a:normAutofit fontScale="77500" lnSpcReduction="20000"/>
          </a:bodyPr>
          <a:lstStyle/>
          <a:p>
            <a:r>
              <a:rPr lang="es-MX" dirty="0"/>
              <a:t>La construcción de telescopios inicia hace más de treinta años, en 1996, en la FCFM DE LA BUAP.</a:t>
            </a:r>
          </a:p>
          <a:p>
            <a:r>
              <a:rPr lang="es-MX" dirty="0"/>
              <a:t>Hacíamos un curso en diciembre para construir telescopios.</a:t>
            </a:r>
          </a:p>
          <a:p>
            <a:r>
              <a:rPr lang="es-MX" dirty="0"/>
              <a:t>En cada curso construíamos alrededor de 15 telescopios que al final sólo algunos sabían usar (sólo los que ya sabían usarlo antes) </a:t>
            </a:r>
          </a:p>
          <a:p>
            <a:r>
              <a:rPr lang="es-MX" dirty="0"/>
              <a:t>Después de varios fracasos incluimos un conjunto de conferencias  de astronomía (que tampoco sirvieron para nada). </a:t>
            </a:r>
          </a:p>
          <a:p>
            <a:r>
              <a:rPr lang="es-MX" dirty="0">
                <a:solidFill>
                  <a:srgbClr val="FF0000"/>
                </a:solidFill>
              </a:rPr>
              <a:t>Continuaron los fracasos y después incluimos un curso de astronomía práctica. </a:t>
            </a:r>
          </a:p>
          <a:p>
            <a:r>
              <a:rPr lang="es-MX" dirty="0">
                <a:solidFill>
                  <a:srgbClr val="FF0000"/>
                </a:solidFill>
              </a:rPr>
              <a:t>Ahora varios de los que hacen su telescopio aprenden a usar el telescopio. </a:t>
            </a:r>
          </a:p>
          <a:p>
            <a:pPr marL="0" indent="0">
              <a:buNone/>
            </a:pPr>
            <a:endParaRPr lang="es-MX" dirty="0"/>
          </a:p>
          <a:p>
            <a:endParaRPr lang="es-MX" dirty="0"/>
          </a:p>
        </p:txBody>
      </p:sp>
    </p:spTree>
    <p:extLst>
      <p:ext uri="{BB962C8B-B14F-4D97-AF65-F5344CB8AC3E}">
        <p14:creationId xmlns:p14="http://schemas.microsoft.com/office/powerpoint/2010/main" val="28576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24744"/>
            <a:ext cx="8229600" cy="5054617"/>
          </a:xfrm>
        </p:spPr>
        <p:txBody>
          <a:bodyPr>
            <a:normAutofit fontScale="77500" lnSpcReduction="20000"/>
          </a:bodyPr>
          <a:lstStyle/>
          <a:p>
            <a:pPr marL="0" indent="0">
              <a:buNone/>
            </a:pPr>
            <a:endParaRPr lang="es-MX" dirty="0"/>
          </a:p>
          <a:p>
            <a:r>
              <a:rPr lang="es-MX" b="1" i="1" dirty="0"/>
              <a:t>Metas.- </a:t>
            </a:r>
            <a:r>
              <a:rPr lang="es-MX" i="1" dirty="0"/>
              <a:t>Hemos construido, en colaboración con los estudiantes y profesores de escuelas más de 1000 telescopios newtonianos de 14 cm de diámetro  y capacitado a (por lo menos) 5000 estudiantes y 1000 profesores de más de 1000 escuelas. </a:t>
            </a:r>
            <a:endParaRPr lang="es-MX" dirty="0"/>
          </a:p>
          <a:p>
            <a:r>
              <a:rPr lang="es-MX" i="1" dirty="0"/>
              <a:t>Los clubes astronómicos y un profesor están comunicados por dos vías creadas exprofeso:</a:t>
            </a:r>
            <a:endParaRPr lang="es-MX" dirty="0"/>
          </a:p>
          <a:p>
            <a:pPr marL="0" indent="0">
              <a:buNone/>
            </a:pPr>
            <a:r>
              <a:rPr lang="es-MX" i="1" dirty="0"/>
              <a:t>	a) la página  	</a:t>
            </a:r>
            <a:r>
              <a:rPr lang="es-MX" u="sng" dirty="0">
                <a:hlinkClick r:id="rId2"/>
              </a:rPr>
              <a:t>https://sites.google.com/site/aulauniverso1/</a:t>
            </a:r>
            <a:r>
              <a:rPr lang="es-MX" dirty="0"/>
              <a:t> y</a:t>
            </a:r>
          </a:p>
          <a:p>
            <a:pPr marL="0" indent="0">
              <a:buNone/>
            </a:pPr>
            <a:r>
              <a:rPr lang="es-MX" i="1" dirty="0"/>
              <a:t>	b) </a:t>
            </a:r>
            <a:r>
              <a:rPr lang="es-MX" dirty="0"/>
              <a:t>la cuenta de Facebook 	</a:t>
            </a:r>
            <a:r>
              <a:rPr lang="es-MX" u="sng" dirty="0">
                <a:hlinkClick r:id="rId3"/>
              </a:rPr>
              <a:t>http://www.facebook.com/aulauniverso.tallerdeoptica</a:t>
            </a:r>
            <a:endParaRPr lang="es-MX" dirty="0"/>
          </a:p>
          <a:p>
            <a:endParaRPr lang="es-MX" dirty="0"/>
          </a:p>
          <a:p>
            <a:r>
              <a:rPr lang="es-MX" dirty="0">
                <a:solidFill>
                  <a:srgbClr val="FF0000"/>
                </a:solidFill>
              </a:rPr>
              <a:t>Todo mundo puede acceder a estas páginas.</a:t>
            </a:r>
            <a:r>
              <a:rPr lang="es-MX" dirty="0"/>
              <a:t> </a:t>
            </a:r>
          </a:p>
          <a:p>
            <a:endParaRPr lang="es-MX" dirty="0"/>
          </a:p>
        </p:txBody>
      </p:sp>
      <p:sp>
        <p:nvSpPr>
          <p:cNvPr id="4" name="3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1078980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rot="19864841">
            <a:off x="4510996" y="3766448"/>
            <a:ext cx="4234866" cy="3187487"/>
          </a:xfrm>
          <a:prstGeom prst="rect">
            <a:avLst/>
          </a:prstGeom>
          <a:solidFill>
            <a:srgbClr val="FFFFFF">
              <a:alpha val="0"/>
            </a:srgbClr>
          </a:solid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rot="240562">
            <a:off x="179512" y="4904619"/>
            <a:ext cx="3079470" cy="2307979"/>
          </a:xfrm>
          <a:prstGeom prst="rect">
            <a:avLst/>
          </a:prstGeom>
          <a:solidFill>
            <a:srgbClr val="FFFFFF">
              <a:alpha val="0"/>
            </a:srgbClr>
          </a:solidFill>
          <a:ln w="9525">
            <a:noFill/>
            <a:miter lim="800000"/>
            <a:headEnd/>
            <a:tailEnd/>
          </a:ln>
        </p:spPr>
      </p:pic>
      <p:pic>
        <p:nvPicPr>
          <p:cNvPr id="8197" name="Picture 5"/>
          <p:cNvPicPr>
            <a:picLocks noChangeAspect="1" noChangeArrowheads="1"/>
          </p:cNvPicPr>
          <p:nvPr/>
        </p:nvPicPr>
        <p:blipFill>
          <a:blip r:embed="rId4"/>
          <a:srcRect/>
          <a:stretch>
            <a:fillRect/>
          </a:stretch>
        </p:blipFill>
        <p:spPr bwMode="auto">
          <a:xfrm rot="1060881">
            <a:off x="5462267" y="586639"/>
            <a:ext cx="3501479" cy="2613610"/>
          </a:xfrm>
          <a:prstGeom prst="rect">
            <a:avLst/>
          </a:prstGeom>
          <a:solidFill>
            <a:srgbClr val="FFFFFF">
              <a:alpha val="0"/>
            </a:srgbClr>
          </a:solidFill>
          <a:ln w="9525">
            <a:noFill/>
            <a:miter lim="800000"/>
            <a:headEnd/>
            <a:tailEnd/>
          </a:ln>
        </p:spPr>
      </p:pic>
      <p:sp>
        <p:nvSpPr>
          <p:cNvPr id="8" name="7 Rectángulo"/>
          <p:cNvSpPr/>
          <p:nvPr/>
        </p:nvSpPr>
        <p:spPr>
          <a:xfrm>
            <a:off x="251520" y="444729"/>
            <a:ext cx="5584705" cy="4524315"/>
          </a:xfrm>
          <a:prstGeom prst="rect">
            <a:avLst/>
          </a:prstGeom>
        </p:spPr>
        <p:txBody>
          <a:bodyPr wrap="square">
            <a:spAutoFit/>
          </a:bodyPr>
          <a:lstStyle/>
          <a:p>
            <a:r>
              <a:rPr lang="es-MX" sz="3200" b="1" i="1" dirty="0"/>
              <a:t>Los participantes</a:t>
            </a:r>
            <a:endParaRPr lang="es-MX" sz="3200" dirty="0">
              <a:solidFill>
                <a:srgbClr val="FF0000"/>
              </a:solidFill>
            </a:endParaRPr>
          </a:p>
          <a:p>
            <a:r>
              <a:rPr lang="es-MX" sz="3200" i="1" dirty="0">
                <a:solidFill>
                  <a:srgbClr val="FF0000"/>
                </a:solidFill>
              </a:rPr>
              <a:t>a) Construyen su telescopio y son capacitados  para darle mantenimiento.</a:t>
            </a:r>
            <a:endParaRPr lang="es-MX" sz="3200" dirty="0">
              <a:solidFill>
                <a:srgbClr val="FF0000"/>
              </a:solidFill>
            </a:endParaRPr>
          </a:p>
          <a:p>
            <a:r>
              <a:rPr lang="es-MX" sz="3200" i="1" dirty="0">
                <a:solidFill>
                  <a:srgbClr val="FF0000"/>
                </a:solidFill>
              </a:rPr>
              <a:t>b) Aprenden a hacer observaciones astronómicas básicas y</a:t>
            </a:r>
          </a:p>
          <a:p>
            <a:r>
              <a:rPr lang="es-MX" sz="3200" i="1" dirty="0">
                <a:solidFill>
                  <a:srgbClr val="FF0000"/>
                </a:solidFill>
              </a:rPr>
              <a:t>c) Se vinculan con su comunidad enseñando los objetos del cielo</a:t>
            </a:r>
            <a:endParaRPr lang="es-MX" sz="3200" dirty="0">
              <a:solidFill>
                <a:srgbClr val="FF0000"/>
              </a:solidFill>
            </a:endParaRPr>
          </a:p>
        </p:txBody>
      </p:sp>
      <p:sp>
        <p:nvSpPr>
          <p:cNvPr id="7" name="6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312776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Algunos clubes</a:t>
            </a:r>
          </a:p>
        </p:txBody>
      </p:sp>
      <p:sp>
        <p:nvSpPr>
          <p:cNvPr id="3" name="2 Marcador de contenido"/>
          <p:cNvSpPr>
            <a:spLocks noGrp="1"/>
          </p:cNvSpPr>
          <p:nvPr>
            <p:ph idx="1"/>
          </p:nvPr>
        </p:nvSpPr>
        <p:spPr/>
        <p:txBody>
          <a:bodyPr/>
          <a:lstStyle/>
          <a:p>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88" y="1700808"/>
            <a:ext cx="7272300" cy="48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516216" y="6444044"/>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325081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MX" i="1" dirty="0"/>
              <a:t> </a:t>
            </a:r>
            <a:r>
              <a:rPr lang="es-MX" sz="2700" b="1" dirty="0"/>
              <a:t>Construcción del telescopio por estudiantes de </a:t>
            </a:r>
            <a:br>
              <a:rPr lang="es-MX" sz="2700" b="1" dirty="0"/>
            </a:br>
            <a:r>
              <a:rPr lang="es-MX" sz="2700" b="1" dirty="0"/>
              <a:t>Albergue Indígena en Tehuacán. </a:t>
            </a:r>
            <a:r>
              <a:rPr lang="es-MX" sz="2700" i="1" dirty="0"/>
              <a:t> </a:t>
            </a:r>
            <a:endParaRPr lang="es-MX" sz="27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88975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516216" y="5877272"/>
            <a:ext cx="2523511" cy="369332"/>
          </a:xfrm>
          <a:prstGeom prst="rect">
            <a:avLst/>
          </a:prstGeom>
          <a:noFill/>
        </p:spPr>
        <p:txBody>
          <a:bodyPr wrap="none" rtlCol="0">
            <a:spAutoFit/>
          </a:bodyPr>
          <a:lstStyle/>
          <a:p>
            <a:r>
              <a:rPr lang="es-MX" dirty="0"/>
              <a:t>acordero@fcfm.buap.mx</a:t>
            </a:r>
          </a:p>
        </p:txBody>
      </p:sp>
    </p:spTree>
    <p:extLst>
      <p:ext uri="{BB962C8B-B14F-4D97-AF65-F5344CB8AC3E}">
        <p14:creationId xmlns:p14="http://schemas.microsoft.com/office/powerpoint/2010/main" val="3663895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36122</TotalTime>
  <Words>1608</Words>
  <Application>Microsoft Office PowerPoint</Application>
  <PresentationFormat>Presentación en pantalla (4:3)</PresentationFormat>
  <Paragraphs>137</Paragraphs>
  <Slides>34</Slides>
  <Notes>2</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34</vt:i4>
      </vt:variant>
    </vt:vector>
  </HeadingPairs>
  <TitlesOfParts>
    <vt:vector size="37" baseType="lpstr">
      <vt:lpstr>Arial</vt:lpstr>
      <vt:lpstr>Calibri</vt:lpstr>
      <vt:lpstr>Tema de Office</vt:lpstr>
      <vt:lpstr>Radio BUAP</vt:lpstr>
      <vt:lpstr>Tardes culturales </vt:lpstr>
      <vt:lpstr>Actividades del Laboratorio de Pruebas Ópticas de la FCFM de la BUAP</vt:lpstr>
      <vt:lpstr>¿Cómo dotar a todas las escuelas de materiales de laboratorio útiles y a bajo costo?   </vt:lpstr>
      <vt:lpstr>Un poquito de historia</vt:lpstr>
      <vt:lpstr>Presentación de PowerPoint</vt:lpstr>
      <vt:lpstr>Presentación de PowerPoint</vt:lpstr>
      <vt:lpstr>Algunos clubes</vt:lpstr>
      <vt:lpstr> Construcción del telescopio por estudiantes de  Albergue Indígena en Tehuacán.  </vt:lpstr>
      <vt:lpstr>Prácticas de astronomía en Valles. </vt:lpstr>
      <vt:lpstr>Presentación de PowerPoint</vt:lpstr>
      <vt:lpstr>Dos  acercamientos</vt:lpstr>
      <vt:lpstr>Presentación de PowerPoint</vt:lpstr>
      <vt:lpstr>Observaciones callejeras del sol</vt:lpstr>
      <vt:lpstr>¿Dónde están los telescopios DAU ?</vt:lpstr>
      <vt:lpstr> Programa 2   </vt:lpstr>
      <vt:lpstr>Un poco de historia </vt:lpstr>
      <vt:lpstr>Reciclando un celular para  construir un microscopio escolar opto-electrónico</vt:lpstr>
      <vt:lpstr>Reciclando un celular para  construir un microscopio escolar opto-electrónico</vt:lpstr>
      <vt:lpstr>Reciclando un celular para  construir un microscopio escolar opto-electrónico</vt:lpstr>
      <vt:lpstr>Reciclando un celular para  construir un microscopio escolar opto-electrónico</vt:lpstr>
      <vt:lpstr>Reciclando un celular para  construir un microscopio escolar opto-electrónico</vt:lpstr>
      <vt:lpstr>Reciclando un celular para  construir un microscopio escolar opto-electrónico</vt:lpstr>
      <vt:lpstr>Bacterias de agua de florero de panteón (el primer video)</vt:lpstr>
      <vt:lpstr>Reciclando un celular para  construir un microscopio escolar opto-electrónico</vt:lpstr>
      <vt:lpstr>Reciclando un celular para  construir un microscopio escolar opto-electrónico</vt:lpstr>
      <vt:lpstr>Reciclando un celular para  construir un microscopio escolar opto-electrónico</vt:lpstr>
      <vt:lpstr>Reciclando un celular para  construir un microscopio escolar opto-electrónico</vt:lpstr>
      <vt:lpstr>Presentación de PowerPoint</vt:lpstr>
      <vt:lpstr>Presentación de PowerPoint</vt:lpstr>
      <vt:lpstr>Presentación de PowerPoint</vt:lpstr>
      <vt:lpstr>Presentación de PowerPoint</vt:lpstr>
      <vt:lpstr>Presentación de PowerPoint</vt:lpstr>
      <vt:lpstr>Para cerrar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¿Estamos enseñando lo correcto y en la forma correcta?</dc:title>
  <dc:creator>user</dc:creator>
  <cp:lastModifiedBy>MACIAS - PEREZ MONICA</cp:lastModifiedBy>
  <cp:revision>307</cp:revision>
  <cp:lastPrinted>2019-02-14T19:15:31Z</cp:lastPrinted>
  <dcterms:created xsi:type="dcterms:W3CDTF">2012-08-10T00:02:01Z</dcterms:created>
  <dcterms:modified xsi:type="dcterms:W3CDTF">2022-02-01T16:30:20Z</dcterms:modified>
</cp:coreProperties>
</file>