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9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76"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3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36505-0C47-B141-B81C-49091B43F733}" type="doc">
      <dgm:prSet loTypeId="urn:microsoft.com/office/officeart/2005/8/layout/gear1" loCatId="" qsTypeId="urn:microsoft.com/office/officeart/2005/8/quickstyle/3D5" qsCatId="3D" csTypeId="urn:microsoft.com/office/officeart/2005/8/colors/accent2_2" csCatId="accent2" phldr="1"/>
      <dgm:spPr/>
    </dgm:pt>
    <dgm:pt modelId="{9B77E46C-94D6-F346-8068-8FAB60A61D4B}">
      <dgm:prSet phldrT="[Text]"/>
      <dgm:spPr/>
      <dgm:t>
        <a:bodyPr/>
        <a:lstStyle/>
        <a:p>
          <a:r>
            <a:rPr lang="en-US" dirty="0" smtClean="0"/>
            <a:t>Problem</a:t>
          </a:r>
          <a:endParaRPr lang="en-US" dirty="0"/>
        </a:p>
      </dgm:t>
    </dgm:pt>
    <dgm:pt modelId="{8D7E2ECD-8A1D-B648-AEFD-2DFC787D966A}" type="parTrans" cxnId="{72AC7166-B31C-DE4F-9C96-D326E2C5D2C1}">
      <dgm:prSet/>
      <dgm:spPr/>
      <dgm:t>
        <a:bodyPr/>
        <a:lstStyle/>
        <a:p>
          <a:endParaRPr lang="en-US"/>
        </a:p>
      </dgm:t>
    </dgm:pt>
    <dgm:pt modelId="{846B97CE-7B22-334A-AEE2-8E3079C75F6D}" type="sibTrans" cxnId="{72AC7166-B31C-DE4F-9C96-D326E2C5D2C1}">
      <dgm:prSet/>
      <dgm:spPr/>
      <dgm:t>
        <a:bodyPr/>
        <a:lstStyle/>
        <a:p>
          <a:endParaRPr lang="en-US"/>
        </a:p>
      </dgm:t>
    </dgm:pt>
    <dgm:pt modelId="{E09E9915-D496-AC4D-9FFC-FB4DE7C87210}">
      <dgm:prSet phldrT="[Text]"/>
      <dgm:spPr/>
      <dgm:t>
        <a:bodyPr/>
        <a:lstStyle/>
        <a:p>
          <a:r>
            <a:rPr lang="en-US" dirty="0" smtClean="0"/>
            <a:t>Monte Carlo</a:t>
          </a:r>
          <a:endParaRPr lang="en-US" dirty="0"/>
        </a:p>
      </dgm:t>
    </dgm:pt>
    <dgm:pt modelId="{9AA98C04-AB3B-AE41-9B9B-FB859215B9B8}" type="parTrans" cxnId="{B2FD9B16-AC26-0843-ABE6-3AD32FAE9165}">
      <dgm:prSet/>
      <dgm:spPr/>
      <dgm:t>
        <a:bodyPr/>
        <a:lstStyle/>
        <a:p>
          <a:endParaRPr lang="en-US"/>
        </a:p>
      </dgm:t>
    </dgm:pt>
    <dgm:pt modelId="{7A05F4C3-4175-4F48-9272-DAD730BC6343}" type="sibTrans" cxnId="{B2FD9B16-AC26-0843-ABE6-3AD32FAE9165}">
      <dgm:prSet/>
      <dgm:spPr/>
      <dgm:t>
        <a:bodyPr/>
        <a:lstStyle/>
        <a:p>
          <a:endParaRPr lang="en-US"/>
        </a:p>
      </dgm:t>
    </dgm:pt>
    <dgm:pt modelId="{5F80CD4E-CDC1-3A4E-867A-5B9FDBDCF9A6}">
      <dgm:prSet phldrT="[Text]"/>
      <dgm:spPr/>
      <dgm:t>
        <a:bodyPr/>
        <a:lstStyle/>
        <a:p>
          <a:r>
            <a:rPr lang="en-US" dirty="0" smtClean="0"/>
            <a:t>Det.</a:t>
          </a:r>
          <a:endParaRPr lang="en-US" dirty="0"/>
        </a:p>
      </dgm:t>
    </dgm:pt>
    <dgm:pt modelId="{F3B3EBB5-8314-FE43-8ECA-7F07F507B1B9}" type="parTrans" cxnId="{6216A882-54F8-194D-9C7A-CAD101B529C7}">
      <dgm:prSet/>
      <dgm:spPr/>
      <dgm:t>
        <a:bodyPr/>
        <a:lstStyle/>
        <a:p>
          <a:endParaRPr lang="en-US"/>
        </a:p>
      </dgm:t>
    </dgm:pt>
    <dgm:pt modelId="{22D9071D-F332-7547-A672-0711AF360CF9}" type="sibTrans" cxnId="{6216A882-54F8-194D-9C7A-CAD101B529C7}">
      <dgm:prSet/>
      <dgm:spPr/>
      <dgm:t>
        <a:bodyPr/>
        <a:lstStyle/>
        <a:p>
          <a:endParaRPr lang="en-US"/>
        </a:p>
      </dgm:t>
    </dgm:pt>
    <dgm:pt modelId="{0B79739C-F6C7-9A45-B93F-127C4EF03922}" type="pres">
      <dgm:prSet presAssocID="{3B336505-0C47-B141-B81C-49091B43F733}" presName="composite" presStyleCnt="0">
        <dgm:presLayoutVars>
          <dgm:chMax val="3"/>
          <dgm:animLvl val="lvl"/>
          <dgm:resizeHandles val="exact"/>
        </dgm:presLayoutVars>
      </dgm:prSet>
      <dgm:spPr/>
    </dgm:pt>
    <dgm:pt modelId="{E0519929-853A-944C-9FCD-D355A6807D76}" type="pres">
      <dgm:prSet presAssocID="{9B77E46C-94D6-F346-8068-8FAB60A61D4B}" presName="gear1" presStyleLbl="node1" presStyleIdx="0" presStyleCnt="3">
        <dgm:presLayoutVars>
          <dgm:chMax val="1"/>
          <dgm:bulletEnabled val="1"/>
        </dgm:presLayoutVars>
      </dgm:prSet>
      <dgm:spPr/>
      <dgm:t>
        <a:bodyPr/>
        <a:lstStyle/>
        <a:p>
          <a:endParaRPr lang="en-US"/>
        </a:p>
      </dgm:t>
    </dgm:pt>
    <dgm:pt modelId="{1A294DA1-0EF7-0745-99D4-43031B301C0E}" type="pres">
      <dgm:prSet presAssocID="{9B77E46C-94D6-F346-8068-8FAB60A61D4B}" presName="gear1srcNode" presStyleLbl="node1" presStyleIdx="0" presStyleCnt="3"/>
      <dgm:spPr/>
      <dgm:t>
        <a:bodyPr/>
        <a:lstStyle/>
        <a:p>
          <a:endParaRPr lang="en-US"/>
        </a:p>
      </dgm:t>
    </dgm:pt>
    <dgm:pt modelId="{6BC47869-C4BB-A24B-B5FF-5A4C1A4B8447}" type="pres">
      <dgm:prSet presAssocID="{9B77E46C-94D6-F346-8068-8FAB60A61D4B}" presName="gear1dstNode" presStyleLbl="node1" presStyleIdx="0" presStyleCnt="3"/>
      <dgm:spPr/>
      <dgm:t>
        <a:bodyPr/>
        <a:lstStyle/>
        <a:p>
          <a:endParaRPr lang="en-US"/>
        </a:p>
      </dgm:t>
    </dgm:pt>
    <dgm:pt modelId="{704623B6-200F-C645-AF99-65D70E7761E4}" type="pres">
      <dgm:prSet presAssocID="{E09E9915-D496-AC4D-9FFC-FB4DE7C87210}" presName="gear2" presStyleLbl="node1" presStyleIdx="1" presStyleCnt="3">
        <dgm:presLayoutVars>
          <dgm:chMax val="1"/>
          <dgm:bulletEnabled val="1"/>
        </dgm:presLayoutVars>
      </dgm:prSet>
      <dgm:spPr/>
      <dgm:t>
        <a:bodyPr/>
        <a:lstStyle/>
        <a:p>
          <a:endParaRPr lang="en-US"/>
        </a:p>
      </dgm:t>
    </dgm:pt>
    <dgm:pt modelId="{62E6C94D-B396-1D44-8BD8-A0BF37EA4663}" type="pres">
      <dgm:prSet presAssocID="{E09E9915-D496-AC4D-9FFC-FB4DE7C87210}" presName="gear2srcNode" presStyleLbl="node1" presStyleIdx="1" presStyleCnt="3"/>
      <dgm:spPr/>
      <dgm:t>
        <a:bodyPr/>
        <a:lstStyle/>
        <a:p>
          <a:endParaRPr lang="en-US"/>
        </a:p>
      </dgm:t>
    </dgm:pt>
    <dgm:pt modelId="{E30C0583-E57F-BA42-B6C9-B90A6AA80C5A}" type="pres">
      <dgm:prSet presAssocID="{E09E9915-D496-AC4D-9FFC-FB4DE7C87210}" presName="gear2dstNode" presStyleLbl="node1" presStyleIdx="1" presStyleCnt="3"/>
      <dgm:spPr/>
      <dgm:t>
        <a:bodyPr/>
        <a:lstStyle/>
        <a:p>
          <a:endParaRPr lang="en-US"/>
        </a:p>
      </dgm:t>
    </dgm:pt>
    <dgm:pt modelId="{CE3DCF91-5C42-7345-9BA9-3FDD11989A27}" type="pres">
      <dgm:prSet presAssocID="{5F80CD4E-CDC1-3A4E-867A-5B9FDBDCF9A6}" presName="gear3" presStyleLbl="node1" presStyleIdx="2" presStyleCnt="3"/>
      <dgm:spPr/>
      <dgm:t>
        <a:bodyPr/>
        <a:lstStyle/>
        <a:p>
          <a:endParaRPr lang="en-US"/>
        </a:p>
      </dgm:t>
    </dgm:pt>
    <dgm:pt modelId="{D2819921-9804-DD44-8693-9D6C9A4C872B}" type="pres">
      <dgm:prSet presAssocID="{5F80CD4E-CDC1-3A4E-867A-5B9FDBDCF9A6}" presName="gear3tx" presStyleLbl="node1" presStyleIdx="2" presStyleCnt="3">
        <dgm:presLayoutVars>
          <dgm:chMax val="1"/>
          <dgm:bulletEnabled val="1"/>
        </dgm:presLayoutVars>
      </dgm:prSet>
      <dgm:spPr/>
      <dgm:t>
        <a:bodyPr/>
        <a:lstStyle/>
        <a:p>
          <a:endParaRPr lang="en-US"/>
        </a:p>
      </dgm:t>
    </dgm:pt>
    <dgm:pt modelId="{7260D625-DB7B-384D-BF4F-754A5BCFB2FA}" type="pres">
      <dgm:prSet presAssocID="{5F80CD4E-CDC1-3A4E-867A-5B9FDBDCF9A6}" presName="gear3srcNode" presStyleLbl="node1" presStyleIdx="2" presStyleCnt="3"/>
      <dgm:spPr/>
      <dgm:t>
        <a:bodyPr/>
        <a:lstStyle/>
        <a:p>
          <a:endParaRPr lang="en-US"/>
        </a:p>
      </dgm:t>
    </dgm:pt>
    <dgm:pt modelId="{0745F7EF-240A-D445-9A81-68273041E172}" type="pres">
      <dgm:prSet presAssocID="{5F80CD4E-CDC1-3A4E-867A-5B9FDBDCF9A6}" presName="gear3dstNode" presStyleLbl="node1" presStyleIdx="2" presStyleCnt="3"/>
      <dgm:spPr/>
      <dgm:t>
        <a:bodyPr/>
        <a:lstStyle/>
        <a:p>
          <a:endParaRPr lang="en-US"/>
        </a:p>
      </dgm:t>
    </dgm:pt>
    <dgm:pt modelId="{3E2809BF-E70E-8F4E-B05D-7E7B1F79911C}" type="pres">
      <dgm:prSet presAssocID="{846B97CE-7B22-334A-AEE2-8E3079C75F6D}" presName="connector1" presStyleLbl="sibTrans2D1" presStyleIdx="0" presStyleCnt="3"/>
      <dgm:spPr/>
      <dgm:t>
        <a:bodyPr/>
        <a:lstStyle/>
        <a:p>
          <a:endParaRPr lang="en-US"/>
        </a:p>
      </dgm:t>
    </dgm:pt>
    <dgm:pt modelId="{0C315158-0FCC-484E-B539-F51F996A71E6}" type="pres">
      <dgm:prSet presAssocID="{7A05F4C3-4175-4F48-9272-DAD730BC6343}" presName="connector2" presStyleLbl="sibTrans2D1" presStyleIdx="1" presStyleCnt="3"/>
      <dgm:spPr/>
      <dgm:t>
        <a:bodyPr/>
        <a:lstStyle/>
        <a:p>
          <a:endParaRPr lang="en-US"/>
        </a:p>
      </dgm:t>
    </dgm:pt>
    <dgm:pt modelId="{8A9044D3-9247-614A-B4DF-61B67E57F69D}" type="pres">
      <dgm:prSet presAssocID="{22D9071D-F332-7547-A672-0711AF360CF9}" presName="connector3" presStyleLbl="sibTrans2D1" presStyleIdx="2" presStyleCnt="3"/>
      <dgm:spPr/>
      <dgm:t>
        <a:bodyPr/>
        <a:lstStyle/>
        <a:p>
          <a:endParaRPr lang="en-US"/>
        </a:p>
      </dgm:t>
    </dgm:pt>
  </dgm:ptLst>
  <dgm:cxnLst>
    <dgm:cxn modelId="{6216A882-54F8-194D-9C7A-CAD101B529C7}" srcId="{3B336505-0C47-B141-B81C-49091B43F733}" destId="{5F80CD4E-CDC1-3A4E-867A-5B9FDBDCF9A6}" srcOrd="2" destOrd="0" parTransId="{F3B3EBB5-8314-FE43-8ECA-7F07F507B1B9}" sibTransId="{22D9071D-F332-7547-A672-0711AF360CF9}"/>
    <dgm:cxn modelId="{D4B86AE3-47F6-A640-AF2B-68A8B7782630}" type="presOf" srcId="{5F80CD4E-CDC1-3A4E-867A-5B9FDBDCF9A6}" destId="{CE3DCF91-5C42-7345-9BA9-3FDD11989A27}" srcOrd="0" destOrd="0" presId="urn:microsoft.com/office/officeart/2005/8/layout/gear1"/>
    <dgm:cxn modelId="{62A8EDCA-39D8-2847-9D1F-173A73713E86}" type="presOf" srcId="{E09E9915-D496-AC4D-9FFC-FB4DE7C87210}" destId="{704623B6-200F-C645-AF99-65D70E7761E4}" srcOrd="0" destOrd="0" presId="urn:microsoft.com/office/officeart/2005/8/layout/gear1"/>
    <dgm:cxn modelId="{DD019458-A9B5-C149-8F8F-F182F8BA6FCE}" type="presOf" srcId="{9B77E46C-94D6-F346-8068-8FAB60A61D4B}" destId="{E0519929-853A-944C-9FCD-D355A6807D76}" srcOrd="0" destOrd="0" presId="urn:microsoft.com/office/officeart/2005/8/layout/gear1"/>
    <dgm:cxn modelId="{84B828C1-3C65-6047-A8D1-00AB7A3CBBB8}" type="presOf" srcId="{5F80CD4E-CDC1-3A4E-867A-5B9FDBDCF9A6}" destId="{7260D625-DB7B-384D-BF4F-754A5BCFB2FA}" srcOrd="2" destOrd="0" presId="urn:microsoft.com/office/officeart/2005/8/layout/gear1"/>
    <dgm:cxn modelId="{2AFC64B9-264A-2E41-B983-31D4881B312A}" type="presOf" srcId="{9B77E46C-94D6-F346-8068-8FAB60A61D4B}" destId="{6BC47869-C4BB-A24B-B5FF-5A4C1A4B8447}" srcOrd="2" destOrd="0" presId="urn:microsoft.com/office/officeart/2005/8/layout/gear1"/>
    <dgm:cxn modelId="{F38C118D-0A7A-2D4F-91EE-228169CF3CF4}" type="presOf" srcId="{846B97CE-7B22-334A-AEE2-8E3079C75F6D}" destId="{3E2809BF-E70E-8F4E-B05D-7E7B1F79911C}" srcOrd="0" destOrd="0" presId="urn:microsoft.com/office/officeart/2005/8/layout/gear1"/>
    <dgm:cxn modelId="{BCE48EC9-744D-8247-8975-F91790F1F75B}" type="presOf" srcId="{3B336505-0C47-B141-B81C-49091B43F733}" destId="{0B79739C-F6C7-9A45-B93F-127C4EF03922}" srcOrd="0" destOrd="0" presId="urn:microsoft.com/office/officeart/2005/8/layout/gear1"/>
    <dgm:cxn modelId="{D4AB6D28-B6AD-A34B-94D9-AA77B38352CA}" type="presOf" srcId="{E09E9915-D496-AC4D-9FFC-FB4DE7C87210}" destId="{62E6C94D-B396-1D44-8BD8-A0BF37EA4663}" srcOrd="1" destOrd="0" presId="urn:microsoft.com/office/officeart/2005/8/layout/gear1"/>
    <dgm:cxn modelId="{CC74A4B3-49E6-FB4F-9469-A1F39EDE6E36}" type="presOf" srcId="{E09E9915-D496-AC4D-9FFC-FB4DE7C87210}" destId="{E30C0583-E57F-BA42-B6C9-B90A6AA80C5A}" srcOrd="2" destOrd="0" presId="urn:microsoft.com/office/officeart/2005/8/layout/gear1"/>
    <dgm:cxn modelId="{0E15E7F9-658D-7741-B208-CC6B26FB5458}" type="presOf" srcId="{7A05F4C3-4175-4F48-9272-DAD730BC6343}" destId="{0C315158-0FCC-484E-B539-F51F996A71E6}" srcOrd="0" destOrd="0" presId="urn:microsoft.com/office/officeart/2005/8/layout/gear1"/>
    <dgm:cxn modelId="{94B9B764-B1BB-7846-B98C-B14032F92BFE}" type="presOf" srcId="{5F80CD4E-CDC1-3A4E-867A-5B9FDBDCF9A6}" destId="{0745F7EF-240A-D445-9A81-68273041E172}" srcOrd="3" destOrd="0" presId="urn:microsoft.com/office/officeart/2005/8/layout/gear1"/>
    <dgm:cxn modelId="{8FB0857F-1F00-9042-8B22-327D7ADFC400}" type="presOf" srcId="{22D9071D-F332-7547-A672-0711AF360CF9}" destId="{8A9044D3-9247-614A-B4DF-61B67E57F69D}" srcOrd="0" destOrd="0" presId="urn:microsoft.com/office/officeart/2005/8/layout/gear1"/>
    <dgm:cxn modelId="{5B9844ED-7061-C940-8720-A9DF9FF7EDAE}" type="presOf" srcId="{5F80CD4E-CDC1-3A4E-867A-5B9FDBDCF9A6}" destId="{D2819921-9804-DD44-8693-9D6C9A4C872B}" srcOrd="1" destOrd="0" presId="urn:microsoft.com/office/officeart/2005/8/layout/gear1"/>
    <dgm:cxn modelId="{7C6FA7B5-04DD-0340-86B8-216ABD35B8E8}" type="presOf" srcId="{9B77E46C-94D6-F346-8068-8FAB60A61D4B}" destId="{1A294DA1-0EF7-0745-99D4-43031B301C0E}" srcOrd="1" destOrd="0" presId="urn:microsoft.com/office/officeart/2005/8/layout/gear1"/>
    <dgm:cxn modelId="{B2FD9B16-AC26-0843-ABE6-3AD32FAE9165}" srcId="{3B336505-0C47-B141-B81C-49091B43F733}" destId="{E09E9915-D496-AC4D-9FFC-FB4DE7C87210}" srcOrd="1" destOrd="0" parTransId="{9AA98C04-AB3B-AE41-9B9B-FB859215B9B8}" sibTransId="{7A05F4C3-4175-4F48-9272-DAD730BC6343}"/>
    <dgm:cxn modelId="{72AC7166-B31C-DE4F-9C96-D326E2C5D2C1}" srcId="{3B336505-0C47-B141-B81C-49091B43F733}" destId="{9B77E46C-94D6-F346-8068-8FAB60A61D4B}" srcOrd="0" destOrd="0" parTransId="{8D7E2ECD-8A1D-B648-AEFD-2DFC787D966A}" sibTransId="{846B97CE-7B22-334A-AEE2-8E3079C75F6D}"/>
    <dgm:cxn modelId="{92E353C7-8924-354D-8664-5B7E49E33741}" type="presParOf" srcId="{0B79739C-F6C7-9A45-B93F-127C4EF03922}" destId="{E0519929-853A-944C-9FCD-D355A6807D76}" srcOrd="0" destOrd="0" presId="urn:microsoft.com/office/officeart/2005/8/layout/gear1"/>
    <dgm:cxn modelId="{5206BEB6-9D91-6A4C-A084-0133E458BB96}" type="presParOf" srcId="{0B79739C-F6C7-9A45-B93F-127C4EF03922}" destId="{1A294DA1-0EF7-0745-99D4-43031B301C0E}" srcOrd="1" destOrd="0" presId="urn:microsoft.com/office/officeart/2005/8/layout/gear1"/>
    <dgm:cxn modelId="{E8A6BE56-30FD-D24F-A1D1-A82472DD90AA}" type="presParOf" srcId="{0B79739C-F6C7-9A45-B93F-127C4EF03922}" destId="{6BC47869-C4BB-A24B-B5FF-5A4C1A4B8447}" srcOrd="2" destOrd="0" presId="urn:microsoft.com/office/officeart/2005/8/layout/gear1"/>
    <dgm:cxn modelId="{E46D3FA6-E727-5444-966A-D59D44FEDC23}" type="presParOf" srcId="{0B79739C-F6C7-9A45-B93F-127C4EF03922}" destId="{704623B6-200F-C645-AF99-65D70E7761E4}" srcOrd="3" destOrd="0" presId="urn:microsoft.com/office/officeart/2005/8/layout/gear1"/>
    <dgm:cxn modelId="{1A484E08-F584-9841-A070-E9230C6D684F}" type="presParOf" srcId="{0B79739C-F6C7-9A45-B93F-127C4EF03922}" destId="{62E6C94D-B396-1D44-8BD8-A0BF37EA4663}" srcOrd="4" destOrd="0" presId="urn:microsoft.com/office/officeart/2005/8/layout/gear1"/>
    <dgm:cxn modelId="{93D79865-0361-6A41-89B7-9FFCB4BA6217}" type="presParOf" srcId="{0B79739C-F6C7-9A45-B93F-127C4EF03922}" destId="{E30C0583-E57F-BA42-B6C9-B90A6AA80C5A}" srcOrd="5" destOrd="0" presId="urn:microsoft.com/office/officeart/2005/8/layout/gear1"/>
    <dgm:cxn modelId="{F0FFF2A1-575D-FD4B-A654-A6155534B09F}" type="presParOf" srcId="{0B79739C-F6C7-9A45-B93F-127C4EF03922}" destId="{CE3DCF91-5C42-7345-9BA9-3FDD11989A27}" srcOrd="6" destOrd="0" presId="urn:microsoft.com/office/officeart/2005/8/layout/gear1"/>
    <dgm:cxn modelId="{5F99B8B8-BDFB-064E-8699-3CF066878C58}" type="presParOf" srcId="{0B79739C-F6C7-9A45-B93F-127C4EF03922}" destId="{D2819921-9804-DD44-8693-9D6C9A4C872B}" srcOrd="7" destOrd="0" presId="urn:microsoft.com/office/officeart/2005/8/layout/gear1"/>
    <dgm:cxn modelId="{208BE6F3-89DF-3B46-A718-3F9BD4E9B07E}" type="presParOf" srcId="{0B79739C-F6C7-9A45-B93F-127C4EF03922}" destId="{7260D625-DB7B-384D-BF4F-754A5BCFB2FA}" srcOrd="8" destOrd="0" presId="urn:microsoft.com/office/officeart/2005/8/layout/gear1"/>
    <dgm:cxn modelId="{2DA38C62-89C9-AC47-8B7A-887F28FDA33E}" type="presParOf" srcId="{0B79739C-F6C7-9A45-B93F-127C4EF03922}" destId="{0745F7EF-240A-D445-9A81-68273041E172}" srcOrd="9" destOrd="0" presId="urn:microsoft.com/office/officeart/2005/8/layout/gear1"/>
    <dgm:cxn modelId="{4D6E3466-4506-3242-846E-67B734185A35}" type="presParOf" srcId="{0B79739C-F6C7-9A45-B93F-127C4EF03922}" destId="{3E2809BF-E70E-8F4E-B05D-7E7B1F79911C}" srcOrd="10" destOrd="0" presId="urn:microsoft.com/office/officeart/2005/8/layout/gear1"/>
    <dgm:cxn modelId="{5E0EF001-500A-4141-8AD1-41F362A669C9}" type="presParOf" srcId="{0B79739C-F6C7-9A45-B93F-127C4EF03922}" destId="{0C315158-0FCC-484E-B539-F51F996A71E6}" srcOrd="11" destOrd="0" presId="urn:microsoft.com/office/officeart/2005/8/layout/gear1"/>
    <dgm:cxn modelId="{220C3652-CE17-C541-9F28-8BCFE6F064D3}" type="presParOf" srcId="{0B79739C-F6C7-9A45-B93F-127C4EF03922}" destId="{8A9044D3-9247-614A-B4DF-61B67E57F69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19929-853A-944C-9FCD-D355A6807D76}">
      <dsp:nvSpPr>
        <dsp:cNvPr id="0" name=""/>
        <dsp:cNvSpPr/>
      </dsp:nvSpPr>
      <dsp:spPr>
        <a:xfrm>
          <a:off x="2412924" y="1692956"/>
          <a:ext cx="2069169" cy="2069169"/>
        </a:xfrm>
        <a:prstGeom prst="gear9">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Problem</a:t>
          </a:r>
          <a:endParaRPr lang="en-US" sz="2000" kern="1200" dirty="0"/>
        </a:p>
      </dsp:txBody>
      <dsp:txXfrm>
        <a:off x="2828919" y="2177649"/>
        <a:ext cx="1237179" cy="1063596"/>
      </dsp:txXfrm>
    </dsp:sp>
    <dsp:sp modelId="{704623B6-200F-C645-AF99-65D70E7761E4}">
      <dsp:nvSpPr>
        <dsp:cNvPr id="0" name=""/>
        <dsp:cNvSpPr/>
      </dsp:nvSpPr>
      <dsp:spPr>
        <a:xfrm>
          <a:off x="1209044" y="1203880"/>
          <a:ext cx="1504850" cy="1504850"/>
        </a:xfrm>
        <a:prstGeom prst="gear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Monte Carlo</a:t>
          </a:r>
          <a:endParaRPr lang="en-US" sz="2000" kern="1200" dirty="0"/>
        </a:p>
      </dsp:txBody>
      <dsp:txXfrm>
        <a:off x="1587895" y="1585020"/>
        <a:ext cx="747148" cy="742570"/>
      </dsp:txXfrm>
    </dsp:sp>
    <dsp:sp modelId="{CE3DCF91-5C42-7345-9BA9-3FDD11989A27}">
      <dsp:nvSpPr>
        <dsp:cNvPr id="0" name=""/>
        <dsp:cNvSpPr/>
      </dsp:nvSpPr>
      <dsp:spPr>
        <a:xfrm rot="20700000">
          <a:off x="2051914" y="165687"/>
          <a:ext cx="1474446" cy="1474446"/>
        </a:xfrm>
        <a:prstGeom prst="gear6">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Det.</a:t>
          </a:r>
          <a:endParaRPr lang="en-US" sz="2000" kern="1200" dirty="0"/>
        </a:p>
      </dsp:txBody>
      <dsp:txXfrm rot="-20700000">
        <a:off x="2375303" y="489076"/>
        <a:ext cx="827667" cy="827667"/>
      </dsp:txXfrm>
    </dsp:sp>
    <dsp:sp modelId="{3E2809BF-E70E-8F4E-B05D-7E7B1F79911C}">
      <dsp:nvSpPr>
        <dsp:cNvPr id="0" name=""/>
        <dsp:cNvSpPr/>
      </dsp:nvSpPr>
      <dsp:spPr>
        <a:xfrm>
          <a:off x="2249135" y="1383378"/>
          <a:ext cx="2648536" cy="2648536"/>
        </a:xfrm>
        <a:prstGeom prst="circularArrow">
          <a:avLst>
            <a:gd name="adj1" fmla="val 4688"/>
            <a:gd name="adj2" fmla="val 299029"/>
            <a:gd name="adj3" fmla="val 2505034"/>
            <a:gd name="adj4" fmla="val 15885468"/>
            <a:gd name="adj5" fmla="val 5469"/>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C315158-0FCC-484E-B539-F51F996A71E6}">
      <dsp:nvSpPr>
        <dsp:cNvPr id="0" name=""/>
        <dsp:cNvSpPr/>
      </dsp:nvSpPr>
      <dsp:spPr>
        <a:xfrm>
          <a:off x="942538" y="872768"/>
          <a:ext cx="1924327" cy="1924327"/>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A9044D3-9247-614A-B4DF-61B67E57F69D}">
      <dsp:nvSpPr>
        <dsp:cNvPr id="0" name=""/>
        <dsp:cNvSpPr/>
      </dsp:nvSpPr>
      <dsp:spPr>
        <a:xfrm>
          <a:off x="1710859" y="-155417"/>
          <a:ext cx="2074812" cy="2074812"/>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A2B8542-6DBC-C140-8E40-25A675AD7EE0}" type="datetime1">
              <a:rPr lang="en-US"/>
              <a:pPr>
                <a:defRPr/>
              </a:pPr>
              <a:t>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AF0FB4C-471A-3145-9A96-21F1899A4970}" type="slidenum">
              <a:rPr lang="en-US"/>
              <a:pPr>
                <a:defRPr/>
              </a:pPr>
              <a:t>‹#›</a:t>
            </a:fld>
            <a:endParaRPr lang="en-US"/>
          </a:p>
        </p:txBody>
      </p:sp>
    </p:spTree>
    <p:extLst>
      <p:ext uri="{BB962C8B-B14F-4D97-AF65-F5344CB8AC3E}">
        <p14:creationId xmlns:p14="http://schemas.microsoft.com/office/powerpoint/2010/main" val="477719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B288157-0C4B-3440-9A96-A23B2554E6A4}" type="datetime1">
              <a:rPr lang="en-US"/>
              <a:pPr>
                <a:defRPr/>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E15B24B-400F-1144-8915-048FFF2E7172}" type="slidenum">
              <a:rPr lang="en-US"/>
              <a:pPr>
                <a:defRPr/>
              </a:pPr>
              <a:t>‹#›</a:t>
            </a:fld>
            <a:endParaRPr lang="en-US"/>
          </a:p>
        </p:txBody>
      </p:sp>
    </p:spTree>
    <p:extLst>
      <p:ext uri="{BB962C8B-B14F-4D97-AF65-F5344CB8AC3E}">
        <p14:creationId xmlns:p14="http://schemas.microsoft.com/office/powerpoint/2010/main" val="6244862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7108432A-B2AF-F145-BEC0-81E32F37DF47}" type="slidenum">
              <a:rPr lang="en-US" sz="1200"/>
              <a:pPr eaLnBrk="1" hangingPunct="1"/>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Later, Laplace suggested that this procedure could be employed to determine the value of π, albeit slowly. </a:t>
            </a:r>
          </a:p>
          <a:p>
            <a:r>
              <a:rPr lang="en-US">
                <a:latin typeface="Calibri" charset="0"/>
              </a:rPr>
              <a:t>Ulam and von Neumann coined the phrase “Monte Carlo” and were pioneers in the development of the Monte Carlo technique and its realizations on digital computers </a:t>
            </a:r>
          </a:p>
          <a:p>
            <a:endParaRPr lang="en-US">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84DEB80-DB0A-AB42-8F12-DD8653F1B15E}" type="slidenum">
              <a:rPr lang="en-US" sz="1200"/>
              <a:pPr eaLnBrk="1" hangingPunct="1"/>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There are, however, two inescapable realities. The first is that macroscopic theory, particu- larly transport theory, provides deep insight and allows one to develop sophisticated intuition as to how macroscopic particle fields can be expected to behave. Monte Carlo can not compete very well with this. In discovering the properties of macroscopic field behaviour, MonteCarloists operate very much like experimentalists. Without theory to provide guidance the </a:t>
            </a:r>
          </a:p>
          <a:p>
            <a:r>
              <a:rPr lang="en-US">
                <a:latin typeface="Calibri" charset="0"/>
              </a:rPr>
              <a:t>process of discovery is trial and error, guided perhaps, by some brilliant intuition. </a:t>
            </a:r>
          </a:p>
          <a:p>
            <a:endParaRPr lang="en-US">
              <a:latin typeface="Calibri" charset="0"/>
            </a:endParaRPr>
          </a:p>
          <a:p>
            <a:endParaRPr lang="en-US">
              <a:latin typeface="Calibri"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B14D5D-5456-FC47-8A30-0E47742C8217}" type="slidenum">
              <a:rPr lang="en-US" sz="1200"/>
              <a:pPr eaLnBrk="1" hangingPunct="1"/>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Important when secondary particles are of i</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1929727-878D-3F4E-A84F-75A929F2E3C9}" type="slidenum">
              <a:rPr lang="en-US" sz="1200"/>
              <a:pPr eaLnBrk="1" hangingPunct="1"/>
              <a:t>35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90030315"/>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A0DF3A-DF84-1144-91FE-81F709D25AED}" type="datetime1">
              <a:rPr lang="en-US"/>
              <a:pPr>
                <a:defRPr/>
              </a:pPr>
              <a:t>11/2/15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B8BDC707-7C4F-B94B-90BE-F02B00F9B85A}" type="slidenum">
              <a:rPr lang="en-US"/>
              <a:pPr>
                <a:defRPr/>
              </a:pPr>
              <a:t>‹#›</a:t>
            </a:fld>
            <a:endParaRPr lang="en-US" dirty="0"/>
          </a:p>
        </p:txBody>
      </p:sp>
    </p:spTree>
    <p:extLst>
      <p:ext uri="{BB962C8B-B14F-4D97-AF65-F5344CB8AC3E}">
        <p14:creationId xmlns:p14="http://schemas.microsoft.com/office/powerpoint/2010/main" val="332435889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EFB41E-E36A-F34F-AA7F-2C47F196E382}" type="datetime1">
              <a:rPr lang="en-US"/>
              <a:pPr>
                <a:defRPr/>
              </a:pPr>
              <a:t>11/2/15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6225E47F-63DE-B341-B56D-C98AFD4EF927}" type="slidenum">
              <a:rPr lang="en-US"/>
              <a:pPr>
                <a:defRPr/>
              </a:pPr>
              <a:t>‹#›</a:t>
            </a:fld>
            <a:endParaRPr lang="en-US" dirty="0"/>
          </a:p>
        </p:txBody>
      </p:sp>
    </p:spTree>
    <p:extLst>
      <p:ext uri="{BB962C8B-B14F-4D97-AF65-F5344CB8AC3E}">
        <p14:creationId xmlns:p14="http://schemas.microsoft.com/office/powerpoint/2010/main" val="451490174"/>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DFE74C-475B-4043-A667-271DBE24C36E}" type="datetime1">
              <a:rPr lang="en-US"/>
              <a:pPr>
                <a:defRPr/>
              </a:pPr>
              <a:t>11/2/15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CBF75864-81CC-2549-B992-4C6A5908BADF}" type="slidenum">
              <a:rPr lang="en-US"/>
              <a:pPr>
                <a:defRPr/>
              </a:pPr>
              <a:t>‹#›</a:t>
            </a:fld>
            <a:endParaRPr lang="en-US" dirty="0"/>
          </a:p>
        </p:txBody>
      </p:sp>
    </p:spTree>
    <p:extLst>
      <p:ext uri="{BB962C8B-B14F-4D97-AF65-F5344CB8AC3E}">
        <p14:creationId xmlns:p14="http://schemas.microsoft.com/office/powerpoint/2010/main" val="2724353345"/>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C968EC-884D-0B4D-A635-128A281D78B1}" type="datetime1">
              <a:rPr lang="en-US"/>
              <a:pPr>
                <a:defRPr/>
              </a:pPr>
              <a:t>11/2/15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FCFM-BUAP, Puebla, Pue.</a:t>
            </a:r>
          </a:p>
        </p:txBody>
      </p:sp>
      <p:sp>
        <p:nvSpPr>
          <p:cNvPr id="6" name="Slide Number Placeholder 5"/>
          <p:cNvSpPr>
            <a:spLocks noGrp="1"/>
          </p:cNvSpPr>
          <p:nvPr>
            <p:ph type="sldNum" sz="quarter" idx="12"/>
          </p:nvPr>
        </p:nvSpPr>
        <p:spPr/>
        <p:txBody>
          <a:bodyPr/>
          <a:lstStyle>
            <a:lvl1pPr>
              <a:defRPr/>
            </a:lvl1pPr>
          </a:lstStyle>
          <a:p>
            <a:pPr>
              <a:defRPr/>
            </a:pPr>
            <a:fld id="{57738415-69B9-C144-AF0E-F5EB373BDCBE}" type="slidenum">
              <a:rPr lang="en-US"/>
              <a:pPr>
                <a:defRPr/>
              </a:pPr>
              <a:t>‹#›</a:t>
            </a:fld>
            <a:endParaRPr lang="en-US" dirty="0"/>
          </a:p>
        </p:txBody>
      </p:sp>
    </p:spTree>
    <p:extLst>
      <p:ext uri="{BB962C8B-B14F-4D97-AF65-F5344CB8AC3E}">
        <p14:creationId xmlns:p14="http://schemas.microsoft.com/office/powerpoint/2010/main" val="1958288891"/>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0D8197-6167-D14A-88A2-F48FCA351CFA}" type="datetime1">
              <a:rPr lang="en-US"/>
              <a:pPr>
                <a:defRPr/>
              </a:pPr>
              <a:t>11/2/15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9931ED86-AA17-E94C-9443-751AAD9AE51B}" type="slidenum">
              <a:rPr lang="en-US"/>
              <a:pPr>
                <a:defRPr/>
              </a:pPr>
              <a:t>‹#›</a:t>
            </a:fld>
            <a:endParaRPr lang="en-US" dirty="0"/>
          </a:p>
        </p:txBody>
      </p:sp>
    </p:spTree>
    <p:extLst>
      <p:ext uri="{BB962C8B-B14F-4D97-AF65-F5344CB8AC3E}">
        <p14:creationId xmlns:p14="http://schemas.microsoft.com/office/powerpoint/2010/main" val="110328608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DB9AA2-AD94-CA41-86E9-7DA935720865}" type="datetime1">
              <a:rPr lang="en-US"/>
              <a:pPr>
                <a:defRPr/>
              </a:pPr>
              <a:t>11/2/15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FCFM-BUAP, Puebla, Pue.</a:t>
            </a:r>
          </a:p>
        </p:txBody>
      </p:sp>
      <p:sp>
        <p:nvSpPr>
          <p:cNvPr id="9" name="Slide Number Placeholder 5"/>
          <p:cNvSpPr>
            <a:spLocks noGrp="1"/>
          </p:cNvSpPr>
          <p:nvPr>
            <p:ph type="sldNum" sz="quarter" idx="12"/>
          </p:nvPr>
        </p:nvSpPr>
        <p:spPr/>
        <p:txBody>
          <a:bodyPr/>
          <a:lstStyle>
            <a:lvl1pPr>
              <a:defRPr/>
            </a:lvl1pPr>
          </a:lstStyle>
          <a:p>
            <a:pPr>
              <a:defRPr/>
            </a:pPr>
            <a:fld id="{715A401B-B319-EC43-889C-FC639813588B}" type="slidenum">
              <a:rPr lang="en-US"/>
              <a:pPr>
                <a:defRPr/>
              </a:pPr>
              <a:t>‹#›</a:t>
            </a:fld>
            <a:endParaRPr lang="en-US" dirty="0"/>
          </a:p>
        </p:txBody>
      </p:sp>
    </p:spTree>
    <p:extLst>
      <p:ext uri="{BB962C8B-B14F-4D97-AF65-F5344CB8AC3E}">
        <p14:creationId xmlns:p14="http://schemas.microsoft.com/office/powerpoint/2010/main" val="1509537458"/>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DC9534-225F-D44E-937E-D4A7749E8F89}" type="datetime1">
              <a:rPr lang="en-US"/>
              <a:pPr>
                <a:defRPr/>
              </a:pPr>
              <a:t>11/2/15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FCFM-BUAP, Puebla, Pue.</a:t>
            </a:r>
          </a:p>
        </p:txBody>
      </p:sp>
      <p:sp>
        <p:nvSpPr>
          <p:cNvPr id="5" name="Slide Number Placeholder 5"/>
          <p:cNvSpPr>
            <a:spLocks noGrp="1"/>
          </p:cNvSpPr>
          <p:nvPr>
            <p:ph type="sldNum" sz="quarter" idx="12"/>
          </p:nvPr>
        </p:nvSpPr>
        <p:spPr/>
        <p:txBody>
          <a:bodyPr/>
          <a:lstStyle>
            <a:lvl1pPr>
              <a:defRPr/>
            </a:lvl1pPr>
          </a:lstStyle>
          <a:p>
            <a:pPr>
              <a:defRPr/>
            </a:pPr>
            <a:fld id="{67894781-304E-E043-9BF4-FF72519BDCCC}" type="slidenum">
              <a:rPr lang="en-US"/>
              <a:pPr>
                <a:defRPr/>
              </a:pPr>
              <a:t>‹#›</a:t>
            </a:fld>
            <a:endParaRPr lang="en-US" dirty="0"/>
          </a:p>
        </p:txBody>
      </p:sp>
    </p:spTree>
    <p:extLst>
      <p:ext uri="{BB962C8B-B14F-4D97-AF65-F5344CB8AC3E}">
        <p14:creationId xmlns:p14="http://schemas.microsoft.com/office/powerpoint/2010/main" val="4061854606"/>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AC9001-9801-B54C-AC51-8233DE964CC0}" type="datetime1">
              <a:rPr lang="en-US"/>
              <a:pPr>
                <a:defRPr/>
              </a:pPr>
              <a:t>11/2/15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FCFM-BUAP, Puebla, Pue.</a:t>
            </a:r>
          </a:p>
        </p:txBody>
      </p:sp>
      <p:sp>
        <p:nvSpPr>
          <p:cNvPr id="4" name="Slide Number Placeholder 5"/>
          <p:cNvSpPr>
            <a:spLocks noGrp="1"/>
          </p:cNvSpPr>
          <p:nvPr>
            <p:ph type="sldNum" sz="quarter" idx="12"/>
          </p:nvPr>
        </p:nvSpPr>
        <p:spPr/>
        <p:txBody>
          <a:bodyPr/>
          <a:lstStyle>
            <a:lvl1pPr>
              <a:defRPr/>
            </a:lvl1pPr>
          </a:lstStyle>
          <a:p>
            <a:pPr>
              <a:defRPr/>
            </a:pPr>
            <a:fld id="{255BEFDE-2C95-FB4F-8585-24C087CDA8E8}" type="slidenum">
              <a:rPr lang="en-US"/>
              <a:pPr>
                <a:defRPr/>
              </a:pPr>
              <a:t>‹#›</a:t>
            </a:fld>
            <a:endParaRPr lang="en-US" dirty="0"/>
          </a:p>
        </p:txBody>
      </p:sp>
    </p:spTree>
    <p:extLst>
      <p:ext uri="{BB962C8B-B14F-4D97-AF65-F5344CB8AC3E}">
        <p14:creationId xmlns:p14="http://schemas.microsoft.com/office/powerpoint/2010/main" val="1510366059"/>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9032BE-8CC0-854C-9484-D19D9749CE79}" type="datetime1">
              <a:rPr lang="en-US"/>
              <a:pPr>
                <a:defRPr/>
              </a:pPr>
              <a:t>11/2/15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AD30EF4C-AF1C-AC4A-ACE9-DA70292B991F}" type="slidenum">
              <a:rPr lang="en-US"/>
              <a:pPr>
                <a:defRPr/>
              </a:pPr>
              <a:t>‹#›</a:t>
            </a:fld>
            <a:endParaRPr lang="en-US" dirty="0"/>
          </a:p>
        </p:txBody>
      </p:sp>
    </p:spTree>
    <p:extLst>
      <p:ext uri="{BB962C8B-B14F-4D97-AF65-F5344CB8AC3E}">
        <p14:creationId xmlns:p14="http://schemas.microsoft.com/office/powerpoint/2010/main" val="2044300542"/>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96454A-7EF3-1A49-998E-C6AD95BEA8AE}" type="datetime1">
              <a:rPr lang="en-US"/>
              <a:pPr>
                <a:defRPr/>
              </a:pPr>
              <a:t>11/2/15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FCFM-BUAP, Puebla, Pue.</a:t>
            </a:r>
          </a:p>
        </p:txBody>
      </p:sp>
      <p:sp>
        <p:nvSpPr>
          <p:cNvPr id="7" name="Slide Number Placeholder 5"/>
          <p:cNvSpPr>
            <a:spLocks noGrp="1"/>
          </p:cNvSpPr>
          <p:nvPr>
            <p:ph type="sldNum" sz="quarter" idx="12"/>
          </p:nvPr>
        </p:nvSpPr>
        <p:spPr/>
        <p:txBody>
          <a:bodyPr/>
          <a:lstStyle>
            <a:lvl1pPr>
              <a:defRPr/>
            </a:lvl1pPr>
          </a:lstStyle>
          <a:p>
            <a:pPr>
              <a:defRPr/>
            </a:pPr>
            <a:fld id="{643FECDD-BBF5-A443-A6F0-1309150B4787}" type="slidenum">
              <a:rPr lang="en-US"/>
              <a:pPr>
                <a:defRPr/>
              </a:pPr>
              <a:t>‹#›</a:t>
            </a:fld>
            <a:endParaRPr lang="en-US" dirty="0"/>
          </a:p>
        </p:txBody>
      </p:sp>
    </p:spTree>
    <p:extLst>
      <p:ext uri="{BB962C8B-B14F-4D97-AF65-F5344CB8AC3E}">
        <p14:creationId xmlns:p14="http://schemas.microsoft.com/office/powerpoint/2010/main" val="4184622938"/>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ln>
                  <a:solidFill>
                    <a:schemeClr val="bg1"/>
                  </a:solidFill>
                </a:ln>
                <a:solidFill>
                  <a:schemeClr val="tx1">
                    <a:tint val="75000"/>
                  </a:schemeClr>
                </a:solidFill>
                <a:latin typeface="+mn-lt"/>
                <a:ea typeface="+mn-ea"/>
                <a:cs typeface="+mn-cs"/>
              </a:defRPr>
            </a:lvl1pPr>
          </a:lstStyle>
          <a:p>
            <a:pPr>
              <a:defRPr/>
            </a:pPr>
            <a:fld id="{8FD61B16-A9AD-7D4C-9F83-41D149B8A8EB}" type="datetime1">
              <a:rPr lang="en-US"/>
              <a:pPr>
                <a:defRPr/>
              </a:pPr>
              <a:t>11/2/15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ln>
                  <a:solidFill>
                    <a:srgbClr val="FFFFFF"/>
                  </a:solidFill>
                </a:ln>
                <a:solidFill>
                  <a:schemeClr val="tx1">
                    <a:tint val="75000"/>
                  </a:schemeClr>
                </a:solidFill>
                <a:latin typeface="+mn-lt"/>
                <a:ea typeface="+mn-ea"/>
                <a:cs typeface="+mn-cs"/>
              </a:defRPr>
            </a:lvl1pPr>
          </a:lstStyle>
          <a:p>
            <a:pPr>
              <a:defRPr/>
            </a:pPr>
            <a:r>
              <a:rPr lang="en-US"/>
              <a:t>FCFM-BUAP, Puebla, Pue.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C70A62E-74E9-144E-A99A-F47D3C8AEF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Garamond"/>
          <a:ea typeface="ＭＳ Ｐゴシック" charset="0"/>
          <a:cs typeface="Garamond"/>
        </a:defRPr>
      </a:lvl1pPr>
      <a:lvl2pPr algn="ctr" defTabSz="457200" rtl="0" eaLnBrk="0" fontAlgn="base" hangingPunct="0">
        <a:spcBef>
          <a:spcPct val="0"/>
        </a:spcBef>
        <a:spcAft>
          <a:spcPct val="0"/>
        </a:spcAft>
        <a:defRPr sz="4400">
          <a:solidFill>
            <a:schemeClr val="tx1"/>
          </a:solidFill>
          <a:latin typeface="Garamond" charset="0"/>
          <a:ea typeface="ＭＳ Ｐゴシック" charset="0"/>
        </a:defRPr>
      </a:lvl2pPr>
      <a:lvl3pPr algn="ctr" defTabSz="457200" rtl="0" eaLnBrk="0" fontAlgn="base" hangingPunct="0">
        <a:spcBef>
          <a:spcPct val="0"/>
        </a:spcBef>
        <a:spcAft>
          <a:spcPct val="0"/>
        </a:spcAft>
        <a:defRPr sz="4400">
          <a:solidFill>
            <a:schemeClr val="tx1"/>
          </a:solidFill>
          <a:latin typeface="Garamond" charset="0"/>
          <a:ea typeface="ＭＳ Ｐゴシック" charset="0"/>
        </a:defRPr>
      </a:lvl3pPr>
      <a:lvl4pPr algn="ctr" defTabSz="457200" rtl="0" eaLnBrk="0" fontAlgn="base" hangingPunct="0">
        <a:spcBef>
          <a:spcPct val="0"/>
        </a:spcBef>
        <a:spcAft>
          <a:spcPct val="0"/>
        </a:spcAft>
        <a:defRPr sz="4400">
          <a:solidFill>
            <a:schemeClr val="tx1"/>
          </a:solidFill>
          <a:latin typeface="Garamond" charset="0"/>
          <a:ea typeface="ＭＳ Ｐゴシック" charset="0"/>
        </a:defRPr>
      </a:lvl4pPr>
      <a:lvl5pPr algn="ctr" defTabSz="457200" rtl="0" eaLnBrk="0" fontAlgn="base" hangingPunct="0">
        <a:spcBef>
          <a:spcPct val="0"/>
        </a:spcBef>
        <a:spcAft>
          <a:spcPct val="0"/>
        </a:spcAft>
        <a:defRPr sz="4400">
          <a:solidFill>
            <a:schemeClr val="tx1"/>
          </a:solidFill>
          <a:latin typeface="Garamond" charset="0"/>
          <a:ea typeface="ＭＳ Ｐゴシック" charset="0"/>
        </a:defRPr>
      </a:lvl5pPr>
      <a:lvl6pPr marL="457200" algn="ctr" defTabSz="457200" rtl="0" fontAlgn="base">
        <a:spcBef>
          <a:spcPct val="0"/>
        </a:spcBef>
        <a:spcAft>
          <a:spcPct val="0"/>
        </a:spcAft>
        <a:defRPr sz="4400">
          <a:solidFill>
            <a:schemeClr val="tx1"/>
          </a:solidFill>
          <a:latin typeface="Garamond" charset="0"/>
          <a:ea typeface="ＭＳ Ｐゴシック" charset="0"/>
        </a:defRPr>
      </a:lvl6pPr>
      <a:lvl7pPr marL="914400" algn="ctr" defTabSz="457200" rtl="0" fontAlgn="base">
        <a:spcBef>
          <a:spcPct val="0"/>
        </a:spcBef>
        <a:spcAft>
          <a:spcPct val="0"/>
        </a:spcAft>
        <a:defRPr sz="4400">
          <a:solidFill>
            <a:schemeClr val="tx1"/>
          </a:solidFill>
          <a:latin typeface="Garamond" charset="0"/>
          <a:ea typeface="ＭＳ Ｐゴシック" charset="0"/>
        </a:defRPr>
      </a:lvl7pPr>
      <a:lvl8pPr marL="1371600" algn="ctr" defTabSz="457200" rtl="0" fontAlgn="base">
        <a:spcBef>
          <a:spcPct val="0"/>
        </a:spcBef>
        <a:spcAft>
          <a:spcPct val="0"/>
        </a:spcAft>
        <a:defRPr sz="4400">
          <a:solidFill>
            <a:schemeClr val="tx1"/>
          </a:solidFill>
          <a:latin typeface="Garamond" charset="0"/>
          <a:ea typeface="ＭＳ Ｐゴシック" charset="0"/>
        </a:defRPr>
      </a:lvl8pPr>
      <a:lvl9pPr marL="1828800" algn="ctr" defTabSz="457200"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aramond"/>
          <a:ea typeface="ＭＳ Ｐゴシック" charset="0"/>
          <a:cs typeface="Garamond"/>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aramond"/>
          <a:ea typeface="ＭＳ Ｐゴシック" charset="0"/>
          <a:cs typeface="Garamond"/>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aramond"/>
          <a:ea typeface="ＭＳ Ｐゴシック" charset="0"/>
          <a:cs typeface="Garamond"/>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ＭＳ Ｐゴシック" charset="0"/>
          <a:cs typeface="Garamond"/>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aramond"/>
          <a:ea typeface="ＭＳ Ｐゴシック" charset="0"/>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1.emf"/><Relationship Id="rId5" Type="http://schemas.openxmlformats.org/officeDocument/2006/relationships/image" Target="../media/image33.emf"/><Relationship Id="rId6"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4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gif"/></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9" Type="http://schemas.openxmlformats.org/officeDocument/2006/relationships/image" Target="../media/image62.emf"/><Relationship Id="rId10" Type="http://schemas.openxmlformats.org/officeDocument/2006/relationships/image" Target="../media/image63.emf"/><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sonal.umich.edu/~bielajew/MCBook/book.pdf" TargetMode="External"/><Relationship Id="rId3" Type="http://schemas.openxmlformats.org/officeDocument/2006/relationships/hyperlink" Target="http://www.n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a:latin typeface="Garamond" charset="0"/>
              </a:rPr>
              <a:t>Basics of Monte Carlo Simulation</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smtClean="0">
                <a:ea typeface="+mn-ea"/>
              </a:rPr>
              <a:t>José A. Ramos Méndez, PhD.</a:t>
            </a:r>
          </a:p>
          <a:p>
            <a:pPr eaLnBrk="1" fontAlgn="auto" hangingPunct="1">
              <a:spcAft>
                <a:spcPts val="0"/>
              </a:spcAft>
              <a:buFont typeface="Arial"/>
              <a:buNone/>
              <a:defRPr/>
            </a:pPr>
            <a:r>
              <a:rPr lang="en-US" dirty="0" smtClean="0">
                <a:ea typeface="+mn-ea"/>
              </a:rPr>
              <a:t>University of California San Francisco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89E5B071-923C-9748-9027-FB3D3872FC99}" type="slidenum">
              <a:rPr lang="en-US" smtClean="0"/>
              <a:pPr>
                <a:defRPr/>
              </a:pPr>
              <a:t>11</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1000"/>
                                        <p:tgtEl>
                                          <p:spTgt spid="17"/>
                                        </p:tgtEl>
                                      </p:cBhvr>
                                    </p:animEffec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1000"/>
                                        <p:tgtEl>
                                          <p:spTgt spid="10"/>
                                        </p:tgtEl>
                                      </p:cBhvr>
                                    </p:animEffect>
                                  </p:childTnLst>
                                </p:cTn>
                              </p:par>
                            </p:childTnLst>
                          </p:cTn>
                        </p:par>
                        <p:par>
                          <p:cTn id="15" fill="hold" nodeType="afterGroup">
                            <p:stCondLst>
                              <p:cond delay="2000"/>
                            </p:stCondLst>
                            <p:childTnLst>
                              <p:par>
                                <p:cTn id="16" presetID="9"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000"/>
                                        <p:tgtEl>
                                          <p:spTgt spid="18"/>
                                        </p:tgtEl>
                                      </p:cBhvr>
                                    </p:animEffect>
                                  </p:childTnLst>
                                </p:cTn>
                              </p:par>
                            </p:childTnLst>
                          </p:cTn>
                        </p:par>
                        <p:par>
                          <p:cTn id="19" fill="hold" nodeType="afterGroup">
                            <p:stCondLst>
                              <p:cond delay="3000"/>
                            </p:stCondLst>
                            <p:childTnLst>
                              <p:par>
                                <p:cTn id="20" presetID="9"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par>
                          <p:cTn id="23" fill="hold" nodeType="afterGroup">
                            <p:stCondLst>
                              <p:cond delay="4000"/>
                            </p:stCondLst>
                            <p:childTnLst>
                              <p:par>
                                <p:cTn id="24" presetID="9"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1000"/>
                                        <p:tgtEl>
                                          <p:spTgt spid="16"/>
                                        </p:tgtEl>
                                      </p:cBhvr>
                                    </p:animEffect>
                                  </p:childTnLst>
                                </p:cTn>
                              </p:par>
                            </p:childTnLst>
                          </p:cTn>
                        </p:par>
                        <p:par>
                          <p:cTn id="27" fill="hold" nodeType="afterGroup">
                            <p:stCondLst>
                              <p:cond delay="5000"/>
                            </p:stCondLst>
                            <p:childTnLst>
                              <p:par>
                                <p:cTn id="28" presetID="9"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000"/>
                                        <p:tgtEl>
                                          <p:spTgt spid="13"/>
                                        </p:tgtEl>
                                      </p:cBhvr>
                                    </p:animEffect>
                                  </p:childTnLst>
                                </p:cTn>
                              </p:par>
                            </p:childTnLst>
                          </p:cTn>
                        </p:par>
                        <p:par>
                          <p:cTn id="31" fill="hold" nodeType="afterGroup">
                            <p:stCondLst>
                              <p:cond delay="6000"/>
                            </p:stCondLst>
                            <p:childTnLst>
                              <p:par>
                                <p:cTn id="32" presetID="9"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1000"/>
                                        <p:tgtEl>
                                          <p:spTgt spid="15"/>
                                        </p:tgtEl>
                                      </p:cBhvr>
                                    </p:animEffect>
                                  </p:childTnLst>
                                </p:cTn>
                              </p:par>
                            </p:childTnLst>
                          </p:cTn>
                        </p:par>
                        <p:par>
                          <p:cTn id="35" fill="hold" nodeType="afterGroup">
                            <p:stCondLst>
                              <p:cond delay="7000"/>
                            </p:stCondLst>
                            <p:childTnLst>
                              <p:par>
                                <p:cTn id="36" presetID="9"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1000"/>
                                        <p:tgtEl>
                                          <p:spTgt spid="8"/>
                                        </p:tgtEl>
                                      </p:cBhvr>
                                    </p:animEffect>
                                  </p:childTnLst>
                                </p:cTn>
                              </p:par>
                            </p:childTnLst>
                          </p:cTn>
                        </p:par>
                        <p:par>
                          <p:cTn id="39" fill="hold" nodeType="afterGroup">
                            <p:stCondLst>
                              <p:cond delay="8000"/>
                            </p:stCondLst>
                            <p:childTnLst>
                              <p:par>
                                <p:cTn id="40" presetID="9"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1000"/>
                                        <p:tgtEl>
                                          <p:spTgt spid="14"/>
                                        </p:tgtEl>
                                      </p:cBhvr>
                                    </p:animEffect>
                                  </p:childTnLst>
                                </p:cTn>
                              </p:par>
                            </p:childTnLst>
                          </p:cTn>
                        </p:par>
                        <p:par>
                          <p:cTn id="43" fill="hold" nodeType="afterGroup">
                            <p:stCondLst>
                              <p:cond delay="9000"/>
                            </p:stCondLst>
                            <p:childTnLst>
                              <p:par>
                                <p:cTn id="44" presetID="9"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1000"/>
                                        <p:tgtEl>
                                          <p:spTgt spid="9"/>
                                        </p:tgtEl>
                                      </p:cBhvr>
                                    </p:animEffect>
                                  </p:childTnLst>
                                </p:cTn>
                              </p:par>
                            </p:childTnLst>
                          </p:cTn>
                        </p:par>
                        <p:par>
                          <p:cTn id="47" fill="hold" nodeType="afterGroup">
                            <p:stCondLst>
                              <p:cond delay="10000"/>
                            </p:stCondLst>
                            <p:childTnLst>
                              <p:par>
                                <p:cTn id="48" presetID="9"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AFA3E98-8C05-5E40-9CD2-313E27CDEA42}" type="slidenum">
              <a:rPr lang="en-US" smtClean="0"/>
              <a:pPr>
                <a:defRPr/>
              </a:pPr>
              <a:t>12</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607" name="Title 1"/>
          <p:cNvSpPr>
            <a:spLocks noGrp="1"/>
          </p:cNvSpPr>
          <p:nvPr>
            <p:ph type="title"/>
          </p:nvPr>
        </p:nvSpPr>
        <p:spPr/>
        <p:txBody>
          <a:bodyPr/>
          <a:lstStyle/>
          <a:p>
            <a:pPr eaLnBrk="1" hangingPunct="1"/>
            <a:r>
              <a:rPr lang="en-US">
                <a:latin typeface="Garamond" charset="0"/>
              </a:rPr>
              <a:t>Outline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Garamond" charset="0"/>
              </a:rPr>
              <a:t>What is a PDF?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D0E55633-43B4-FC44-86B0-670E9E50AE83}" type="slidenum">
              <a:rPr lang="en-US" smtClean="0"/>
              <a:pPr>
                <a:defRPr/>
              </a:pPr>
              <a:t>13</a:t>
            </a:fld>
            <a:endParaRPr lang="en-US"/>
          </a:p>
        </p:txBody>
      </p:sp>
      <p:pic>
        <p:nvPicPr>
          <p:cNvPr id="25605" name="Picture 15" descr="PDF.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275" y="1574800"/>
            <a:ext cx="45021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_x_positiv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438" y="2376488"/>
            <a:ext cx="135096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_x_is_normalized.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3062288"/>
            <a:ext cx="29051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p_x_rang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7138" y="4306888"/>
            <a:ext cx="4013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2"/>
          <p:cNvSpPr txBox="1">
            <a:spLocks noChangeArrowheads="1"/>
          </p:cNvSpPr>
          <p:nvPr/>
        </p:nvSpPr>
        <p:spPr bwMode="auto">
          <a:xfrm>
            <a:off x="534988" y="1095375"/>
            <a:ext cx="509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Probability distribution functions (PDFs)</a:t>
            </a:r>
          </a:p>
        </p:txBody>
      </p:sp>
      <p:sp>
        <p:nvSpPr>
          <p:cNvPr id="12" name="TextBox 2"/>
          <p:cNvSpPr txBox="1">
            <a:spLocks noChangeArrowheads="1"/>
          </p:cNvSpPr>
          <p:nvPr/>
        </p:nvSpPr>
        <p:spPr bwMode="auto">
          <a:xfrm>
            <a:off x="5381625" y="1579563"/>
            <a:ext cx="3452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Restrictions:</a:t>
            </a:r>
          </a:p>
        </p:txBody>
      </p:sp>
      <p:sp>
        <p:nvSpPr>
          <p:cNvPr id="13" name="TextBox 12"/>
          <p:cNvSpPr txBox="1">
            <a:spLocks noChangeArrowheads="1"/>
          </p:cNvSpPr>
          <p:nvPr/>
        </p:nvSpPr>
        <p:spPr bwMode="auto">
          <a:xfrm>
            <a:off x="909638" y="4921250"/>
            <a:ext cx="79676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In Physics a PDF can represent the most likely spatial position, kinetic energy, momentum direction, etc., of a particle.</a:t>
            </a:r>
          </a:p>
          <a:p>
            <a:pPr eaLnBrk="1" hangingPunct="1">
              <a:buFont typeface="Arial" charset="0"/>
              <a:buChar char="•"/>
            </a:pPr>
            <a:r>
              <a:rPr lang="en-US" sz="2000">
                <a:latin typeface="Garamond" charset="0"/>
                <a:cs typeface="Garamond" charset="0"/>
              </a:rPr>
              <a:t>The PDF can be obtained by either theoretical models and parameterization to experimental data, such as cross sections, etc.</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9"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atin typeface="Garamond" charset="0"/>
              </a:rPr>
              <a:t>But PDFs are hard to use…</a:t>
            </a:r>
          </a:p>
        </p:txBody>
      </p:sp>
      <p:sp>
        <p:nvSpPr>
          <p:cNvPr id="3" name="Content Placeholder 2"/>
          <p:cNvSpPr>
            <a:spLocks noGrp="1"/>
          </p:cNvSpPr>
          <p:nvPr>
            <p:ph idx="1"/>
          </p:nvPr>
        </p:nvSpPr>
        <p:spPr>
          <a:xfrm>
            <a:off x="457200" y="1254125"/>
            <a:ext cx="8229600" cy="722313"/>
          </a:xfrm>
        </p:spPr>
        <p:txBody>
          <a:bodyPr/>
          <a:lstStyle/>
          <a:p>
            <a:pPr eaLnBrk="1" hangingPunct="1"/>
            <a:r>
              <a:rPr lang="en-US">
                <a:latin typeface="Garamond" charset="0"/>
              </a:rPr>
              <a:t>The domain of such functions is so diverse.</a:t>
            </a:r>
          </a:p>
          <a:p>
            <a:pPr eaLnBrk="1" hangingPunct="1"/>
            <a:r>
              <a:rPr lang="en-US">
                <a:latin typeface="Garamond" charset="0"/>
              </a:rPr>
              <a:t>Fortunately, associate to each PDF there exists a Cumulative Distribution Function (CDF)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42A2DE7-195C-2040-A38A-10D0CBEEFD22}" type="slidenum">
              <a:rPr lang="en-US" smtClean="0"/>
              <a:pPr>
                <a:defRPr/>
              </a:pPr>
              <a:t>14</a:t>
            </a:fld>
            <a:endParaRPr lang="en-US"/>
          </a:p>
        </p:txBody>
      </p:sp>
      <p:pic>
        <p:nvPicPr>
          <p:cNvPr id="7" name="Picture 2" descr="CDF.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3009900"/>
            <a:ext cx="48006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_x.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4848225"/>
            <a:ext cx="25717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_x_c_x.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502025"/>
            <a:ext cx="25781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_x_max_1.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848225"/>
            <a:ext cx="2349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_x_min_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7700" y="5749925"/>
            <a:ext cx="2324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5411788" y="3009900"/>
            <a:ext cx="3554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Features: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par>
                                <p:cTn id="28" presetID="9"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3000">
                <a:latin typeface="Garamond" charset="0"/>
              </a:rPr>
              <a:t>In the practice, we use the discrete form of PDF and CDF</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EA653924-7E08-0E47-BE47-8B7995E12E6E}" type="slidenum">
              <a:rPr lang="en-US" smtClean="0"/>
              <a:pPr>
                <a:defRPr/>
              </a:pPr>
              <a:t>15</a:t>
            </a:fld>
            <a:endParaRPr lang="en-US"/>
          </a:p>
        </p:txBody>
      </p:sp>
      <p:sp>
        <p:nvSpPr>
          <p:cNvPr id="27653" name="TextBox 2"/>
          <p:cNvSpPr txBox="1">
            <a:spLocks noChangeArrowheads="1"/>
          </p:cNvSpPr>
          <p:nvPr/>
        </p:nvSpPr>
        <p:spPr bwMode="auto">
          <a:xfrm>
            <a:off x="534988" y="1095375"/>
            <a:ext cx="184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Discrete PDF</a:t>
            </a:r>
          </a:p>
        </p:txBody>
      </p:sp>
      <p:pic>
        <p:nvPicPr>
          <p:cNvPr id="2765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1981200"/>
            <a:ext cx="25606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320800"/>
            <a:ext cx="26320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755900"/>
            <a:ext cx="12890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4457700"/>
            <a:ext cx="1866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5524500"/>
            <a:ext cx="17065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9" name="Group 2061"/>
          <p:cNvGrpSpPr>
            <a:grpSpLocks/>
          </p:cNvGrpSpPr>
          <p:nvPr/>
        </p:nvGrpSpPr>
        <p:grpSpPr bwMode="auto">
          <a:xfrm>
            <a:off x="304800" y="1401763"/>
            <a:ext cx="3128963" cy="2352675"/>
            <a:chOff x="614829" y="1326771"/>
            <a:chExt cx="2585571" cy="1943249"/>
          </a:xfrm>
        </p:grpSpPr>
        <p:cxnSp>
          <p:nvCxnSpPr>
            <p:cNvPr id="20" name="Straight Arrow Connector 19"/>
            <p:cNvCxnSpPr/>
            <p:nvPr/>
          </p:nvCxnSpPr>
          <p:spPr>
            <a:xfrm flipH="1" flipV="1">
              <a:off x="1219572" y="1523456"/>
              <a:ext cx="13118" cy="13846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219572" y="2895007"/>
              <a:ext cx="1980828" cy="13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1523911" y="2057128"/>
              <a:ext cx="13118" cy="83787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flipV="1">
              <a:off x="1829562" y="2438698"/>
              <a:ext cx="11807" cy="456309"/>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flipV="1">
              <a:off x="2388391" y="2171206"/>
              <a:ext cx="11807" cy="72380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2133901" y="1675559"/>
              <a:ext cx="0" cy="121944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2666494" y="2590801"/>
              <a:ext cx="13118" cy="304206"/>
            </a:xfrm>
            <a:prstGeom prst="line">
              <a:avLst/>
            </a:prstGeom>
          </p:spPr>
          <p:style>
            <a:lnRef idx="1">
              <a:schemeClr val="dk1"/>
            </a:lnRef>
            <a:fillRef idx="0">
              <a:schemeClr val="dk1"/>
            </a:fillRef>
            <a:effectRef idx="0">
              <a:schemeClr val="dk1"/>
            </a:effectRef>
            <a:fontRef idx="minor">
              <a:schemeClr val="tx1"/>
            </a:fontRef>
          </p:style>
        </p:cxnSp>
        <p:sp>
          <p:nvSpPr>
            <p:cNvPr id="27690" name="TextBox 24"/>
            <p:cNvSpPr txBox="1">
              <a:spLocks noChangeArrowheads="1"/>
            </p:cNvSpPr>
            <p:nvPr/>
          </p:nvSpPr>
          <p:spPr bwMode="auto">
            <a:xfrm>
              <a:off x="1329767" y="29006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1</a:t>
              </a:r>
            </a:p>
          </p:txBody>
        </p:sp>
        <p:sp>
          <p:nvSpPr>
            <p:cNvPr id="27691" name="TextBox 37"/>
            <p:cNvSpPr txBox="1">
              <a:spLocks noChangeArrowheads="1"/>
            </p:cNvSpPr>
            <p:nvPr/>
          </p:nvSpPr>
          <p:spPr bwMode="auto">
            <a:xfrm>
              <a:off x="1925170" y="29006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3</a:t>
              </a:r>
            </a:p>
          </p:txBody>
        </p:sp>
        <p:sp>
          <p:nvSpPr>
            <p:cNvPr id="27692" name="TextBox 38"/>
            <p:cNvSpPr txBox="1">
              <a:spLocks noChangeArrowheads="1"/>
            </p:cNvSpPr>
            <p:nvPr/>
          </p:nvSpPr>
          <p:spPr bwMode="auto">
            <a:xfrm>
              <a:off x="1629338" y="29006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2</a:t>
              </a:r>
            </a:p>
          </p:txBody>
        </p:sp>
        <p:sp>
          <p:nvSpPr>
            <p:cNvPr id="27693" name="TextBox 39"/>
            <p:cNvSpPr txBox="1">
              <a:spLocks noChangeArrowheads="1"/>
            </p:cNvSpPr>
            <p:nvPr/>
          </p:nvSpPr>
          <p:spPr bwMode="auto">
            <a:xfrm>
              <a:off x="2197844" y="29006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4</a:t>
              </a:r>
            </a:p>
          </p:txBody>
        </p:sp>
        <p:sp>
          <p:nvSpPr>
            <p:cNvPr id="27694" name="TextBox 40"/>
            <p:cNvSpPr txBox="1">
              <a:spLocks noChangeArrowheads="1"/>
            </p:cNvSpPr>
            <p:nvPr/>
          </p:nvSpPr>
          <p:spPr bwMode="auto">
            <a:xfrm>
              <a:off x="2470523" y="29006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5</a:t>
              </a:r>
            </a:p>
          </p:txBody>
        </p:sp>
        <p:sp>
          <p:nvSpPr>
            <p:cNvPr id="27695" name="TextBox 41"/>
            <p:cNvSpPr txBox="1">
              <a:spLocks noChangeArrowheads="1"/>
            </p:cNvSpPr>
            <p:nvPr/>
          </p:nvSpPr>
          <p:spPr bwMode="auto">
            <a:xfrm>
              <a:off x="1302120" y="1700302"/>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p>
          </p:txBody>
        </p:sp>
        <p:sp>
          <p:nvSpPr>
            <p:cNvPr id="27696" name="TextBox 42"/>
            <p:cNvSpPr txBox="1">
              <a:spLocks noChangeArrowheads="1"/>
            </p:cNvSpPr>
            <p:nvPr/>
          </p:nvSpPr>
          <p:spPr bwMode="auto">
            <a:xfrm>
              <a:off x="1608417" y="2043953"/>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2</a:t>
              </a:r>
            </a:p>
          </p:txBody>
        </p:sp>
        <p:sp>
          <p:nvSpPr>
            <p:cNvPr id="27697" name="TextBox 43"/>
            <p:cNvSpPr txBox="1">
              <a:spLocks noChangeArrowheads="1"/>
            </p:cNvSpPr>
            <p:nvPr/>
          </p:nvSpPr>
          <p:spPr bwMode="auto">
            <a:xfrm>
              <a:off x="1914712" y="1326771"/>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3</a:t>
              </a:r>
            </a:p>
          </p:txBody>
        </p:sp>
        <p:sp>
          <p:nvSpPr>
            <p:cNvPr id="27698" name="TextBox 44"/>
            <p:cNvSpPr txBox="1">
              <a:spLocks noChangeArrowheads="1"/>
            </p:cNvSpPr>
            <p:nvPr/>
          </p:nvSpPr>
          <p:spPr bwMode="auto">
            <a:xfrm>
              <a:off x="2168709" y="1804890"/>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4</a:t>
              </a:r>
            </a:p>
          </p:txBody>
        </p:sp>
        <p:sp>
          <p:nvSpPr>
            <p:cNvPr id="27699" name="TextBox 45"/>
            <p:cNvSpPr txBox="1">
              <a:spLocks noChangeArrowheads="1"/>
            </p:cNvSpPr>
            <p:nvPr/>
          </p:nvSpPr>
          <p:spPr bwMode="auto">
            <a:xfrm>
              <a:off x="2452594" y="2238187"/>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5</a:t>
              </a:r>
            </a:p>
          </p:txBody>
        </p:sp>
        <p:sp>
          <p:nvSpPr>
            <p:cNvPr id="27700" name="TextBox 46"/>
            <p:cNvSpPr txBox="1">
              <a:spLocks noChangeArrowheads="1"/>
            </p:cNvSpPr>
            <p:nvPr/>
          </p:nvSpPr>
          <p:spPr bwMode="auto">
            <a:xfrm>
              <a:off x="614829" y="1760070"/>
              <a:ext cx="638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p(x)</a:t>
              </a:r>
            </a:p>
          </p:txBody>
        </p:sp>
      </p:grpSp>
      <p:grpSp>
        <p:nvGrpSpPr>
          <p:cNvPr id="27660" name="Group 2060"/>
          <p:cNvGrpSpPr>
            <a:grpSpLocks/>
          </p:cNvGrpSpPr>
          <p:nvPr/>
        </p:nvGrpSpPr>
        <p:grpSpPr bwMode="auto">
          <a:xfrm>
            <a:off x="165100" y="4175125"/>
            <a:ext cx="3344863" cy="2527300"/>
            <a:chOff x="302857" y="3301850"/>
            <a:chExt cx="2764193" cy="2089070"/>
          </a:xfrm>
        </p:grpSpPr>
        <p:cxnSp>
          <p:nvCxnSpPr>
            <p:cNvPr id="39" name="Straight Arrow Connector 38"/>
            <p:cNvCxnSpPr/>
            <p:nvPr/>
          </p:nvCxnSpPr>
          <p:spPr>
            <a:xfrm flipH="1" flipV="1">
              <a:off x="1086067" y="3644342"/>
              <a:ext cx="11807" cy="13844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086067" y="5016935"/>
              <a:ext cx="1980983" cy="1181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1396989" y="4619329"/>
              <a:ext cx="6560" cy="397606"/>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H="1" flipV="1">
              <a:off x="1682985" y="4286022"/>
              <a:ext cx="14431" cy="335931"/>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2295647" y="3758506"/>
              <a:ext cx="0" cy="233577"/>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V="1">
              <a:off x="1989972" y="3992083"/>
              <a:ext cx="0" cy="28606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2600010" y="3556423"/>
              <a:ext cx="0" cy="232265"/>
            </a:xfrm>
            <a:prstGeom prst="line">
              <a:avLst/>
            </a:prstGeom>
          </p:spPr>
          <p:style>
            <a:lnRef idx="1">
              <a:schemeClr val="dk1"/>
            </a:lnRef>
            <a:fillRef idx="0">
              <a:schemeClr val="dk1"/>
            </a:fillRef>
            <a:effectRef idx="0">
              <a:schemeClr val="dk1"/>
            </a:effectRef>
            <a:fontRef idx="minor">
              <a:schemeClr val="tx1"/>
            </a:fontRef>
          </p:style>
        </p:cxnSp>
        <p:sp>
          <p:nvSpPr>
            <p:cNvPr id="27670" name="TextBox 54"/>
            <p:cNvSpPr txBox="1">
              <a:spLocks noChangeArrowheads="1"/>
            </p:cNvSpPr>
            <p:nvPr/>
          </p:nvSpPr>
          <p:spPr bwMode="auto">
            <a:xfrm>
              <a:off x="1196417" y="50215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1</a:t>
              </a:r>
            </a:p>
          </p:txBody>
        </p:sp>
        <p:sp>
          <p:nvSpPr>
            <p:cNvPr id="27671" name="TextBox 55"/>
            <p:cNvSpPr txBox="1">
              <a:spLocks noChangeArrowheads="1"/>
            </p:cNvSpPr>
            <p:nvPr/>
          </p:nvSpPr>
          <p:spPr bwMode="auto">
            <a:xfrm>
              <a:off x="1791820" y="50215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3</a:t>
              </a:r>
            </a:p>
          </p:txBody>
        </p:sp>
        <p:sp>
          <p:nvSpPr>
            <p:cNvPr id="27672" name="TextBox 56"/>
            <p:cNvSpPr txBox="1">
              <a:spLocks noChangeArrowheads="1"/>
            </p:cNvSpPr>
            <p:nvPr/>
          </p:nvSpPr>
          <p:spPr bwMode="auto">
            <a:xfrm>
              <a:off x="1495988" y="50215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2</a:t>
              </a:r>
            </a:p>
          </p:txBody>
        </p:sp>
        <p:sp>
          <p:nvSpPr>
            <p:cNvPr id="27673" name="TextBox 57"/>
            <p:cNvSpPr txBox="1">
              <a:spLocks noChangeArrowheads="1"/>
            </p:cNvSpPr>
            <p:nvPr/>
          </p:nvSpPr>
          <p:spPr bwMode="auto">
            <a:xfrm>
              <a:off x="2064494" y="50215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4</a:t>
              </a:r>
            </a:p>
          </p:txBody>
        </p:sp>
        <p:sp>
          <p:nvSpPr>
            <p:cNvPr id="27674" name="TextBox 58"/>
            <p:cNvSpPr txBox="1">
              <a:spLocks noChangeArrowheads="1"/>
            </p:cNvSpPr>
            <p:nvPr/>
          </p:nvSpPr>
          <p:spPr bwMode="auto">
            <a:xfrm>
              <a:off x="2337173" y="5021588"/>
              <a:ext cx="427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x</a:t>
              </a:r>
              <a:r>
                <a:rPr lang="en-US" sz="1800" i="1" baseline="-25000">
                  <a:latin typeface="Arial" charset="0"/>
                </a:rPr>
                <a:t>5</a:t>
              </a:r>
            </a:p>
          </p:txBody>
        </p:sp>
        <p:sp>
          <p:nvSpPr>
            <p:cNvPr id="27675" name="TextBox 59"/>
            <p:cNvSpPr txBox="1">
              <a:spLocks noChangeArrowheads="1"/>
            </p:cNvSpPr>
            <p:nvPr/>
          </p:nvSpPr>
          <p:spPr bwMode="auto">
            <a:xfrm>
              <a:off x="549010" y="4410482"/>
              <a:ext cx="4407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p>
          </p:txBody>
        </p:sp>
        <p:sp>
          <p:nvSpPr>
            <p:cNvPr id="27676" name="TextBox 60"/>
            <p:cNvSpPr txBox="1">
              <a:spLocks noChangeArrowheads="1"/>
            </p:cNvSpPr>
            <p:nvPr/>
          </p:nvSpPr>
          <p:spPr bwMode="auto">
            <a:xfrm>
              <a:off x="302857" y="4034043"/>
              <a:ext cx="7895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p</a:t>
              </a:r>
              <a:r>
                <a:rPr lang="en-US" sz="1800" i="1" baseline="-25000">
                  <a:latin typeface="Arial" charset="0"/>
                </a:rPr>
                <a:t>1</a:t>
              </a:r>
              <a:r>
                <a:rPr lang="en-US" sz="1800" i="1">
                  <a:latin typeface="Arial" charset="0"/>
                </a:rPr>
                <a:t>+p</a:t>
              </a:r>
              <a:r>
                <a:rPr lang="en-US" sz="1800" i="1" baseline="-25000">
                  <a:latin typeface="Arial" charset="0"/>
                </a:rPr>
                <a:t>2</a:t>
              </a:r>
            </a:p>
          </p:txBody>
        </p:sp>
        <p:sp>
          <p:nvSpPr>
            <p:cNvPr id="27677" name="TextBox 64"/>
            <p:cNvSpPr txBox="1">
              <a:spLocks noChangeArrowheads="1"/>
            </p:cNvSpPr>
            <p:nvPr/>
          </p:nvSpPr>
          <p:spPr bwMode="auto">
            <a:xfrm>
              <a:off x="750719" y="3301850"/>
              <a:ext cx="623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c(x)</a:t>
              </a:r>
            </a:p>
          </p:txBody>
        </p:sp>
        <p:cxnSp>
          <p:nvCxnSpPr>
            <p:cNvPr id="54" name="Straight Connector 53"/>
            <p:cNvCxnSpPr/>
            <p:nvPr/>
          </p:nvCxnSpPr>
          <p:spPr>
            <a:xfrm flipV="1">
              <a:off x="1381246" y="4612768"/>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1676426" y="4278149"/>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1980789" y="3992083"/>
              <a:ext cx="325353" cy="6562"/>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2286464" y="3758506"/>
              <a:ext cx="325353" cy="524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V="1">
              <a:off x="2600010" y="3556423"/>
              <a:ext cx="325353" cy="3937"/>
            </a:xfrm>
            <a:prstGeom prst="line">
              <a:avLst/>
            </a:prstGeom>
          </p:spPr>
          <p:style>
            <a:lnRef idx="1">
              <a:schemeClr val="dk1"/>
            </a:lnRef>
            <a:fillRef idx="0">
              <a:schemeClr val="dk1"/>
            </a:fillRef>
            <a:effectRef idx="0">
              <a:schemeClr val="dk1"/>
            </a:effectRef>
            <a:fontRef idx="minor">
              <a:schemeClr val="tx1"/>
            </a:fontRef>
          </p:style>
        </p:cxnSp>
      </p:grpSp>
      <p:cxnSp>
        <p:nvCxnSpPr>
          <p:cNvPr id="59" name="Straight Connector 58"/>
          <p:cNvCxnSpPr/>
          <p:nvPr/>
        </p:nvCxnSpPr>
        <p:spPr>
          <a:xfrm flipV="1">
            <a:off x="406400" y="3721100"/>
            <a:ext cx="81407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27662" name="TextBox 2"/>
          <p:cNvSpPr txBox="1">
            <a:spLocks noChangeArrowheads="1"/>
          </p:cNvSpPr>
          <p:nvPr/>
        </p:nvSpPr>
        <p:spPr bwMode="auto">
          <a:xfrm>
            <a:off x="674688" y="3800475"/>
            <a:ext cx="1863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Discrete CDF</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57A663-A147-B145-BC6F-72E1D624EB78}" type="slidenum">
              <a:rPr lang="en-US" smtClean="0"/>
              <a:pPr>
                <a:defRPr/>
              </a:pPr>
              <a:t>16</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a:latin typeface="Garamond" charset="0"/>
              </a:rPr>
              <a:t>(</a:t>
            </a:r>
            <a:r>
              <a:rPr lang="en-US">
                <a:solidFill>
                  <a:srgbClr val="FF0000"/>
                </a:solidFill>
                <a:latin typeface="Garamond" charset="0"/>
              </a:rPr>
              <a:t>Pseudo</a:t>
            </a:r>
            <a:r>
              <a:rPr lang="en-US">
                <a:latin typeface="Garamond" charset="0"/>
              </a:rPr>
              <a:t>)Random numbers</a:t>
            </a:r>
          </a:p>
        </p:txBody>
      </p:sp>
      <p:sp>
        <p:nvSpPr>
          <p:cNvPr id="3" name="Content Placeholder 2"/>
          <p:cNvSpPr>
            <a:spLocks noGrp="1"/>
          </p:cNvSpPr>
          <p:nvPr>
            <p:ph idx="1"/>
          </p:nvPr>
        </p:nvSpPr>
        <p:spPr>
          <a:xfrm>
            <a:off x="457200" y="1225550"/>
            <a:ext cx="8229600" cy="2973388"/>
          </a:xfrm>
        </p:spPr>
        <p:txBody>
          <a:bodyPr/>
          <a:lstStyle/>
          <a:p>
            <a:pPr eaLnBrk="1" hangingPunct="1"/>
            <a:r>
              <a:rPr lang="en-US" sz="2600">
                <a:latin typeface="Garamond" charset="0"/>
              </a:rPr>
              <a:t>Non-correlated sequences of numbers generated by an iterative equation.</a:t>
            </a:r>
          </a:p>
          <a:p>
            <a:pPr eaLnBrk="1" hangingPunct="1"/>
            <a:r>
              <a:rPr lang="en-US" sz="2600">
                <a:latin typeface="Garamond" charset="0"/>
              </a:rPr>
              <a:t>Repeatability after a very long number of random numbers.</a:t>
            </a:r>
          </a:p>
          <a:p>
            <a:pPr eaLnBrk="1" hangingPunct="1"/>
            <a:r>
              <a:rPr lang="en-US" sz="2600">
                <a:latin typeface="Garamond" charset="0"/>
              </a:rPr>
              <a:t>Non-uniform sequence.</a:t>
            </a:r>
          </a:p>
          <a:p>
            <a:pPr eaLnBrk="1" hangingPunct="1"/>
            <a:r>
              <a:rPr lang="en-US" sz="2600">
                <a:latin typeface="Garamond" charset="0"/>
              </a:rPr>
              <a:t>Reproducible: “seed”.</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5DA0A84A-EACA-8A4E-82B9-0445537BF6D3}" type="slidenum">
              <a:rPr lang="en-US" smtClean="0"/>
              <a:pPr>
                <a:defRPr/>
              </a:pPr>
              <a:t>17</a:t>
            </a:fld>
            <a:endParaRPr lang="en-US"/>
          </a:p>
        </p:txBody>
      </p:sp>
      <p:sp>
        <p:nvSpPr>
          <p:cNvPr id="7" name="TextBox 6"/>
          <p:cNvSpPr txBox="1">
            <a:spLocks noChangeArrowheads="1"/>
          </p:cNvSpPr>
          <p:nvPr/>
        </p:nvSpPr>
        <p:spPr bwMode="auto">
          <a:xfrm>
            <a:off x="508000" y="3733800"/>
            <a:ext cx="41814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i="1">
                <a:latin typeface="Courier New" charset="0"/>
                <a:cs typeface="Courier New" charset="0"/>
              </a:rPr>
              <a:t>I</a:t>
            </a:r>
            <a:r>
              <a:rPr lang="en-US" i="1" baseline="-25000">
                <a:latin typeface="Courier New" charset="0"/>
                <a:cs typeface="Courier New" charset="0"/>
              </a:rPr>
              <a:t>j+1</a:t>
            </a:r>
            <a:r>
              <a:rPr lang="en-US" i="1">
                <a:latin typeface="Courier New" charset="0"/>
                <a:cs typeface="Courier New" charset="0"/>
              </a:rPr>
              <a:t> = (aI</a:t>
            </a:r>
            <a:r>
              <a:rPr lang="en-US" i="1" baseline="-25000">
                <a:latin typeface="Courier New" charset="0"/>
                <a:cs typeface="Courier New" charset="0"/>
              </a:rPr>
              <a:t>j</a:t>
            </a:r>
            <a:r>
              <a:rPr lang="en-US" i="1">
                <a:latin typeface="Courier New" charset="0"/>
                <a:cs typeface="Courier New" charset="0"/>
              </a:rPr>
              <a:t> + c) mod m </a:t>
            </a:r>
          </a:p>
          <a:p>
            <a:pPr eaLnBrk="1" hangingPunct="1"/>
            <a:r>
              <a:rPr lang="en-US">
                <a:latin typeface="Garamond" charset="0"/>
                <a:cs typeface="Garamond" charset="0"/>
              </a:rPr>
              <a:t>where</a:t>
            </a:r>
            <a:r>
              <a:rPr lang="en-US" i="1">
                <a:latin typeface="Courier New" charset="0"/>
                <a:cs typeface="Courier New" charset="0"/>
              </a:rPr>
              <a:t>:	   </a:t>
            </a:r>
          </a:p>
          <a:p>
            <a:pPr eaLnBrk="1" hangingPunct="1"/>
            <a:r>
              <a:rPr lang="en-US" i="1">
                <a:latin typeface="Courier New" charset="0"/>
                <a:cs typeface="Courier New" charset="0"/>
              </a:rPr>
              <a:t>     a = 663608941</a:t>
            </a:r>
            <a:r>
              <a:rPr lang="en-US" i="1" baseline="30000">
                <a:latin typeface="Courier New" charset="0"/>
                <a:cs typeface="Courier New" charset="0"/>
              </a:rPr>
              <a:t>	</a:t>
            </a:r>
          </a:p>
          <a:p>
            <a:pPr eaLnBrk="1" hangingPunct="1"/>
            <a:r>
              <a:rPr lang="en-US" i="1" baseline="30000">
                <a:latin typeface="Courier New" charset="0"/>
                <a:cs typeface="Courier New" charset="0"/>
              </a:rPr>
              <a:t> </a:t>
            </a:r>
            <a:r>
              <a:rPr lang="en-US" i="1">
                <a:latin typeface="Courier New" charset="0"/>
                <a:cs typeface="Courier New" charset="0"/>
              </a:rPr>
              <a:t>    c = 0</a:t>
            </a:r>
            <a:r>
              <a:rPr lang="en-US" i="1" baseline="30000">
                <a:latin typeface="Courier New" charset="0"/>
                <a:cs typeface="Courier New" charset="0"/>
              </a:rPr>
              <a:t>	</a:t>
            </a:r>
          </a:p>
          <a:p>
            <a:pPr eaLnBrk="1" hangingPunct="1"/>
            <a:r>
              <a:rPr lang="en-US" i="1" baseline="30000">
                <a:latin typeface="Courier New" charset="0"/>
                <a:cs typeface="Courier New" charset="0"/>
              </a:rPr>
              <a:t> </a:t>
            </a:r>
            <a:r>
              <a:rPr lang="en-US" i="1">
                <a:latin typeface="Courier New" charset="0"/>
                <a:cs typeface="Courier New" charset="0"/>
              </a:rPr>
              <a:t>  m = 2</a:t>
            </a:r>
            <a:r>
              <a:rPr lang="en-US" i="1" baseline="30000">
                <a:latin typeface="Courier New" charset="0"/>
                <a:cs typeface="Courier New" charset="0"/>
              </a:rPr>
              <a:t>32</a:t>
            </a:r>
          </a:p>
          <a:p>
            <a:pPr eaLnBrk="1" hangingPunct="1"/>
            <a:endParaRPr lang="en-US" sz="1800">
              <a:latin typeface="Arial" charset="0"/>
            </a:endParaRPr>
          </a:p>
        </p:txBody>
      </p:sp>
      <p:pic>
        <p:nvPicPr>
          <p:cNvPr id="8" name="Picture 2" descr="Random.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7725" y="2928938"/>
            <a:ext cx="448627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atin typeface="Garamond" charset="0"/>
              </a:rPr>
              <a:t>Where to use random numbers?</a:t>
            </a:r>
          </a:p>
        </p:txBody>
      </p:sp>
      <p:sp>
        <p:nvSpPr>
          <p:cNvPr id="3" name="Content Placeholder 2"/>
          <p:cNvSpPr>
            <a:spLocks noGrp="1"/>
          </p:cNvSpPr>
          <p:nvPr>
            <p:ph idx="1"/>
          </p:nvPr>
        </p:nvSpPr>
        <p:spPr>
          <a:xfrm>
            <a:off x="457200" y="1166813"/>
            <a:ext cx="8229600" cy="2787650"/>
          </a:xfrm>
        </p:spPr>
        <p:txBody>
          <a:bodyPr/>
          <a:lstStyle/>
          <a:p>
            <a:pPr eaLnBrk="1" hangingPunct="1"/>
            <a:r>
              <a:rPr lang="en-US">
                <a:latin typeface="Garamond" charset="0"/>
              </a:rPr>
              <a:t>In the practice, we can generate uniform random numbers in [0, 1].</a:t>
            </a:r>
          </a:p>
          <a:p>
            <a:pPr eaLnBrk="1" hangingPunct="1"/>
            <a:r>
              <a:rPr lang="en-US">
                <a:latin typeface="Garamond" charset="0"/>
              </a:rPr>
              <a:t>But we need random numbers that obey the PDF of the physical process we want to simulate. These numbers are not uniform!</a:t>
            </a:r>
          </a:p>
          <a:p>
            <a:pPr eaLnBrk="1" hangingPunct="1"/>
            <a:r>
              <a:rPr lang="en-US">
                <a:solidFill>
                  <a:srgbClr val="3366FF"/>
                </a:solidFill>
                <a:latin typeface="Garamond" charset="0"/>
              </a:rPr>
              <a:t>Sampling techniques</a:t>
            </a:r>
            <a:r>
              <a:rPr lang="en-US">
                <a:latin typeface="Garamond" charset="0"/>
              </a:rPr>
              <a:t> allow to recover such numbers from:</a:t>
            </a:r>
          </a:p>
          <a:p>
            <a:pPr lvl="1" eaLnBrk="1" hangingPunct="1"/>
            <a:r>
              <a:rPr lang="en-US">
                <a:latin typeface="Garamond" charset="0"/>
              </a:rPr>
              <a:t>Analytical distribution: theoretical models</a:t>
            </a:r>
          </a:p>
          <a:p>
            <a:pPr lvl="1" eaLnBrk="1" hangingPunct="1"/>
            <a:r>
              <a:rPr lang="en-US">
                <a:latin typeface="Garamond" charset="0"/>
              </a:rPr>
              <a:t>Tabulated distribution: experimental data</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277B8B5-A845-514A-9556-528559E809C2}" type="slidenum">
              <a:rPr lang="en-US" smtClean="0"/>
              <a:pPr>
                <a:defRPr/>
              </a:pPr>
              <a:t>18</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par>
                          <p:cTn id="17" fill="hold" nodeType="afterGroup">
                            <p:stCondLst>
                              <p:cond delay="1000"/>
                            </p:stCondLst>
                            <p:childTnLst>
                              <p:par>
                                <p:cTn id="18" presetID="9"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19263" y="4559300"/>
            <a:ext cx="2794000" cy="15176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6" name="Rectangle 85"/>
          <p:cNvSpPr/>
          <p:nvPr/>
        </p:nvSpPr>
        <p:spPr>
          <a:xfrm>
            <a:off x="1719263" y="4921250"/>
            <a:ext cx="2794000" cy="115570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47" name="Title 1"/>
          <p:cNvSpPr>
            <a:spLocks noGrp="1"/>
          </p:cNvSpPr>
          <p:nvPr>
            <p:ph type="title"/>
          </p:nvPr>
        </p:nvSpPr>
        <p:spPr/>
        <p:txBody>
          <a:bodyPr/>
          <a:lstStyle/>
          <a:p>
            <a:pPr eaLnBrk="1" hangingPunct="1"/>
            <a:r>
              <a:rPr lang="en-US">
                <a:latin typeface="Garamond" charset="0"/>
              </a:rPr>
              <a:t>The idea behind sampling</a:t>
            </a:r>
          </a:p>
        </p:txBody>
      </p:sp>
      <p:sp>
        <p:nvSpPr>
          <p:cNvPr id="3" name="Content Placeholder 2"/>
          <p:cNvSpPr>
            <a:spLocks noGrp="1"/>
          </p:cNvSpPr>
          <p:nvPr>
            <p:ph idx="1"/>
          </p:nvPr>
        </p:nvSpPr>
        <p:spPr>
          <a:xfrm>
            <a:off x="457200" y="1600200"/>
            <a:ext cx="8229600" cy="2541588"/>
          </a:xfrm>
        </p:spPr>
        <p:txBody>
          <a:bodyPr/>
          <a:lstStyle/>
          <a:p>
            <a:pPr eaLnBrk="1" hangingPunct="1"/>
            <a:r>
              <a:rPr lang="en-US" sz="2400">
                <a:latin typeface="Garamond" charset="0"/>
              </a:rPr>
              <a:t>The idea is easy, that</a:t>
            </a:r>
            <a:r>
              <a:rPr lang="fr-FR" sz="2400">
                <a:latin typeface="Garamond" charset="0"/>
              </a:rPr>
              <a:t>’</a:t>
            </a:r>
            <a:r>
              <a:rPr lang="en-US" altLang="ja-JP" sz="2400">
                <a:latin typeface="Garamond" charset="0"/>
              </a:rPr>
              <a:t>s why the MC is so popular and widely used.</a:t>
            </a:r>
          </a:p>
          <a:p>
            <a:pPr eaLnBrk="1" hangingPunct="1"/>
            <a:r>
              <a:rPr lang="en-US" sz="2400">
                <a:latin typeface="Garamond" charset="0"/>
              </a:rPr>
              <a:t>At the beginning the Monte Carlo method was developed to solve integrals.</a:t>
            </a:r>
          </a:p>
          <a:p>
            <a:pPr eaLnBrk="1" hangingPunct="1"/>
            <a:r>
              <a:rPr lang="en-US" sz="2400">
                <a:latin typeface="Garamond" charset="0"/>
              </a:rPr>
              <a:t>Integrals are the solution to the Boltzmann transport equation, that describes the trajectories of the radiation in matter.</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6" name="Slide Number Placeholder 5"/>
          <p:cNvSpPr>
            <a:spLocks noGrp="1"/>
          </p:cNvSpPr>
          <p:nvPr>
            <p:ph type="sldNum" sz="quarter" idx="12"/>
          </p:nvPr>
        </p:nvSpPr>
        <p:spPr/>
        <p:txBody>
          <a:bodyPr/>
          <a:lstStyle/>
          <a:p>
            <a:pPr>
              <a:defRPr/>
            </a:pPr>
            <a:fld id="{69B84067-438E-B446-A3A9-D866EB560A8A}" type="slidenum">
              <a:rPr lang="en-US" smtClean="0"/>
              <a:pPr>
                <a:defRPr/>
              </a:pPr>
              <a:t>19</a:t>
            </a:fld>
            <a:endParaRPr lang="en-US"/>
          </a:p>
        </p:txBody>
      </p:sp>
      <p:sp>
        <p:nvSpPr>
          <p:cNvPr id="5" name="TextBox 4"/>
          <p:cNvSpPr txBox="1">
            <a:spLocks noChangeArrowheads="1"/>
          </p:cNvSpPr>
          <p:nvPr/>
        </p:nvSpPr>
        <p:spPr bwMode="auto">
          <a:xfrm>
            <a:off x="2878138" y="60658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ξ</a:t>
            </a:r>
            <a:r>
              <a:rPr lang="en-US" sz="1800" baseline="-25000"/>
              <a:t>1</a:t>
            </a:r>
          </a:p>
        </p:txBody>
      </p:sp>
      <p:cxnSp>
        <p:nvCxnSpPr>
          <p:cNvPr id="10" name="Straight Connector 9"/>
          <p:cNvCxnSpPr>
            <a:stCxn id="5" idx="0"/>
          </p:cNvCxnSpPr>
          <p:nvPr/>
        </p:nvCxnSpPr>
        <p:spPr>
          <a:xfrm flipH="1" flipV="1">
            <a:off x="3030538" y="4559300"/>
            <a:ext cx="23812" cy="150653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69" name="Group 68"/>
          <p:cNvGrpSpPr>
            <a:grpSpLocks/>
          </p:cNvGrpSpPr>
          <p:nvPr/>
        </p:nvGrpSpPr>
        <p:grpSpPr bwMode="auto">
          <a:xfrm>
            <a:off x="496888" y="3817938"/>
            <a:ext cx="4595812" cy="2571750"/>
            <a:chOff x="497136" y="3817937"/>
            <a:chExt cx="4596046" cy="2571474"/>
          </a:xfrm>
        </p:grpSpPr>
        <p:grpSp>
          <p:nvGrpSpPr>
            <p:cNvPr id="31762" name="Group 67"/>
            <p:cNvGrpSpPr>
              <a:grpSpLocks/>
            </p:cNvGrpSpPr>
            <p:nvPr/>
          </p:nvGrpSpPr>
          <p:grpSpPr bwMode="auto">
            <a:xfrm>
              <a:off x="497136" y="3817937"/>
              <a:ext cx="4596046" cy="2571474"/>
              <a:chOff x="497136" y="3817937"/>
              <a:chExt cx="4596046" cy="2571474"/>
            </a:xfrm>
          </p:grpSpPr>
          <p:sp>
            <p:nvSpPr>
              <p:cNvPr id="31765" name="TextBox 1"/>
              <p:cNvSpPr txBox="1">
                <a:spLocks noChangeArrowheads="1"/>
              </p:cNvSpPr>
              <p:nvPr/>
            </p:nvSpPr>
            <p:spPr bwMode="auto">
              <a:xfrm>
                <a:off x="3433511" y="4920886"/>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a:t>
                </a:r>
              </a:p>
            </p:txBody>
          </p:sp>
          <p:grpSp>
            <p:nvGrpSpPr>
              <p:cNvPr id="31766" name="Group 66"/>
              <p:cNvGrpSpPr>
                <a:grpSpLocks/>
              </p:cNvGrpSpPr>
              <p:nvPr/>
            </p:nvGrpSpPr>
            <p:grpSpPr bwMode="auto">
              <a:xfrm>
                <a:off x="497136" y="3817937"/>
                <a:ext cx="4596046" cy="2571474"/>
                <a:chOff x="497136" y="3817937"/>
                <a:chExt cx="4596046" cy="2571474"/>
              </a:xfrm>
            </p:grpSpPr>
            <p:grpSp>
              <p:nvGrpSpPr>
                <p:cNvPr id="31767" name="Group 76"/>
                <p:cNvGrpSpPr>
                  <a:grpSpLocks/>
                </p:cNvGrpSpPr>
                <p:nvPr/>
              </p:nvGrpSpPr>
              <p:grpSpPr bwMode="auto">
                <a:xfrm>
                  <a:off x="497136" y="3817937"/>
                  <a:ext cx="4596046" cy="2401013"/>
                  <a:chOff x="2446487" y="3908425"/>
                  <a:chExt cx="4596828" cy="2401571"/>
                </a:xfrm>
              </p:grpSpPr>
              <p:grpSp>
                <p:nvGrpSpPr>
                  <p:cNvPr id="31771" name="Group 74"/>
                  <p:cNvGrpSpPr>
                    <a:grpSpLocks/>
                  </p:cNvGrpSpPr>
                  <p:nvPr/>
                </p:nvGrpSpPr>
                <p:grpSpPr bwMode="auto">
                  <a:xfrm>
                    <a:off x="3124464" y="3908425"/>
                    <a:ext cx="3658223" cy="2259538"/>
                    <a:chOff x="3124464" y="3908425"/>
                    <a:chExt cx="3658223" cy="2259538"/>
                  </a:xfrm>
                </p:grpSpPr>
                <p:cxnSp>
                  <p:nvCxnSpPr>
                    <p:cNvPr id="8" name="Straight Arrow Connector 7"/>
                    <p:cNvCxnSpPr/>
                    <p:nvPr/>
                  </p:nvCxnSpPr>
                  <p:spPr bwMode="auto">
                    <a:xfrm flipV="1">
                      <a:off x="3132439" y="3908425"/>
                      <a:ext cx="0" cy="22545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bwMode="auto">
                    <a:xfrm>
                      <a:off x="3124499" y="6169307"/>
                      <a:ext cx="365840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1772" name="Group 75"/>
                  <p:cNvGrpSpPr>
                    <a:grpSpLocks/>
                  </p:cNvGrpSpPr>
                  <p:nvPr/>
                </p:nvGrpSpPr>
                <p:grpSpPr bwMode="auto">
                  <a:xfrm>
                    <a:off x="2446487" y="3930064"/>
                    <a:ext cx="4596828" cy="2379932"/>
                    <a:chOff x="2446487" y="3930064"/>
                    <a:chExt cx="4596828" cy="2379932"/>
                  </a:xfrm>
                </p:grpSpPr>
                <p:pic>
                  <p:nvPicPr>
                    <p:cNvPr id="31773" name="Picture 2070"/>
                    <p:cNvPicPr>
                      <a:picLocks noChangeAspect="1"/>
                    </p:cNvPicPr>
                    <p:nvPr/>
                  </p:nvPicPr>
                  <p:blipFill>
                    <a:blip r:embed="rId2">
                      <a:extLst>
                        <a:ext uri="{28A0092B-C50C-407E-A947-70E740481C1C}">
                          <a14:useLocalDpi xmlns:a14="http://schemas.microsoft.com/office/drawing/2010/main" val="0"/>
                        </a:ext>
                      </a:extLst>
                    </a:blip>
                    <a:srcRect l="39272" r="34325"/>
                    <a:stretch>
                      <a:fillRect/>
                    </a:stretch>
                  </p:blipFill>
                  <p:spPr bwMode="auto">
                    <a:xfrm>
                      <a:off x="2446487" y="3930064"/>
                      <a:ext cx="2886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TextBox 72"/>
                    <p:cNvSpPr txBox="1">
                      <a:spLocks noChangeArrowheads="1"/>
                    </p:cNvSpPr>
                    <p:nvPr/>
                  </p:nvSpPr>
                  <p:spPr bwMode="auto">
                    <a:xfrm>
                      <a:off x="6756057" y="5940664"/>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sp>
                  <p:nvSpPr>
                    <p:cNvPr id="31775" name="TextBox 73"/>
                    <p:cNvSpPr txBox="1">
                      <a:spLocks noChangeArrowheads="1"/>
                    </p:cNvSpPr>
                    <p:nvPr/>
                  </p:nvSpPr>
                  <p:spPr bwMode="auto">
                    <a:xfrm>
                      <a:off x="2633411" y="4141497"/>
                      <a:ext cx="424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p>
                  </p:txBody>
                </p:sp>
              </p:grpSp>
            </p:grpSp>
            <p:sp>
              <p:nvSpPr>
                <p:cNvPr id="31768" name="TextBox 11"/>
                <p:cNvSpPr txBox="1">
                  <a:spLocks noChangeArrowheads="1"/>
                </p:cNvSpPr>
                <p:nvPr/>
              </p:nvSpPr>
              <p:spPr bwMode="auto">
                <a:xfrm>
                  <a:off x="1586262" y="6015255"/>
                  <a:ext cx="295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a</a:t>
                  </a:r>
                </a:p>
              </p:txBody>
            </p:sp>
            <p:sp>
              <p:nvSpPr>
                <p:cNvPr id="59" name="Freeform 58"/>
                <p:cNvSpPr/>
                <p:nvPr/>
              </p:nvSpPr>
              <p:spPr>
                <a:xfrm>
                  <a:off x="1717985" y="4465567"/>
                  <a:ext cx="2798906" cy="1252403"/>
                </a:xfrm>
                <a:custGeom>
                  <a:avLst/>
                  <a:gdLst>
                    <a:gd name="connsiteX0" fmla="*/ 0 w 2798958"/>
                    <a:gd name="connsiteY0" fmla="*/ 1139439 h 1253173"/>
                    <a:gd name="connsiteX1" fmla="*/ 145318 w 2798958"/>
                    <a:gd name="connsiteY1" fmla="*/ 614999 h 1253173"/>
                    <a:gd name="connsiteX2" fmla="*/ 347500 w 2798958"/>
                    <a:gd name="connsiteY2" fmla="*/ 254841 h 1253173"/>
                    <a:gd name="connsiteX3" fmla="*/ 701319 w 2798958"/>
                    <a:gd name="connsiteY3" fmla="*/ 8418 h 1253173"/>
                    <a:gd name="connsiteX4" fmla="*/ 1036183 w 2798958"/>
                    <a:gd name="connsiteY4" fmla="*/ 191656 h 1253173"/>
                    <a:gd name="connsiteX5" fmla="*/ 1427910 w 2798958"/>
                    <a:gd name="connsiteY5" fmla="*/ 27374 h 1253173"/>
                    <a:gd name="connsiteX6" fmla="*/ 1592183 w 2798958"/>
                    <a:gd name="connsiteY6" fmla="*/ 21055 h 1253173"/>
                    <a:gd name="connsiteX7" fmla="*/ 1876502 w 2798958"/>
                    <a:gd name="connsiteY7" fmla="*/ 235886 h 1253173"/>
                    <a:gd name="connsiteX8" fmla="*/ 2230321 w 2798958"/>
                    <a:gd name="connsiteY8" fmla="*/ 627636 h 1253173"/>
                    <a:gd name="connsiteX9" fmla="*/ 2451457 w 2798958"/>
                    <a:gd name="connsiteY9" fmla="*/ 444398 h 1253173"/>
                    <a:gd name="connsiteX10" fmla="*/ 2798958 w 2798958"/>
                    <a:gd name="connsiteY10" fmla="*/ 1253173 h 125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8958" h="1253173">
                      <a:moveTo>
                        <a:pt x="0" y="1139439"/>
                      </a:moveTo>
                      <a:cubicBezTo>
                        <a:pt x="43700" y="950935"/>
                        <a:pt x="87401" y="762432"/>
                        <a:pt x="145318" y="614999"/>
                      </a:cubicBezTo>
                      <a:cubicBezTo>
                        <a:pt x="203235" y="467566"/>
                        <a:pt x="254833" y="355938"/>
                        <a:pt x="347500" y="254841"/>
                      </a:cubicBezTo>
                      <a:cubicBezTo>
                        <a:pt x="440167" y="153744"/>
                        <a:pt x="586539" y="18949"/>
                        <a:pt x="701319" y="8418"/>
                      </a:cubicBezTo>
                      <a:cubicBezTo>
                        <a:pt x="816100" y="-2113"/>
                        <a:pt x="915085" y="188497"/>
                        <a:pt x="1036183" y="191656"/>
                      </a:cubicBezTo>
                      <a:cubicBezTo>
                        <a:pt x="1157281" y="194815"/>
                        <a:pt x="1335243" y="55807"/>
                        <a:pt x="1427910" y="27374"/>
                      </a:cubicBezTo>
                      <a:cubicBezTo>
                        <a:pt x="1520577" y="-1059"/>
                        <a:pt x="1517418" y="-13697"/>
                        <a:pt x="1592183" y="21055"/>
                      </a:cubicBezTo>
                      <a:cubicBezTo>
                        <a:pt x="1666948" y="55807"/>
                        <a:pt x="1770146" y="134789"/>
                        <a:pt x="1876502" y="235886"/>
                      </a:cubicBezTo>
                      <a:cubicBezTo>
                        <a:pt x="1982858" y="336983"/>
                        <a:pt x="2134495" y="592884"/>
                        <a:pt x="2230321" y="627636"/>
                      </a:cubicBezTo>
                      <a:cubicBezTo>
                        <a:pt x="2326147" y="662388"/>
                        <a:pt x="2356684" y="340142"/>
                        <a:pt x="2451457" y="444398"/>
                      </a:cubicBezTo>
                      <a:cubicBezTo>
                        <a:pt x="2546230" y="548654"/>
                        <a:pt x="2798958" y="1253173"/>
                        <a:pt x="2798958" y="1253173"/>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31770" name="TextBox 71"/>
                <p:cNvSpPr txBox="1">
                  <a:spLocks noChangeArrowheads="1"/>
                </p:cNvSpPr>
                <p:nvPr/>
              </p:nvSpPr>
              <p:spPr bwMode="auto">
                <a:xfrm>
                  <a:off x="4348072" y="6020079"/>
                  <a:ext cx="305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b</a:t>
                  </a:r>
                </a:p>
              </p:txBody>
            </p:sp>
          </p:grpSp>
        </p:grpSp>
        <p:cxnSp>
          <p:nvCxnSpPr>
            <p:cNvPr id="76" name="Straight Arrow Connector 75"/>
            <p:cNvCxnSpPr/>
            <p:nvPr/>
          </p:nvCxnSpPr>
          <p:spPr bwMode="auto">
            <a:xfrm flipV="1">
              <a:off x="1717985" y="4419534"/>
              <a:ext cx="0" cy="1655585"/>
            </a:xfrm>
            <a:prstGeom prst="straightConnector1">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9" name="Straight Arrow Connector 78"/>
            <p:cNvCxnSpPr/>
            <p:nvPr/>
          </p:nvCxnSpPr>
          <p:spPr bwMode="auto">
            <a:xfrm flipV="1">
              <a:off x="4513715" y="4421122"/>
              <a:ext cx="0" cy="1655584"/>
            </a:xfrm>
            <a:prstGeom prst="straightConnector1">
              <a:avLst/>
            </a:prstGeom>
            <a:ln>
              <a:headEnd type="none"/>
              <a:tailEnd type="none"/>
            </a:ln>
          </p:spPr>
          <p:style>
            <a:lnRef idx="1">
              <a:schemeClr val="dk1"/>
            </a:lnRef>
            <a:fillRef idx="0">
              <a:schemeClr val="dk1"/>
            </a:fillRef>
            <a:effectRef idx="0">
              <a:schemeClr val="dk1"/>
            </a:effectRef>
            <a:fontRef idx="minor">
              <a:schemeClr val="tx1"/>
            </a:fontRef>
          </p:style>
        </p:cxnSp>
      </p:grpSp>
      <p:pic>
        <p:nvPicPr>
          <p:cNvPr id="70" name="Picture 6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5325" y="4127500"/>
            <a:ext cx="17859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p:cNvSpPr txBox="1">
            <a:spLocks noChangeArrowheads="1"/>
          </p:cNvSpPr>
          <p:nvPr/>
        </p:nvSpPr>
        <p:spPr bwMode="auto">
          <a:xfrm>
            <a:off x="3662363" y="60658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ξ</a:t>
            </a:r>
            <a:r>
              <a:rPr lang="en-US" sz="1800" baseline="-25000"/>
              <a:t>2</a:t>
            </a:r>
          </a:p>
        </p:txBody>
      </p:sp>
      <p:cxnSp>
        <p:nvCxnSpPr>
          <p:cNvPr id="84" name="Straight Connector 83"/>
          <p:cNvCxnSpPr/>
          <p:nvPr/>
        </p:nvCxnSpPr>
        <p:spPr>
          <a:xfrm flipH="1" flipV="1">
            <a:off x="3751263" y="4921250"/>
            <a:ext cx="23812" cy="11557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74" name="Picture 7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3659188"/>
            <a:ext cx="2692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659188"/>
            <a:ext cx="22875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4332288"/>
            <a:ext cx="44640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5363" y="5165725"/>
            <a:ext cx="38719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6413" y="5734050"/>
            <a:ext cx="23653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dissolve">
                                      <p:cBhvr>
                                        <p:cTn id="17" dur="500"/>
                                        <p:tgtEl>
                                          <p:spTgt spid="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nodeType="afterGroup">
                            <p:stCondLst>
                              <p:cond delay="500"/>
                            </p:stCondLst>
                            <p:childTnLst>
                              <p:par>
                                <p:cTn id="32" presetID="9" presetClass="entr" presetSubtype="0"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ssolve">
                                      <p:cBhvr>
                                        <p:cTn id="34" dur="500"/>
                                        <p:tgtEl>
                                          <p:spTgt spid="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dissolve">
                                      <p:cBhvr>
                                        <p:cTn id="39" dur="500"/>
                                        <p:tgtEl>
                                          <p:spTgt spid="83"/>
                                        </p:tgtEl>
                                      </p:cBhvr>
                                    </p:animEffect>
                                  </p:childTnLst>
                                </p:cTn>
                              </p:par>
                              <p:par>
                                <p:cTn id="40" presetID="9" presetClass="entr" presetSubtype="0"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dissolve">
                                      <p:cBhvr>
                                        <p:cTn id="42" dur="500"/>
                                        <p:tgtEl>
                                          <p:spTgt spid="84"/>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dissolve">
                                      <p:cBhvr>
                                        <p:cTn id="46" dur="500"/>
                                        <p:tgtEl>
                                          <p:spTgt spid="86"/>
                                        </p:tgtEl>
                                      </p:cBhvr>
                                    </p:animEffect>
                                  </p:childTnLst>
                                </p:cTn>
                              </p:par>
                              <p:par>
                                <p:cTn id="47" presetID="9"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dissolve">
                                      <p:cBhvr>
                                        <p:cTn id="49" dur="500"/>
                                        <p:tgtEl>
                                          <p:spTgt spid="74"/>
                                        </p:tgtEl>
                                      </p:cBhvr>
                                    </p:animEffect>
                                  </p:childTnLst>
                                </p:cTn>
                              </p:par>
                              <p:par>
                                <p:cTn id="50" presetID="9"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dissolve">
                                      <p:cBhvr>
                                        <p:cTn id="52" dur="500"/>
                                        <p:tgtEl>
                                          <p:spTgt spid="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dissolve">
                                      <p:cBhvr>
                                        <p:cTn id="57" dur="500"/>
                                        <p:tgtEl>
                                          <p:spTgt spid="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dissolve">
                                      <p:cBhvr>
                                        <p:cTn id="62" dur="500"/>
                                        <p:tgtEl>
                                          <p:spTgt spid="89"/>
                                        </p:tgtEl>
                                      </p:cBhvr>
                                    </p:animEffect>
                                  </p:childTnLst>
                                </p:cTn>
                              </p:par>
                              <p:par>
                                <p:cTn id="63" presetID="9"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dissolve">
                                      <p:cBhvr>
                                        <p:cTn id="6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6" grpId="0" animBg="1"/>
      <p:bldP spid="5"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A806E31-F2F1-0C40-8C40-2D0E782791F1}" type="slidenum">
              <a:rPr lang="en-US" smtClean="0"/>
              <a:pPr>
                <a:defRPr/>
              </a:pPr>
              <a:t>20</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Garamond" charset="0"/>
              </a:rPr>
              <a:t>Outline</a:t>
            </a:r>
          </a:p>
        </p:txBody>
      </p:sp>
      <p:sp>
        <p:nvSpPr>
          <p:cNvPr id="15362" name="Content Placeholder 2"/>
          <p:cNvSpPr>
            <a:spLocks noGrp="1"/>
          </p:cNvSpPr>
          <p:nvPr>
            <p:ph idx="1"/>
          </p:nvPr>
        </p:nvSpPr>
        <p:spPr/>
        <p:txBody>
          <a:bodyPr/>
          <a:lstStyle/>
          <a:p>
            <a:pPr eaLnBrk="1" hangingPunct="1"/>
            <a:r>
              <a:rPr lang="en-US">
                <a:latin typeface="Garamond" charset="0"/>
              </a:rPr>
              <a:t>Introduction</a:t>
            </a:r>
          </a:p>
          <a:p>
            <a:pPr eaLnBrk="1" hangingPunct="1"/>
            <a:r>
              <a:rPr lang="en-US">
                <a:latin typeface="Garamond" charset="0"/>
              </a:rPr>
              <a:t>Basics of Monte Carlo method</a:t>
            </a:r>
          </a:p>
          <a:p>
            <a:pPr eaLnBrk="1" hangingPunct="1"/>
            <a:r>
              <a:rPr lang="en-US">
                <a:latin typeface="Garamond" charset="0"/>
              </a:rPr>
              <a:t>Statistical Uncertainty</a:t>
            </a:r>
          </a:p>
          <a:p>
            <a:pPr eaLnBrk="1" hangingPunct="1"/>
            <a:r>
              <a:rPr lang="en-US">
                <a:latin typeface="Garamond" charset="0"/>
              </a:rPr>
              <a:t>Improving Efficiency Techniques</a:t>
            </a:r>
          </a:p>
        </p:txBody>
      </p:sp>
      <p:sp>
        <p:nvSpPr>
          <p:cNvPr id="8" name="Date Placeholder 7"/>
          <p:cNvSpPr>
            <a:spLocks noGrp="1"/>
          </p:cNvSpPr>
          <p:nvPr>
            <p:ph type="dt" sz="quarter" idx="10"/>
          </p:nvPr>
        </p:nvSpPr>
        <p:spPr/>
        <p:txBody>
          <a:bodyPr/>
          <a:lstStyle/>
          <a:p>
            <a:pPr>
              <a:defRPr/>
            </a:pPr>
            <a:fld id="{44EF2329-1EDB-8F41-9A5E-AF382749217D}" type="datetime1">
              <a:rPr lang="en-US"/>
              <a:pPr>
                <a:defRPr/>
              </a:pPr>
              <a:t>11/2/15</a:t>
            </a:fld>
            <a:endParaRPr lang="en-US"/>
          </a:p>
        </p:txBody>
      </p:sp>
      <p:sp>
        <p:nvSpPr>
          <p:cNvPr id="9" name="Footer Placeholder 8"/>
          <p:cNvSpPr>
            <a:spLocks noGrp="1"/>
          </p:cNvSpPr>
          <p:nvPr>
            <p:ph type="ftr" sz="quarter" idx="11"/>
          </p:nvPr>
        </p:nvSpPr>
        <p:spPr/>
        <p:txBody>
          <a:bodyPr/>
          <a:lstStyle/>
          <a:p>
            <a:pPr>
              <a:defRPr/>
            </a:pPr>
            <a:r>
              <a:rPr lang="en-US"/>
              <a:t>FCFM-BUAP, Puebla, Pue.</a:t>
            </a:r>
          </a:p>
        </p:txBody>
      </p:sp>
      <p:sp>
        <p:nvSpPr>
          <p:cNvPr id="10" name="Slide Number Placeholder 9"/>
          <p:cNvSpPr>
            <a:spLocks noGrp="1"/>
          </p:cNvSpPr>
          <p:nvPr>
            <p:ph type="sldNum" sz="quarter" idx="12"/>
          </p:nvPr>
        </p:nvSpPr>
        <p:spPr/>
        <p:txBody>
          <a:bodyPr/>
          <a:lstStyle/>
          <a:p>
            <a:pPr>
              <a:defRPr/>
            </a:pPr>
            <a:fld id="{4B4702E3-BA04-994B-9E44-D24EAE8282F5}" type="slidenum">
              <a:rPr lang="en-US" smtClean="0"/>
              <a:pPr>
                <a:defRPr/>
              </a:pPr>
              <a:t>3</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a:t>
            </a:r>
            <a:r>
              <a:rPr lang="en-US" dirty="0" smtClean="0">
                <a:latin typeface="Garamond" charset="0"/>
              </a:rPr>
              <a:t>Direct </a:t>
            </a:r>
            <a:r>
              <a:rPr lang="en-US" dirty="0">
                <a:latin typeface="Garamond" charset="0"/>
              </a:rPr>
              <a:t>M</a:t>
            </a:r>
            <a:r>
              <a:rPr lang="en-US" dirty="0" smtClean="0">
                <a:latin typeface="Garamond" charset="0"/>
              </a:rPr>
              <a:t>ethod</a:t>
            </a:r>
            <a:endParaRPr lang="en-US" dirty="0">
              <a:latin typeface="Garamond" charset="0"/>
            </a:endParaRP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8526E9A-4D8E-7E45-96A2-D6559659F468}" type="slidenum">
              <a:rPr lang="en-US" smtClean="0"/>
              <a:pPr>
                <a:defRPr/>
              </a:pPr>
              <a:t>21</a:t>
            </a:fld>
            <a:endParaRPr lang="en-US"/>
          </a:p>
        </p:txBody>
      </p:sp>
      <p:pic>
        <p:nvPicPr>
          <p:cNvPr id="33797" name="Picture 23" descr="PDF.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03400"/>
            <a:ext cx="4572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 descr="CDF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1803400"/>
            <a:ext cx="4572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079500"/>
            <a:ext cx="30607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Direct Method</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C6A5129A-F355-FA4B-B21F-D820B7CE37A4}" type="slidenum">
              <a:rPr lang="en-US" smtClean="0"/>
              <a:pPr>
                <a:defRPr/>
              </a:pPr>
              <a:t>22</a:t>
            </a:fld>
            <a:endParaRPr lang="en-US"/>
          </a:p>
        </p:txBody>
      </p:sp>
      <p:sp>
        <p:nvSpPr>
          <p:cNvPr id="7" name="TextBox 2"/>
          <p:cNvSpPr txBox="1">
            <a:spLocks noChangeArrowheads="1"/>
          </p:cNvSpPr>
          <p:nvPr/>
        </p:nvSpPr>
        <p:spPr bwMode="auto">
          <a:xfrm>
            <a:off x="687388" y="5870575"/>
            <a:ext cx="8326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In general:                       r is a uniformly distributed random!</a:t>
            </a:r>
          </a:p>
        </p:txBody>
      </p:sp>
      <p:pic>
        <p:nvPicPr>
          <p:cNvPr id="34822" name="Picture 3" descr="CDF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1803400"/>
            <a:ext cx="4572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3" descr="PDF.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03400"/>
            <a:ext cx="4572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079500"/>
            <a:ext cx="30607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22800"/>
            <a:ext cx="36449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892800"/>
            <a:ext cx="16811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B403E3A-6F55-FC4E-814B-3CB1185189FA}" type="slidenum">
              <a:rPr lang="en-US" smtClean="0"/>
              <a:pPr>
                <a:defRPr/>
              </a:pPr>
              <a:t>23</a:t>
            </a:fld>
            <a:endParaRPr lang="en-US"/>
          </a:p>
        </p:txBody>
      </p:sp>
      <p:sp>
        <p:nvSpPr>
          <p:cNvPr id="35845"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pic>
        <p:nvPicPr>
          <p:cNvPr id="3584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7" descr="CauchiAlon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30500"/>
            <a:ext cx="53848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3BE7FECD-652E-FF43-A7A9-B06887B3F3DA}" type="slidenum">
              <a:rPr lang="en-US" smtClean="0"/>
              <a:pPr>
                <a:defRPr/>
              </a:pPr>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3816350"/>
            <a:ext cx="59848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pic>
        <p:nvPicPr>
          <p:cNvPr id="3687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54088" y="3152775"/>
            <a:ext cx="2185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Direct method:</a:t>
            </a:r>
          </a:p>
        </p:txBody>
      </p:sp>
      <p:pic>
        <p:nvPicPr>
          <p:cNvPr id="1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851400"/>
            <a:ext cx="4800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Garamond" charset="0"/>
              </a:rPr>
              <a:t>Sampling </a:t>
            </a:r>
            <a:r>
              <a:rPr lang="en-US" dirty="0" smtClean="0">
                <a:latin typeface="Garamond" charset="0"/>
              </a:rPr>
              <a:t>Techniques</a:t>
            </a:r>
            <a:r>
              <a:rPr lang="en-US" dirty="0">
                <a:latin typeface="Garamond" charset="0"/>
              </a:rPr>
              <a:t>: The rejection </a:t>
            </a:r>
            <a:r>
              <a:rPr lang="en-US" dirty="0" smtClean="0">
                <a:latin typeface="Garamond" charset="0"/>
              </a:rPr>
              <a:t>Method</a:t>
            </a:r>
            <a:endParaRPr lang="en-US" dirty="0">
              <a:latin typeface="Garamond" charset="0"/>
            </a:endParaRP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51E9593A-B09E-5C4F-8887-EE94A5ED0031}" type="slidenum">
              <a:rPr lang="en-US" smtClean="0"/>
              <a:pPr>
                <a:defRPr/>
              </a:pPr>
              <a:t>25</a:t>
            </a:fld>
            <a:endParaRPr lang="en-US"/>
          </a:p>
        </p:txBody>
      </p:sp>
      <p:sp>
        <p:nvSpPr>
          <p:cNvPr id="37893" name="TextBox 6"/>
          <p:cNvSpPr txBox="1">
            <a:spLocks noChangeArrowheads="1"/>
          </p:cNvSpPr>
          <p:nvPr/>
        </p:nvSpPr>
        <p:spPr bwMode="auto">
          <a:xfrm>
            <a:off x="457200" y="1673225"/>
            <a:ext cx="35845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Arial" charset="0"/>
              </a:rPr>
              <a:t>How it works:</a:t>
            </a:r>
          </a:p>
          <a:p>
            <a:pPr eaLnBrk="1" hangingPunct="1"/>
            <a:r>
              <a:rPr lang="en-US" sz="2000">
                <a:latin typeface="Arial" charset="0"/>
              </a:rPr>
              <a:t>  </a:t>
            </a:r>
            <a:r>
              <a:rPr lang="en-US" sz="2000">
                <a:latin typeface="Times" charset="0"/>
                <a:cs typeface="Times" charset="0"/>
              </a:rPr>
              <a:t>1. Estimate </a:t>
            </a:r>
            <a:r>
              <a:rPr lang="en-US" sz="2000" i="1">
                <a:latin typeface="Times" charset="0"/>
                <a:cs typeface="Times" charset="0"/>
              </a:rPr>
              <a:t>p(x</a:t>
            </a:r>
            <a:r>
              <a:rPr lang="en-US" sz="2000" i="1" baseline="-25000">
                <a:latin typeface="Times" charset="0"/>
                <a:cs typeface="Times" charset="0"/>
              </a:rPr>
              <a:t>max</a:t>
            </a:r>
            <a:r>
              <a:rPr lang="en-US" sz="2000" i="1">
                <a:latin typeface="Times" charset="0"/>
                <a:cs typeface="Times" charset="0"/>
              </a:rPr>
              <a:t>)</a:t>
            </a:r>
          </a:p>
          <a:p>
            <a:pPr eaLnBrk="1" hangingPunct="1"/>
            <a:r>
              <a:rPr lang="en-US" sz="2000">
                <a:latin typeface="Times" charset="0"/>
                <a:cs typeface="Times" charset="0"/>
              </a:rPr>
              <a:t>  2. Choose </a:t>
            </a:r>
            <a:r>
              <a:rPr lang="en-US" sz="2000" i="1">
                <a:latin typeface="Times" charset="0"/>
                <a:cs typeface="Times" charset="0"/>
              </a:rPr>
              <a:t>r</a:t>
            </a:r>
            <a:r>
              <a:rPr lang="en-US" sz="2000" i="1" baseline="-25000">
                <a:latin typeface="Times" charset="0"/>
                <a:cs typeface="Times" charset="0"/>
              </a:rPr>
              <a:t>1</a:t>
            </a:r>
            <a:r>
              <a:rPr lang="en-US" sz="2000">
                <a:latin typeface="Times" charset="0"/>
                <a:cs typeface="Times" charset="0"/>
              </a:rPr>
              <a:t> in [0,1] and set</a:t>
            </a:r>
          </a:p>
          <a:p>
            <a:pPr eaLnBrk="1" hangingPunct="1"/>
            <a:r>
              <a:rPr lang="en-US" sz="2000">
                <a:latin typeface="Times" charset="0"/>
                <a:cs typeface="Times" charset="0"/>
              </a:rPr>
              <a:t>	</a:t>
            </a:r>
            <a:r>
              <a:rPr lang="en-US" sz="2000" i="1">
                <a:latin typeface="Times" charset="0"/>
                <a:cs typeface="Times" charset="0"/>
              </a:rPr>
              <a:t>x’ = a + ( b - a ) r</a:t>
            </a:r>
            <a:r>
              <a:rPr lang="en-US" sz="2000" i="1" baseline="-25000">
                <a:latin typeface="Times" charset="0"/>
                <a:cs typeface="Times" charset="0"/>
              </a:rPr>
              <a:t>1 </a:t>
            </a:r>
          </a:p>
          <a:p>
            <a:pPr eaLnBrk="1" hangingPunct="1"/>
            <a:r>
              <a:rPr lang="en-US" sz="2000">
                <a:latin typeface="Times" charset="0"/>
                <a:cs typeface="Times" charset="0"/>
              </a:rPr>
              <a:t>  3. Choose </a:t>
            </a:r>
            <a:r>
              <a:rPr lang="en-US" sz="2000" i="1">
                <a:latin typeface="Times" charset="0"/>
                <a:cs typeface="Times" charset="0"/>
              </a:rPr>
              <a:t>r</a:t>
            </a:r>
            <a:r>
              <a:rPr lang="en-US" sz="2000" i="1" baseline="-25000">
                <a:latin typeface="Times" charset="0"/>
                <a:cs typeface="Times" charset="0"/>
              </a:rPr>
              <a:t>2</a:t>
            </a:r>
            <a:r>
              <a:rPr lang="en-US" sz="2000">
                <a:latin typeface="Times" charset="0"/>
                <a:cs typeface="Times" charset="0"/>
              </a:rPr>
              <a:t> in [0,1]</a:t>
            </a:r>
          </a:p>
          <a:p>
            <a:pPr eaLnBrk="1" hangingPunct="1"/>
            <a:r>
              <a:rPr lang="en-US" sz="2000">
                <a:latin typeface="Times" charset="0"/>
                <a:cs typeface="Times" charset="0"/>
              </a:rPr>
              <a:t>  4. If </a:t>
            </a:r>
            <a:r>
              <a:rPr lang="en-US" sz="2000" i="1">
                <a:latin typeface="Times" charset="0"/>
                <a:cs typeface="Times" charset="0"/>
              </a:rPr>
              <a:t>r</a:t>
            </a:r>
            <a:r>
              <a:rPr lang="en-US" sz="2000" i="1" baseline="-25000">
                <a:latin typeface="Times" charset="0"/>
                <a:cs typeface="Times" charset="0"/>
              </a:rPr>
              <a:t>2</a:t>
            </a:r>
            <a:r>
              <a:rPr lang="en-US" sz="2000" i="1">
                <a:latin typeface="Times" charset="0"/>
                <a:cs typeface="Times" charset="0"/>
              </a:rPr>
              <a:t> &lt; p(x’)/p(x</a:t>
            </a:r>
            <a:r>
              <a:rPr lang="en-US" sz="2000" i="1" baseline="-25000">
                <a:latin typeface="Times" charset="0"/>
                <a:cs typeface="Times" charset="0"/>
              </a:rPr>
              <a:t>max</a:t>
            </a:r>
            <a:r>
              <a:rPr lang="en-US" sz="2000" i="1">
                <a:latin typeface="Times" charset="0"/>
                <a:cs typeface="Times" charset="0"/>
              </a:rPr>
              <a:t>)</a:t>
            </a:r>
          </a:p>
          <a:p>
            <a:pPr eaLnBrk="1" hangingPunct="1"/>
            <a:r>
              <a:rPr lang="en-US" sz="2000">
                <a:latin typeface="Times" charset="0"/>
                <a:cs typeface="Times" charset="0"/>
              </a:rPr>
              <a:t>	Accept </a:t>
            </a:r>
            <a:r>
              <a:rPr lang="en-US" sz="2000" i="1">
                <a:latin typeface="Times" charset="0"/>
                <a:cs typeface="Times" charset="0"/>
              </a:rPr>
              <a:t>x’</a:t>
            </a:r>
          </a:p>
          <a:p>
            <a:pPr eaLnBrk="1" hangingPunct="1"/>
            <a:r>
              <a:rPr lang="en-US" sz="2000">
                <a:latin typeface="Times" charset="0"/>
                <a:cs typeface="Times" charset="0"/>
              </a:rPr>
              <a:t>  5. Else</a:t>
            </a:r>
          </a:p>
          <a:p>
            <a:pPr eaLnBrk="1" hangingPunct="1"/>
            <a:r>
              <a:rPr lang="en-US" sz="2000">
                <a:latin typeface="Times" charset="0"/>
                <a:cs typeface="Times" charset="0"/>
              </a:rPr>
              <a:t>	Reject and repeat step 2</a:t>
            </a:r>
          </a:p>
        </p:txBody>
      </p:sp>
      <p:sp>
        <p:nvSpPr>
          <p:cNvPr id="8" name="TextBox 7"/>
          <p:cNvSpPr txBox="1"/>
          <p:nvPr/>
        </p:nvSpPr>
        <p:spPr>
          <a:xfrm>
            <a:off x="5054600" y="3425825"/>
            <a:ext cx="4089400" cy="3108325"/>
          </a:xfrm>
          <a:prstGeom prst="rect">
            <a:avLst/>
          </a:prstGeom>
          <a:noFill/>
        </p:spPr>
        <p:txBody>
          <a:bodyPr>
            <a:spAutoFit/>
          </a:bodyPr>
          <a:lstStyle/>
          <a:p>
            <a:pPr>
              <a:defRPr/>
            </a:pPr>
            <a:r>
              <a:rPr lang="en-US" sz="2000" dirty="0"/>
              <a:t>Note that:</a:t>
            </a:r>
          </a:p>
          <a:p>
            <a:pPr marL="342900" indent="-342900">
              <a:buFont typeface="Arial"/>
              <a:buChar char="•"/>
              <a:defRPr/>
            </a:pPr>
            <a:r>
              <a:rPr lang="en-US" sz="2000" dirty="0"/>
              <a:t>This method is useful if </a:t>
            </a:r>
            <a:r>
              <a:rPr lang="en-US" sz="2000" i="1" dirty="0"/>
              <a:t>c</a:t>
            </a:r>
            <a:r>
              <a:rPr lang="en-US" sz="2000" i="1" baseline="30000" dirty="0"/>
              <a:t>-1</a:t>
            </a:r>
            <a:r>
              <a:rPr lang="en-US" sz="2000" dirty="0"/>
              <a:t> is not easy to determine</a:t>
            </a:r>
          </a:p>
          <a:p>
            <a:pPr marL="342900" indent="-342900">
              <a:buFont typeface="Arial"/>
              <a:buChar char="•"/>
              <a:defRPr/>
            </a:pPr>
            <a:r>
              <a:rPr lang="en-US" sz="2000" i="1" dirty="0"/>
              <a:t>p(</a:t>
            </a:r>
            <a:r>
              <a:rPr lang="en-US" sz="2000" i="1" dirty="0" err="1"/>
              <a:t>x</a:t>
            </a:r>
            <a:r>
              <a:rPr lang="en-US" sz="2000" i="1" baseline="-25000" dirty="0" err="1"/>
              <a:t>max</a:t>
            </a:r>
            <a:r>
              <a:rPr lang="en-US" sz="2000" i="1" dirty="0"/>
              <a:t>) </a:t>
            </a:r>
            <a:r>
              <a:rPr lang="en-US" sz="2000" dirty="0"/>
              <a:t>is not so difficult to determine. If not, then overestimate it (works but not efficient)</a:t>
            </a:r>
          </a:p>
          <a:p>
            <a:pPr marL="342900" indent="-342900">
              <a:buFont typeface="Arial"/>
              <a:buChar char="•"/>
              <a:defRPr/>
            </a:pPr>
            <a:r>
              <a:rPr lang="en-US" sz="2000" i="1" dirty="0"/>
              <a:t>p(x)</a:t>
            </a:r>
            <a:r>
              <a:rPr lang="en-US" sz="2000" dirty="0"/>
              <a:t> is not infinite in anywhere</a:t>
            </a:r>
          </a:p>
          <a:p>
            <a:pPr>
              <a:defRPr/>
            </a:pPr>
            <a:endParaRPr lang="en-US" dirty="0"/>
          </a:p>
          <a:p>
            <a:pPr>
              <a:defRPr/>
            </a:pPr>
            <a:endParaRPr lang="en-US" dirty="0"/>
          </a:p>
        </p:txBody>
      </p:sp>
      <p:pic>
        <p:nvPicPr>
          <p:cNvPr id="3789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536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Garamond" charset="0"/>
              </a:rPr>
              <a:t>For example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D7FE74-D72C-5A4B-9AD9-0B86AB66DEBF}" type="slidenum">
              <a:rPr lang="en-US" smtClean="0"/>
              <a:pPr>
                <a:defRPr/>
              </a:pPr>
              <a:t>26</a:t>
            </a:fld>
            <a:endParaRPr lang="en-US"/>
          </a:p>
        </p:txBody>
      </p:sp>
      <p:pic>
        <p:nvPicPr>
          <p:cNvPr id="3891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954088" y="3152775"/>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Rejection method:</a:t>
            </a:r>
          </a:p>
        </p:txBody>
      </p:sp>
      <p:pic>
        <p:nvPicPr>
          <p:cNvPr id="9" name="Picture 3" descr="CauchiAlon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35300"/>
            <a:ext cx="49212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192088" y="35845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1.                        </a:t>
            </a:r>
          </a:p>
        </p:txBody>
      </p:sp>
      <p:sp>
        <p:nvSpPr>
          <p:cNvPr id="11" name="TextBox 2"/>
          <p:cNvSpPr txBox="1">
            <a:spLocks noChangeArrowheads="1"/>
          </p:cNvSpPr>
          <p:nvPr/>
        </p:nvSpPr>
        <p:spPr bwMode="auto">
          <a:xfrm>
            <a:off x="217488" y="40163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2. </a:t>
            </a:r>
          </a:p>
        </p:txBody>
      </p:sp>
      <p:sp>
        <p:nvSpPr>
          <p:cNvPr id="12" name="TextBox 2"/>
          <p:cNvSpPr txBox="1">
            <a:spLocks noChangeArrowheads="1"/>
          </p:cNvSpPr>
          <p:nvPr/>
        </p:nvSpPr>
        <p:spPr bwMode="auto">
          <a:xfrm>
            <a:off x="217488" y="4473575"/>
            <a:ext cx="2406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3. If</a:t>
            </a:r>
          </a:p>
          <a:p>
            <a:pPr eaLnBrk="1" hangingPunct="1"/>
            <a:r>
              <a:rPr lang="en-US">
                <a:latin typeface="Arial" charset="0"/>
              </a:rPr>
              <a:t>	Accept </a:t>
            </a:r>
            <a:r>
              <a:rPr lang="en-US" i="1">
                <a:latin typeface="Arial" charset="0"/>
              </a:rPr>
              <a:t>x’</a:t>
            </a:r>
          </a:p>
        </p:txBody>
      </p:sp>
      <p:sp>
        <p:nvSpPr>
          <p:cNvPr id="13" name="TextBox 2"/>
          <p:cNvSpPr txBox="1">
            <a:spLocks noChangeArrowheads="1"/>
          </p:cNvSpPr>
          <p:nvPr/>
        </p:nvSpPr>
        <p:spPr bwMode="auto">
          <a:xfrm>
            <a:off x="547688" y="5184775"/>
            <a:ext cx="2716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Else</a:t>
            </a:r>
          </a:p>
          <a:p>
            <a:pPr eaLnBrk="1" hangingPunct="1"/>
            <a:r>
              <a:rPr lang="en-US">
                <a:latin typeface="Arial" charset="0"/>
              </a:rPr>
              <a:t>	Reject </a:t>
            </a:r>
            <a:r>
              <a:rPr lang="en-US" i="1">
                <a:latin typeface="Arial" charset="0"/>
              </a:rPr>
              <a:t>x’</a:t>
            </a:r>
            <a:r>
              <a:rPr lang="en-US" altLang="ja-JP">
                <a:latin typeface="Arial" charset="0"/>
              </a:rPr>
              <a:t> </a:t>
            </a:r>
          </a:p>
          <a:p>
            <a:pPr eaLnBrk="1" hangingPunct="1"/>
            <a:r>
              <a:rPr lang="en-US">
                <a:latin typeface="Arial" charset="0"/>
              </a:rPr>
              <a:t>	go to step 2</a:t>
            </a:r>
          </a:p>
        </p:txBody>
      </p:sp>
      <p:pic>
        <p:nvPicPr>
          <p:cNvPr id="1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763" y="3614738"/>
            <a:ext cx="4016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8" y="4062413"/>
            <a:ext cx="2689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0913" y="4519613"/>
            <a:ext cx="2365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TextBox 2"/>
          <p:cNvSpPr txBox="1">
            <a:spLocks noChangeArrowheads="1"/>
          </p:cNvSpPr>
          <p:nvPr/>
        </p:nvSpPr>
        <p:spPr bwMode="auto">
          <a:xfrm>
            <a:off x="534988" y="1081088"/>
            <a:ext cx="3879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a:latin typeface="Arial" charset="0"/>
            </a:endParaRPr>
          </a:p>
          <a:p>
            <a:pPr eaLnBrk="1" hangingPunct="1"/>
            <a:r>
              <a:rPr lang="en-US">
                <a:latin typeface="Arial" charset="0"/>
              </a:rPr>
              <a:t>	The Cauchy distribution</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a:latin typeface="Garamond" charset="0"/>
              </a:rPr>
              <a:t>For example	</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988A1855-6BAD-7644-BD17-3B37DDF26C33}" type="slidenum">
              <a:rPr lang="en-US" smtClean="0"/>
              <a:pPr>
                <a:defRPr/>
              </a:pPr>
              <a:t>27</a:t>
            </a:fld>
            <a:endParaRPr lang="en-US"/>
          </a:p>
        </p:txBody>
      </p:sp>
      <p:sp>
        <p:nvSpPr>
          <p:cNvPr id="39941" name="TextBox 2"/>
          <p:cNvSpPr txBox="1">
            <a:spLocks noChangeArrowheads="1"/>
          </p:cNvSpPr>
          <p:nvPr/>
        </p:nvSpPr>
        <p:spPr bwMode="auto">
          <a:xfrm>
            <a:off x="534988" y="1095375"/>
            <a:ext cx="3879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	</a:t>
            </a:r>
          </a:p>
          <a:p>
            <a:pPr eaLnBrk="1" hangingPunct="1"/>
            <a:r>
              <a:rPr lang="en-US">
                <a:latin typeface="Arial" charset="0"/>
              </a:rPr>
              <a:t>	The Cauchy distribution</a:t>
            </a:r>
          </a:p>
        </p:txBody>
      </p:sp>
      <p:pic>
        <p:nvPicPr>
          <p:cNvPr id="3994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2019300"/>
            <a:ext cx="43910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 descr="Cauchi.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590800"/>
            <a:ext cx="562927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530975" y="2630488"/>
            <a:ext cx="2155825" cy="2032000"/>
          </a:xfrm>
          <a:prstGeom prst="rect">
            <a:avLst/>
          </a:prstGeom>
          <a:noFill/>
        </p:spPr>
        <p:txBody>
          <a:bodyPr>
            <a:spAutoFit/>
          </a:bodyPr>
          <a:lstStyle/>
          <a:p>
            <a:pPr>
              <a:defRPr/>
            </a:pPr>
            <a:r>
              <a:rPr lang="en-US" dirty="0"/>
              <a:t>The shift is due to</a:t>
            </a:r>
          </a:p>
          <a:p>
            <a:pPr marL="342900" indent="-342900">
              <a:buFontTx/>
              <a:buAutoNum type="arabicPeriod"/>
              <a:defRPr/>
            </a:pPr>
            <a:r>
              <a:rPr lang="en-US" dirty="0"/>
              <a:t>The width of the histogram’s binning</a:t>
            </a:r>
          </a:p>
          <a:p>
            <a:pPr marL="342900" indent="-342900">
              <a:buFontTx/>
              <a:buAutoNum type="arabicPeriod"/>
              <a:defRPr/>
            </a:pPr>
            <a:r>
              <a:rPr lang="en-US" dirty="0"/>
              <a:t>The simple random generator</a:t>
            </a:r>
          </a:p>
        </p:txBody>
      </p:sp>
      <p:sp>
        <p:nvSpPr>
          <p:cNvPr id="10" name="TextBox 9"/>
          <p:cNvSpPr txBox="1">
            <a:spLocks noChangeArrowheads="1"/>
          </p:cNvSpPr>
          <p:nvPr/>
        </p:nvSpPr>
        <p:spPr bwMode="auto">
          <a:xfrm>
            <a:off x="6473825" y="4762500"/>
            <a:ext cx="25511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400" i="1">
                <a:latin typeface="Courier New" charset="0"/>
                <a:cs typeface="Courier New" charset="0"/>
              </a:rPr>
              <a:t>I</a:t>
            </a:r>
            <a:r>
              <a:rPr lang="en-US" sz="1400" i="1" baseline="-25000">
                <a:latin typeface="Courier New" charset="0"/>
                <a:cs typeface="Courier New" charset="0"/>
              </a:rPr>
              <a:t>j+1</a:t>
            </a:r>
            <a:r>
              <a:rPr lang="en-US" sz="1400" i="1">
                <a:latin typeface="Courier New" charset="0"/>
                <a:cs typeface="Courier New" charset="0"/>
              </a:rPr>
              <a:t> = (aI</a:t>
            </a:r>
            <a:r>
              <a:rPr lang="en-US" sz="1400" i="1" baseline="-25000">
                <a:latin typeface="Courier New" charset="0"/>
                <a:cs typeface="Courier New" charset="0"/>
              </a:rPr>
              <a:t>j</a:t>
            </a:r>
            <a:r>
              <a:rPr lang="en-US" sz="1400" i="1">
                <a:latin typeface="Courier New" charset="0"/>
                <a:cs typeface="Courier New" charset="0"/>
              </a:rPr>
              <a:t> + c) mod m </a:t>
            </a:r>
          </a:p>
          <a:p>
            <a:pPr eaLnBrk="1" hangingPunct="1"/>
            <a:r>
              <a:rPr lang="en-US" sz="1400">
                <a:latin typeface="Garamond" charset="0"/>
                <a:cs typeface="Garamond" charset="0"/>
              </a:rPr>
              <a:t>where</a:t>
            </a:r>
            <a:r>
              <a:rPr lang="en-US" sz="1400" i="1">
                <a:latin typeface="Courier New" charset="0"/>
                <a:cs typeface="Courier New" charset="0"/>
              </a:rPr>
              <a:t>:	   </a:t>
            </a:r>
          </a:p>
          <a:p>
            <a:pPr eaLnBrk="1" hangingPunct="1"/>
            <a:r>
              <a:rPr lang="en-US" sz="1400" i="1">
                <a:latin typeface="Courier New" charset="0"/>
                <a:cs typeface="Courier New" charset="0"/>
              </a:rPr>
              <a:t>     a = 663608941</a:t>
            </a:r>
            <a:r>
              <a:rPr lang="en-US" sz="1400" i="1" baseline="30000">
                <a:latin typeface="Courier New" charset="0"/>
                <a:cs typeface="Courier New" charset="0"/>
              </a:rPr>
              <a:t>	</a:t>
            </a:r>
          </a:p>
          <a:p>
            <a:pPr eaLnBrk="1" hangingPunct="1"/>
            <a:r>
              <a:rPr lang="en-US" sz="1400" i="1" baseline="30000">
                <a:latin typeface="Courier New" charset="0"/>
                <a:cs typeface="Courier New" charset="0"/>
              </a:rPr>
              <a:t> </a:t>
            </a:r>
            <a:r>
              <a:rPr lang="en-US" sz="1400" i="1">
                <a:latin typeface="Courier New" charset="0"/>
                <a:cs typeface="Courier New" charset="0"/>
              </a:rPr>
              <a:t>    c = 0</a:t>
            </a:r>
            <a:r>
              <a:rPr lang="en-US" sz="1400" i="1" baseline="30000">
                <a:latin typeface="Courier New" charset="0"/>
                <a:cs typeface="Courier New" charset="0"/>
              </a:rPr>
              <a:t>	</a:t>
            </a:r>
          </a:p>
          <a:p>
            <a:pPr eaLnBrk="1" hangingPunct="1"/>
            <a:r>
              <a:rPr lang="en-US" sz="1400" i="1" baseline="30000">
                <a:latin typeface="Courier New" charset="0"/>
                <a:cs typeface="Courier New" charset="0"/>
              </a:rPr>
              <a:t> </a:t>
            </a:r>
            <a:r>
              <a:rPr lang="en-US" sz="1400" i="1">
                <a:latin typeface="Courier New" charset="0"/>
                <a:cs typeface="Courier New" charset="0"/>
              </a:rPr>
              <a:t>  m = 2</a:t>
            </a:r>
            <a:r>
              <a:rPr lang="en-US" sz="1400" i="1" baseline="30000">
                <a:latin typeface="Courier New" charset="0"/>
                <a:cs typeface="Courier New" charset="0"/>
              </a:rPr>
              <a:t>32</a:t>
            </a:r>
          </a:p>
          <a:p>
            <a:pPr eaLnBrk="1" hangingPunct="1"/>
            <a:endParaRPr lang="en-US" sz="1800">
              <a:latin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a:latin typeface="Garamond" charset="0"/>
              </a:rPr>
              <a:t>Outline</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96773D8-0901-9240-8979-4FC6B27C536D}" type="slidenum">
              <a:rPr lang="en-US" smtClean="0"/>
              <a:pPr>
                <a:defRPr/>
              </a:pPr>
              <a:t>28</a:t>
            </a:fld>
            <a:endParaRPr lang="en-US"/>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a:latin typeface="Garamond" charset="0"/>
              </a:rPr>
              <a:t>The error estimation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706FEE26-0DC2-8046-8D6A-27B838F56597}" type="slidenum">
              <a:rPr lang="en-US" smtClean="0"/>
              <a:pPr>
                <a:defRPr/>
              </a:pPr>
              <a:t>29</a:t>
            </a:fld>
            <a:endParaRPr lang="en-US"/>
          </a:p>
        </p:txBody>
      </p:sp>
      <p:sp>
        <p:nvSpPr>
          <p:cNvPr id="41989" name="TextBox 2"/>
          <p:cNvSpPr txBox="1">
            <a:spLocks noChangeArrowheads="1"/>
          </p:cNvSpPr>
          <p:nvPr/>
        </p:nvSpPr>
        <p:spPr bwMode="auto">
          <a:xfrm>
            <a:off x="344488" y="1654175"/>
            <a:ext cx="8405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Garamond" charset="0"/>
                <a:cs typeface="Garamond" charset="0"/>
              </a:rPr>
              <a:t>Let us consider a sampling set from the Cauchy distribution</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214563"/>
            <a:ext cx="6062662"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Garamond" charset="0"/>
              </a:rPr>
              <a:t>The error estimation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A400518B-45DC-1A4B-AF54-A929CF8233C0}" type="slidenum">
              <a:rPr lang="en-US" smtClean="0"/>
              <a:pPr>
                <a:defRPr/>
              </a:pPr>
              <a:t>30</a:t>
            </a:fld>
            <a:endParaRPr lang="en-US"/>
          </a:p>
        </p:txBody>
      </p:sp>
      <p:pic>
        <p:nvPicPr>
          <p:cNvPr id="7" name="Picture 6" descr="Cauchi_MeanVsEvt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5600" y="2020888"/>
            <a:ext cx="48260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2"/>
          <p:cNvSpPr txBox="1">
            <a:spLocks noChangeArrowheads="1"/>
          </p:cNvSpPr>
          <p:nvPr/>
        </p:nvSpPr>
        <p:spPr bwMode="auto">
          <a:xfrm>
            <a:off x="241300" y="1438275"/>
            <a:ext cx="403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As the number of histories increases, the mean value of the estimated x goes towards the true mean of the PDF</a:t>
            </a:r>
          </a:p>
          <a:p>
            <a:pPr eaLnBrk="1" hangingPunct="1">
              <a:buFont typeface="Arial" charset="0"/>
              <a:buChar char="•"/>
            </a:pPr>
            <a:r>
              <a:rPr lang="en-US" sz="2000">
                <a:latin typeface="Garamond" charset="0"/>
                <a:cs typeface="Garamond" charset="0"/>
              </a:rPr>
              <a:t>This result is know as the Law of large numbers.</a:t>
            </a:r>
          </a:p>
        </p:txBody>
      </p:sp>
      <p:pic>
        <p:nvPicPr>
          <p:cNvPr id="9" name="Picture 3" descr="Cauchi_StdVsEvt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5600" y="2022475"/>
            <a:ext cx="48260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2"/>
          <p:cNvSpPr txBox="1">
            <a:spLocks noChangeArrowheads="1"/>
          </p:cNvSpPr>
          <p:nvPr/>
        </p:nvSpPr>
        <p:spPr bwMode="auto">
          <a:xfrm>
            <a:off x="304800" y="4371975"/>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Further, the statistical uncertainty is reduced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pic>
        <p:nvPicPr>
          <p:cNvPr id="4301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0350" y="5343525"/>
            <a:ext cx="18923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000" y="5343525"/>
            <a:ext cx="3505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9663" y="3540125"/>
            <a:ext cx="25939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Introduction</a:t>
            </a:r>
            <a:endParaRPr lang="en-US" dirty="0"/>
          </a:p>
        </p:txBody>
      </p:sp>
      <p:sp>
        <p:nvSpPr>
          <p:cNvPr id="3" name="Text Placeholder 2"/>
          <p:cNvSpPr>
            <a:spLocks noGrp="1"/>
          </p:cNvSpPr>
          <p:nvPr>
            <p:ph type="body" idx="1"/>
          </p:nvPr>
        </p:nvSpPr>
        <p:spPr/>
        <p:txBody>
          <a:bodyPr/>
          <a:lstStyle/>
          <a:p>
            <a:pPr eaLnBrk="1" hangingPunct="1">
              <a:defRPr/>
            </a:pPr>
            <a:endParaRPr lang="en-US" dirty="0"/>
          </a:p>
        </p:txBody>
      </p:sp>
      <p:sp>
        <p:nvSpPr>
          <p:cNvPr id="8" name="Date Placeholder 7"/>
          <p:cNvSpPr>
            <a:spLocks noGrp="1"/>
          </p:cNvSpPr>
          <p:nvPr>
            <p:ph type="dt" sz="quarter" idx="10"/>
          </p:nvPr>
        </p:nvSpPr>
        <p:spPr/>
        <p:txBody>
          <a:bodyPr/>
          <a:lstStyle/>
          <a:p>
            <a:pPr>
              <a:defRPr/>
            </a:pPr>
            <a:fld id="{B9A52D65-6617-D141-8B51-C6B1B4267D19}" type="datetime1">
              <a:rPr lang="en-US"/>
              <a:pPr>
                <a:defRPr/>
              </a:pPr>
              <a:t>11/2/15</a:t>
            </a:fld>
            <a:endParaRPr lang="en-US"/>
          </a:p>
        </p:txBody>
      </p:sp>
      <p:sp>
        <p:nvSpPr>
          <p:cNvPr id="9" name="Footer Placeholder 8"/>
          <p:cNvSpPr>
            <a:spLocks noGrp="1"/>
          </p:cNvSpPr>
          <p:nvPr>
            <p:ph type="ftr" sz="quarter" idx="11"/>
          </p:nvPr>
        </p:nvSpPr>
        <p:spPr/>
        <p:txBody>
          <a:bodyPr/>
          <a:lstStyle/>
          <a:p>
            <a:pPr>
              <a:defRPr/>
            </a:pPr>
            <a:r>
              <a:rPr lang="en-US"/>
              <a:t>FCFM-BUAP, Puebla, Pue.</a:t>
            </a:r>
          </a:p>
        </p:txBody>
      </p:sp>
      <p:sp>
        <p:nvSpPr>
          <p:cNvPr id="10" name="Slide Number Placeholder 9"/>
          <p:cNvSpPr>
            <a:spLocks noGrp="1"/>
          </p:cNvSpPr>
          <p:nvPr>
            <p:ph type="sldNum" sz="quarter" idx="12"/>
          </p:nvPr>
        </p:nvSpPr>
        <p:spPr/>
        <p:txBody>
          <a:bodyPr/>
          <a:lstStyle/>
          <a:p>
            <a:pPr>
              <a:defRPr/>
            </a:pPr>
            <a:fld id="{27B0313E-FFA7-9948-9EE8-9912E4E7DF07}" type="slidenum">
              <a:rPr lang="en-US" smtClean="0"/>
              <a:pPr>
                <a:defRPr/>
              </a:pPr>
              <a:t>4</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Garamond" charset="0"/>
              </a:rPr>
              <a:t>The central limit theorem</a:t>
            </a:r>
          </a:p>
        </p:txBody>
      </p:sp>
      <p:sp>
        <p:nvSpPr>
          <p:cNvPr id="4" name="Date Placeholder 3"/>
          <p:cNvSpPr>
            <a:spLocks noGrp="1"/>
          </p:cNvSpPr>
          <p:nvPr>
            <p:ph type="dt" sz="quarter" idx="10"/>
          </p:nvPr>
        </p:nvSpPr>
        <p:spPr/>
        <p:txBody>
          <a:bodyPr/>
          <a:lstStyle/>
          <a:p>
            <a:pPr>
              <a:defRPr/>
            </a:pPr>
            <a:fld id="{7E30669D-BE93-9F44-9C53-D773350C5010}"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4E3BD033-187F-3847-924B-E6C403D2AEED}" type="slidenum">
              <a:rPr lang="en-US" smtClean="0"/>
              <a:pPr>
                <a:defRPr/>
              </a:pPr>
              <a:t>31</a:t>
            </a:fld>
            <a:endParaRPr lang="en-US" dirty="0"/>
          </a:p>
        </p:txBody>
      </p:sp>
      <p:pic>
        <p:nvPicPr>
          <p:cNvPr id="440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2213" y="1890713"/>
            <a:ext cx="38639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 descr="CentralLimitTheorem.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1198563"/>
            <a:ext cx="3940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2"/>
          <p:cNvSpPr txBox="1">
            <a:spLocks noChangeArrowheads="1"/>
          </p:cNvSpPr>
          <p:nvPr/>
        </p:nvSpPr>
        <p:spPr bwMode="auto">
          <a:xfrm>
            <a:off x="746125" y="298608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Arial" charset="0"/>
              <a:buChar char="•"/>
            </a:pPr>
            <a:r>
              <a:rPr lang="en-US" sz="2000">
                <a:latin typeface="Garamond" charset="0"/>
                <a:cs typeface="Garamond" charset="0"/>
              </a:rPr>
              <a:t>How many histories do I need?</a:t>
            </a:r>
          </a:p>
        </p:txBody>
      </p:sp>
      <p:pic>
        <p:nvPicPr>
          <p:cNvPr id="4404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956050"/>
            <a:ext cx="31908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3088" y="4019550"/>
            <a:ext cx="1346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TextBox 2"/>
          <p:cNvSpPr txBox="1">
            <a:spLocks noChangeArrowheads="1"/>
          </p:cNvSpPr>
          <p:nvPr/>
        </p:nvSpPr>
        <p:spPr bwMode="auto">
          <a:xfrm>
            <a:off x="1192213" y="5668963"/>
            <a:ext cx="776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M. H. Kalos and P. A. Whitlock. Monte Carlo methods, Volume 1: Basics. John Wiley &amp; Sons, New York, 1986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Garamond" charset="0"/>
              </a:rPr>
              <a:t>Outline</a:t>
            </a:r>
          </a:p>
        </p:txBody>
      </p:sp>
      <p:sp>
        <p:nvSpPr>
          <p:cNvPr id="4" name="Date Placeholder 3"/>
          <p:cNvSpPr>
            <a:spLocks noGrp="1"/>
          </p:cNvSpPr>
          <p:nvPr>
            <p:ph type="dt" sz="quarter" idx="10"/>
          </p:nvPr>
        </p:nvSpPr>
        <p:spPr/>
        <p:txBody>
          <a:bodyPr/>
          <a:lstStyle/>
          <a:p>
            <a:pPr>
              <a:defRPr/>
            </a:pPr>
            <a:fld id="{7E30669D-BE93-9F44-9C53-D773350C5010}"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1F79EF52-C3C6-574A-82EF-691F47C8CFFB}" type="slidenum">
              <a:rPr lang="en-US" smtClean="0"/>
              <a:pPr>
                <a:defRPr/>
              </a:pPr>
              <a:t>32</a:t>
            </a:fld>
            <a:endParaRPr lang="en-US" dirty="0"/>
          </a:p>
        </p:txBody>
      </p:sp>
      <p:sp>
        <p:nvSpPr>
          <p:cNvPr id="7" name="Rounded Rectangle 6"/>
          <p:cNvSpPr/>
          <p:nvPr/>
        </p:nvSpPr>
        <p:spPr>
          <a:xfrm>
            <a:off x="3454400" y="3111500"/>
            <a:ext cx="2171700" cy="1193800"/>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Monte Carlo</a:t>
            </a:r>
          </a:p>
        </p:txBody>
      </p:sp>
      <p:sp>
        <p:nvSpPr>
          <p:cNvPr id="8" name="Rounded Rectangle 7"/>
          <p:cNvSpPr/>
          <p:nvPr/>
        </p:nvSpPr>
        <p:spPr>
          <a:xfrm>
            <a:off x="2971800" y="1447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Uncertainties</a:t>
            </a:r>
          </a:p>
        </p:txBody>
      </p:sp>
      <p:sp>
        <p:nvSpPr>
          <p:cNvPr id="9" name="Rounded Rectangle 8"/>
          <p:cNvSpPr/>
          <p:nvPr/>
        </p:nvSpPr>
        <p:spPr>
          <a:xfrm>
            <a:off x="6191250" y="19685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Efficiency</a:t>
            </a:r>
          </a:p>
        </p:txBody>
      </p:sp>
      <p:sp>
        <p:nvSpPr>
          <p:cNvPr id="10" name="Rounded Rectangle 9"/>
          <p:cNvSpPr/>
          <p:nvPr/>
        </p:nvSpPr>
        <p:spPr>
          <a:xfrm>
            <a:off x="6559550" y="38163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PDFs</a:t>
            </a:r>
          </a:p>
        </p:txBody>
      </p:sp>
      <p:sp>
        <p:nvSpPr>
          <p:cNvPr id="11" name="Rounded Rectangle 10"/>
          <p:cNvSpPr/>
          <p:nvPr/>
        </p:nvSpPr>
        <p:spPr>
          <a:xfrm>
            <a:off x="4470400" y="53086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RNGs</a:t>
            </a:r>
          </a:p>
        </p:txBody>
      </p:sp>
      <p:sp>
        <p:nvSpPr>
          <p:cNvPr id="12" name="Rounded Rectangle 11"/>
          <p:cNvSpPr/>
          <p:nvPr/>
        </p:nvSpPr>
        <p:spPr>
          <a:xfrm>
            <a:off x="1079500" y="475615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t>Sampling</a:t>
            </a:r>
          </a:p>
        </p:txBody>
      </p:sp>
      <p:sp>
        <p:nvSpPr>
          <p:cNvPr id="13" name="Rounded Rectangle 12"/>
          <p:cNvSpPr/>
          <p:nvPr/>
        </p:nvSpPr>
        <p:spPr>
          <a:xfrm>
            <a:off x="533400" y="2590800"/>
            <a:ext cx="2095500" cy="698500"/>
          </a:xfrm>
          <a:prstGeom prst="roundRect">
            <a:avLst/>
          </a:prstGeom>
          <a:solidFill>
            <a:srgbClr val="008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200" dirty="0"/>
              <a:t>Scoring</a:t>
            </a:r>
          </a:p>
        </p:txBody>
      </p:sp>
      <p:cxnSp>
        <p:nvCxnSpPr>
          <p:cNvPr id="14" name="Straight Arrow Connector 13"/>
          <p:cNvCxnSpPr/>
          <p:nvPr/>
        </p:nvCxnSpPr>
        <p:spPr>
          <a:xfrm>
            <a:off x="4019550" y="2146300"/>
            <a:ext cx="539750" cy="927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581150" y="3289300"/>
            <a:ext cx="1822450" cy="3683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127250" y="4305300"/>
            <a:ext cx="1377950" cy="450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4737100" y="4368800"/>
            <a:ext cx="7620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664200" y="3822700"/>
            <a:ext cx="876300" cy="33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664200" y="2667000"/>
            <a:ext cx="1574800" cy="520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642937"/>
          </a:xfrm>
        </p:spPr>
        <p:txBody>
          <a:bodyPr/>
          <a:lstStyle/>
          <a:p>
            <a:r>
              <a:rPr lang="en-US">
                <a:latin typeface="Garamond" charset="0"/>
              </a:rPr>
              <a:t>Efficiency enhancing</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CC54D08D-8CE9-B14E-AB84-391CC06AA4C2}" type="slidenum">
              <a:rPr lang="en-US" smtClean="0"/>
              <a:pPr>
                <a:defRPr/>
              </a:pPr>
              <a:t>33</a:t>
            </a:fld>
            <a:endParaRPr lang="en-US" dirty="0"/>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5688" y="4848225"/>
            <a:ext cx="519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693738" y="1071563"/>
            <a:ext cx="35671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b="1">
                <a:latin typeface="Garamond" charset="0"/>
                <a:cs typeface="Garamond" charset="0"/>
              </a:rPr>
              <a:t>Analog Monte Carlo</a:t>
            </a:r>
          </a:p>
        </p:txBody>
      </p:sp>
      <p:cxnSp>
        <p:nvCxnSpPr>
          <p:cNvPr id="9" name="Straight Arrow Connector 8"/>
          <p:cNvCxnSpPr/>
          <p:nvPr/>
        </p:nvCxnSpPr>
        <p:spPr>
          <a:xfrm>
            <a:off x="2012950" y="2084388"/>
            <a:ext cx="2632075" cy="252412"/>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10" name="TextBox 9"/>
          <p:cNvSpPr txBox="1">
            <a:spLocks noChangeArrowheads="1"/>
          </p:cNvSpPr>
          <p:nvPr/>
        </p:nvSpPr>
        <p:spPr bwMode="auto">
          <a:xfrm>
            <a:off x="225425" y="2722563"/>
            <a:ext cx="4057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latin typeface="Garamond" charset="0"/>
                <a:cs typeface="Garamond" charset="0"/>
              </a:rPr>
              <a:t>A physical interaction occurs here. The corresponding type of process and subsequent states of the particle are determined by PDFs.</a:t>
            </a:r>
          </a:p>
        </p:txBody>
      </p:sp>
      <p:cxnSp>
        <p:nvCxnSpPr>
          <p:cNvPr id="11" name="Straight Arrow Connector 10"/>
          <p:cNvCxnSpPr/>
          <p:nvPr/>
        </p:nvCxnSpPr>
        <p:spPr>
          <a:xfrm>
            <a:off x="4645025" y="2359025"/>
            <a:ext cx="3073400" cy="53340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645025" y="2371725"/>
            <a:ext cx="927100" cy="160020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2297113"/>
            <a:ext cx="476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2425" y="2398713"/>
            <a:ext cx="4857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2892425"/>
            <a:ext cx="4762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43075" y="2336800"/>
            <a:ext cx="9366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a:off x="5264150" y="1298575"/>
            <a:ext cx="2260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7588" y="3003550"/>
            <a:ext cx="284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70550" y="3784600"/>
            <a:ext cx="284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35488" y="1851025"/>
            <a:ext cx="284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1350" y="1646238"/>
            <a:ext cx="284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p:nvPr/>
        </p:nvCxnSpPr>
        <p:spPr>
          <a:xfrm flipV="1">
            <a:off x="4205288" y="2681288"/>
            <a:ext cx="274637" cy="3222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5264150" y="1274763"/>
            <a:ext cx="193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a:latin typeface="Garamond" charset="0"/>
                <a:cs typeface="Garamond" charset="0"/>
              </a:rPr>
              <a:t>Time line</a:t>
            </a:r>
          </a:p>
        </p:txBody>
      </p:sp>
      <p:sp>
        <p:nvSpPr>
          <p:cNvPr id="24" name="TextBox 2"/>
          <p:cNvSpPr txBox="1">
            <a:spLocks noChangeArrowheads="1"/>
          </p:cNvSpPr>
          <p:nvPr/>
        </p:nvSpPr>
        <p:spPr bwMode="auto">
          <a:xfrm>
            <a:off x="239713" y="4262438"/>
            <a:ext cx="4537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b="1">
                <a:latin typeface="Garamond" charset="0"/>
                <a:cs typeface="Garamond" charset="0"/>
              </a:rPr>
              <a:t>Condensed transport</a:t>
            </a:r>
          </a:p>
        </p:txBody>
      </p:sp>
      <p:sp>
        <p:nvSpPr>
          <p:cNvPr id="25" name="TextBox 2"/>
          <p:cNvSpPr txBox="1">
            <a:spLocks noChangeArrowheads="1"/>
          </p:cNvSpPr>
          <p:nvPr/>
        </p:nvSpPr>
        <p:spPr bwMode="auto">
          <a:xfrm>
            <a:off x="368300" y="5162550"/>
            <a:ext cx="1812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Garamond" charset="0"/>
                <a:cs typeface="Garamond" charset="0"/>
              </a:rPr>
              <a:t>True trajectory</a:t>
            </a:r>
          </a:p>
        </p:txBody>
      </p:sp>
      <p:sp>
        <p:nvSpPr>
          <p:cNvPr id="26" name="TextBox 28"/>
          <p:cNvSpPr txBox="1">
            <a:spLocks noChangeArrowheads="1"/>
          </p:cNvSpPr>
          <p:nvPr/>
        </p:nvSpPr>
        <p:spPr bwMode="auto">
          <a:xfrm>
            <a:off x="4475163" y="4365625"/>
            <a:ext cx="2522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Garamond" charset="0"/>
                <a:cs typeface="Garamond" charset="0"/>
              </a:rPr>
              <a:t>Condensed trajectory</a:t>
            </a:r>
          </a:p>
        </p:txBody>
      </p:sp>
      <p:cxnSp>
        <p:nvCxnSpPr>
          <p:cNvPr id="27" name="Straight Arrow Connector 26"/>
          <p:cNvCxnSpPr/>
          <p:nvPr/>
        </p:nvCxnSpPr>
        <p:spPr>
          <a:xfrm flipH="1">
            <a:off x="3906838" y="4740275"/>
            <a:ext cx="622300" cy="282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2338388" y="5410200"/>
            <a:ext cx="27463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Left Brace 28"/>
          <p:cNvSpPr/>
          <p:nvPr/>
        </p:nvSpPr>
        <p:spPr>
          <a:xfrm rot="7588921">
            <a:off x="5478463" y="4456112"/>
            <a:ext cx="331788" cy="1916113"/>
          </a:xfrm>
          <a:prstGeom prst="leftBrace">
            <a:avLst>
              <a:gd name="adj1" fmla="val 52641"/>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30" name="TextBox 28"/>
          <p:cNvSpPr txBox="1">
            <a:spLocks noChangeArrowheads="1"/>
          </p:cNvSpPr>
          <p:nvPr/>
        </p:nvSpPr>
        <p:spPr bwMode="auto">
          <a:xfrm>
            <a:off x="5740400" y="5022850"/>
            <a:ext cx="1544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i="1">
                <a:latin typeface="Arial" charset="0"/>
              </a:rPr>
              <a:t>Step length</a:t>
            </a:r>
          </a:p>
        </p:txBody>
      </p:sp>
      <p:sp>
        <p:nvSpPr>
          <p:cNvPr id="31" name="Oval 30"/>
          <p:cNvSpPr>
            <a:spLocks noChangeAspect="1"/>
          </p:cNvSpPr>
          <p:nvPr/>
        </p:nvSpPr>
        <p:spPr>
          <a:xfrm>
            <a:off x="1966913" y="2039938"/>
            <a:ext cx="92075" cy="889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2" name="Oval 31"/>
          <p:cNvSpPr>
            <a:spLocks noChangeAspect="1"/>
          </p:cNvSpPr>
          <p:nvPr/>
        </p:nvSpPr>
        <p:spPr>
          <a:xfrm>
            <a:off x="4591050" y="2309813"/>
            <a:ext cx="90488" cy="88900"/>
          </a:xfrm>
          <a:prstGeom prst="ellipse">
            <a:avLst/>
          </a:prstGeom>
          <a:solidFill>
            <a:srgbClr val="0000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3" name="Oval 32"/>
          <p:cNvSpPr>
            <a:spLocks noChangeAspect="1"/>
          </p:cNvSpPr>
          <p:nvPr/>
        </p:nvSpPr>
        <p:spPr>
          <a:xfrm>
            <a:off x="5535613" y="3938588"/>
            <a:ext cx="90487" cy="889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34" name="Oval 33"/>
          <p:cNvSpPr>
            <a:spLocks noChangeAspect="1"/>
          </p:cNvSpPr>
          <p:nvPr/>
        </p:nvSpPr>
        <p:spPr>
          <a:xfrm>
            <a:off x="7673975" y="2849563"/>
            <a:ext cx="92075" cy="88900"/>
          </a:xfrm>
          <a:prstGeom prst="ellipse">
            <a:avLst/>
          </a:prstGeom>
          <a:solidFill>
            <a:srgbClr val="0000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dissolve">
                                      <p:cBhvr>
                                        <p:cTn id="21" dur="500"/>
                                        <p:tgtEl>
                                          <p:spTgt spid="3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par>
                                <p:cTn id="32" presetID="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par>
                                <p:cTn id="40" presetID="9"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par>
                                <p:cTn id="48" presetID="9"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par>
                                <p:cTn id="56" presetID="9"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dissolve">
                                      <p:cBhvr>
                                        <p:cTn id="58" dur="500"/>
                                        <p:tgtEl>
                                          <p:spTgt spid="1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dissolve">
                                      <p:cBhvr>
                                        <p:cTn id="63" dur="500"/>
                                        <p:tgtEl>
                                          <p:spTgt spid="1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dissolve">
                                      <p:cBhvr>
                                        <p:cTn id="66" dur="500"/>
                                        <p:tgtEl>
                                          <p:spTgt spid="3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500"/>
                                        <p:tgtEl>
                                          <p:spTgt spid="15"/>
                                        </p:tgtEl>
                                      </p:cBhvr>
                                    </p:animEffect>
                                  </p:childTnLst>
                                </p:cTn>
                              </p:par>
                              <p:par>
                                <p:cTn id="72" presetID="9"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par>
                                <p:cTn id="78" presetID="9" presetClass="entr" presetSubtype="0"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dissolve">
                                      <p:cBhvr>
                                        <p:cTn id="80" dur="500"/>
                                        <p:tgtEl>
                                          <p:spTgt spid="1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dissolve">
                                      <p:cBhvr>
                                        <p:cTn id="85" dur="500"/>
                                        <p:tgtEl>
                                          <p:spTgt spid="24"/>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500"/>
                                        <p:tgtEl>
                                          <p:spTgt spid="25"/>
                                        </p:tgtEl>
                                      </p:cBhvr>
                                    </p:animEffect>
                                  </p:childTnLst>
                                </p:cTn>
                              </p:par>
                              <p:par>
                                <p:cTn id="91" presetID="9"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dissolve">
                                      <p:cBhvr>
                                        <p:cTn id="93" dur="500"/>
                                        <p:tgtEl>
                                          <p:spTgt spid="28"/>
                                        </p:tgtEl>
                                      </p:cBhvr>
                                    </p:animEffect>
                                  </p:childTnLst>
                                </p:cTn>
                              </p:par>
                              <p:par>
                                <p:cTn id="94" presetID="9" presetClass="entr" presetSubtype="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dissolve">
                                      <p:cBhvr>
                                        <p:cTn id="96" dur="500"/>
                                        <p:tgtEl>
                                          <p:spTgt spid="27"/>
                                        </p:tgtEl>
                                      </p:cBhvr>
                                    </p:animEffect>
                                  </p:childTnLst>
                                </p:cTn>
                              </p:par>
                              <p:par>
                                <p:cTn id="97" presetID="9"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dissolve">
                                      <p:cBhvr>
                                        <p:cTn id="99" dur="500"/>
                                        <p:tgtEl>
                                          <p:spTgt spid="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dissolve">
                                      <p:cBhvr>
                                        <p:cTn id="102" dur="5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dissolve">
                                      <p:cBhvr>
                                        <p:cTn id="107" dur="500"/>
                                        <p:tgtEl>
                                          <p:spTgt spid="29"/>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3" grpId="0"/>
      <p:bldP spid="24" grpId="0"/>
      <p:bldP spid="25" grpId="0"/>
      <p:bldP spid="26" grpId="0"/>
      <p:bldP spid="29" grpId="0" animBg="1"/>
      <p:bldP spid="30" grpId="0"/>
      <p:bldP spid="3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rPr>
              <a:t>Computational efficiency</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3E152952-DC0E-5449-A06B-7652FD8E996A}" type="slidenum">
              <a:rPr lang="en-US" smtClean="0"/>
              <a:pPr>
                <a:defRPr/>
              </a:pPr>
              <a:t>34</a:t>
            </a:fld>
            <a:endParaRPr lang="en-US" dirty="0"/>
          </a:p>
        </p:txBody>
      </p:sp>
      <p:sp>
        <p:nvSpPr>
          <p:cNvPr id="31" name="TextBox 30"/>
          <p:cNvSpPr txBox="1">
            <a:spLocks noChangeArrowheads="1"/>
          </p:cNvSpPr>
          <p:nvPr/>
        </p:nvSpPr>
        <p:spPr bwMode="auto">
          <a:xfrm>
            <a:off x="6896100" y="1460500"/>
            <a:ext cx="1395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Good news!</a:t>
            </a:r>
          </a:p>
        </p:txBody>
      </p:sp>
      <p:sp>
        <p:nvSpPr>
          <p:cNvPr id="32" name="TextBox 31"/>
          <p:cNvSpPr txBox="1">
            <a:spLocks noChangeArrowheads="1"/>
          </p:cNvSpPr>
          <p:nvPr/>
        </p:nvSpPr>
        <p:spPr bwMode="auto">
          <a:xfrm>
            <a:off x="6997700" y="1981200"/>
            <a:ext cx="1141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Bad news</a:t>
            </a:r>
          </a:p>
        </p:txBody>
      </p:sp>
      <p:sp>
        <p:nvSpPr>
          <p:cNvPr id="33" name="TextBox 32"/>
          <p:cNvSpPr txBox="1">
            <a:spLocks noChangeArrowheads="1"/>
          </p:cNvSpPr>
          <p:nvPr/>
        </p:nvSpPr>
        <p:spPr bwMode="auto">
          <a:xfrm>
            <a:off x="914400" y="1460500"/>
            <a:ext cx="407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 variance is reduced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sp>
        <p:nvSpPr>
          <p:cNvPr id="34" name="TextBox 33"/>
          <p:cNvSpPr txBox="1">
            <a:spLocks noChangeArrowheads="1"/>
          </p:cNvSpPr>
          <p:nvPr/>
        </p:nvSpPr>
        <p:spPr bwMode="auto">
          <a:xfrm>
            <a:off x="1206500" y="1981200"/>
            <a:ext cx="3636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 CPU increases as </a:t>
            </a:r>
            <a:r>
              <a:rPr lang="en-US" sz="2000" i="1">
                <a:latin typeface="Garamond" charset="0"/>
                <a:cs typeface="Garamond" charset="0"/>
              </a:rPr>
              <a:t>N</a:t>
            </a:r>
            <a:r>
              <a:rPr lang="en-US" sz="2000" i="1" baseline="-25000">
                <a:latin typeface="Garamond" charset="0"/>
                <a:cs typeface="Garamond" charset="0"/>
              </a:rPr>
              <a:t>h</a:t>
            </a:r>
            <a:r>
              <a:rPr lang="en-US" sz="2000">
                <a:latin typeface="Garamond" charset="0"/>
                <a:cs typeface="Garamond" charset="0"/>
              </a:rPr>
              <a:t> increases</a:t>
            </a:r>
          </a:p>
        </p:txBody>
      </p:sp>
      <p:sp>
        <p:nvSpPr>
          <p:cNvPr id="35" name="TextBox 34"/>
          <p:cNvSpPr txBox="1">
            <a:spLocks noChangeArrowheads="1"/>
          </p:cNvSpPr>
          <p:nvPr/>
        </p:nvSpPr>
        <p:spPr bwMode="auto">
          <a:xfrm>
            <a:off x="1346200" y="2514600"/>
            <a:ext cx="641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a:latin typeface="Garamond" charset="0"/>
                <a:cs typeface="Garamond" charset="0"/>
              </a:rPr>
              <a:t>There is a tradeoff between the variance and the CPU time: </a:t>
            </a: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2935288"/>
            <a:ext cx="990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825500" y="3581400"/>
            <a:ext cx="7543800" cy="2112963"/>
          </a:xfrm>
          <a:prstGeom prst="rect">
            <a:avLst/>
          </a:prstGeom>
          <a:noFill/>
        </p:spPr>
        <p:txBody>
          <a:bodyPr>
            <a:spAutoFit/>
          </a:bodyPr>
          <a:lstStyle/>
          <a:p>
            <a:pPr>
              <a:defRPr/>
            </a:pPr>
            <a:r>
              <a:rPr lang="en-US" sz="2000" dirty="0">
                <a:latin typeface="Garamond"/>
                <a:cs typeface="Garamond"/>
              </a:rPr>
              <a:t>The computational efficiency (CE) takes into account the effect of both the variance and the CPU time.</a:t>
            </a:r>
          </a:p>
          <a:p>
            <a:pPr>
              <a:defRPr/>
            </a:pPr>
            <a:endParaRPr lang="en-US" sz="2000" dirty="0">
              <a:latin typeface="Garamond"/>
              <a:cs typeface="Garamond"/>
            </a:endParaRPr>
          </a:p>
          <a:p>
            <a:pPr marL="342900" indent="-342900">
              <a:lnSpc>
                <a:spcPct val="120000"/>
              </a:lnSpc>
              <a:buFontTx/>
              <a:buAutoNum type="arabicPeriod"/>
              <a:defRPr/>
            </a:pPr>
            <a:r>
              <a:rPr lang="en-US" sz="2000" dirty="0">
                <a:latin typeface="Garamond"/>
                <a:cs typeface="Garamond"/>
              </a:rPr>
              <a:t>Increasing CE by reducing variance: </a:t>
            </a:r>
            <a:r>
              <a:rPr lang="en-US" sz="2000" dirty="0">
                <a:solidFill>
                  <a:srgbClr val="3366FF"/>
                </a:solidFill>
                <a:latin typeface="Garamond"/>
                <a:cs typeface="Garamond"/>
              </a:rPr>
              <a:t>Variance reduction techniques</a:t>
            </a:r>
            <a:r>
              <a:rPr lang="en-US" sz="2000" baseline="30000" dirty="0">
                <a:latin typeface="Garamond"/>
                <a:cs typeface="Garamond"/>
              </a:rPr>
              <a:t>1</a:t>
            </a:r>
          </a:p>
          <a:p>
            <a:pPr marL="342900" indent="-342900">
              <a:lnSpc>
                <a:spcPct val="120000"/>
              </a:lnSpc>
              <a:buFontTx/>
              <a:buAutoNum type="arabicPeriod"/>
              <a:defRPr/>
            </a:pPr>
            <a:r>
              <a:rPr lang="en-US" sz="2000" dirty="0">
                <a:latin typeface="Garamond"/>
                <a:cs typeface="Garamond"/>
              </a:rPr>
              <a:t>Increasing CE by reducing CPU time</a:t>
            </a:r>
            <a:r>
              <a:rPr lang="en-US" sz="2000" dirty="0">
                <a:solidFill>
                  <a:srgbClr val="FF0000"/>
                </a:solidFill>
                <a:latin typeface="Garamond"/>
                <a:cs typeface="Garamond"/>
              </a:rPr>
              <a:t>: Approximate enhancing improving techniques</a:t>
            </a:r>
            <a:r>
              <a:rPr lang="en-US" sz="2000" baseline="30000" dirty="0">
                <a:solidFill>
                  <a:srgbClr val="000000"/>
                </a:solidFill>
                <a:latin typeface="Garamond"/>
                <a:cs typeface="Garamond"/>
              </a:rPr>
              <a:t>2</a:t>
            </a:r>
          </a:p>
        </p:txBody>
      </p:sp>
      <p:sp>
        <p:nvSpPr>
          <p:cNvPr id="38" name="TextBox 37"/>
          <p:cNvSpPr txBox="1">
            <a:spLocks noChangeArrowheads="1"/>
          </p:cNvSpPr>
          <p:nvPr/>
        </p:nvSpPr>
        <p:spPr bwMode="auto">
          <a:xfrm>
            <a:off x="787400" y="5575300"/>
            <a:ext cx="1916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baseline="30000">
                <a:solidFill>
                  <a:srgbClr val="000000"/>
                </a:solidFill>
                <a:latin typeface="Garamond" charset="0"/>
                <a:cs typeface="Garamond" charset="0"/>
              </a:rPr>
              <a:t>1</a:t>
            </a:r>
            <a:r>
              <a:rPr lang="en-US" sz="2000">
                <a:solidFill>
                  <a:srgbClr val="3366FF"/>
                </a:solidFill>
                <a:latin typeface="Garamond" charset="0"/>
                <a:cs typeface="Garamond" charset="0"/>
              </a:rPr>
              <a:t>Unbiased results</a:t>
            </a:r>
          </a:p>
          <a:p>
            <a:pPr eaLnBrk="1" hangingPunct="1"/>
            <a:r>
              <a:rPr lang="en-US" sz="2000" baseline="30000">
                <a:solidFill>
                  <a:srgbClr val="000000"/>
                </a:solidFill>
                <a:latin typeface="Garamond" charset="0"/>
                <a:cs typeface="Garamond" charset="0"/>
              </a:rPr>
              <a:t>2</a:t>
            </a:r>
            <a:r>
              <a:rPr lang="en-US" sz="2000">
                <a:solidFill>
                  <a:srgbClr val="FF0000"/>
                </a:solidFill>
                <a:latin typeface="Garamond" charset="0"/>
                <a:cs typeface="Garamond" charset="0"/>
              </a:rPr>
              <a:t>Biased results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dissolve">
                                      <p:cBhvr>
                                        <p:cTn id="17" dur="500"/>
                                        <p:tgtEl>
                                          <p:spTgt spid="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dissolve">
                                      <p:cBhvr>
                                        <p:cTn id="35" dur="500"/>
                                        <p:tgtEl>
                                          <p:spTgt spid="3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dissolve">
                                      <p:cBhvr>
                                        <p:cTn id="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FE0969F7-58B5-D345-8E89-42F3EA7F75C2}" type="slidenum">
              <a:rPr lang="en-US" smtClean="0"/>
              <a:pPr>
                <a:defRPr/>
              </a:pPr>
              <a:t>35</a:t>
            </a:fld>
            <a:endParaRPr lang="en-US" dirty="0"/>
          </a:p>
        </p:txBody>
      </p:sp>
      <p:sp>
        <p:nvSpPr>
          <p:cNvPr id="7" name="Rectangle 6"/>
          <p:cNvSpPr/>
          <p:nvPr/>
        </p:nvSpPr>
        <p:spPr>
          <a:xfrm>
            <a:off x="3365500" y="2679700"/>
            <a:ext cx="1041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V="1">
            <a:off x="1790700" y="37465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9" name="Freeform 8"/>
          <p:cNvSpPr/>
          <p:nvPr/>
        </p:nvSpPr>
        <p:spPr>
          <a:xfrm>
            <a:off x="3378200" y="3225800"/>
            <a:ext cx="736600" cy="533400"/>
          </a:xfrm>
          <a:custGeom>
            <a:avLst/>
            <a:gdLst>
              <a:gd name="connsiteX0" fmla="*/ 0 w 736600"/>
              <a:gd name="connsiteY0" fmla="*/ 533400 h 533400"/>
              <a:gd name="connsiteX1" fmla="*/ 101600 w 736600"/>
              <a:gd name="connsiteY1" fmla="*/ 520700 h 533400"/>
              <a:gd name="connsiteX2" fmla="*/ 139700 w 736600"/>
              <a:gd name="connsiteY2" fmla="*/ 482600 h 533400"/>
              <a:gd name="connsiteX3" fmla="*/ 215900 w 736600"/>
              <a:gd name="connsiteY3" fmla="*/ 457200 h 533400"/>
              <a:gd name="connsiteX4" fmla="*/ 228600 w 736600"/>
              <a:gd name="connsiteY4" fmla="*/ 419100 h 533400"/>
              <a:gd name="connsiteX5" fmla="*/ 279400 w 736600"/>
              <a:gd name="connsiteY5" fmla="*/ 342900 h 533400"/>
              <a:gd name="connsiteX6" fmla="*/ 317500 w 736600"/>
              <a:gd name="connsiteY6" fmla="*/ 101600 h 533400"/>
              <a:gd name="connsiteX7" fmla="*/ 355600 w 736600"/>
              <a:gd name="connsiteY7" fmla="*/ 76200 h 533400"/>
              <a:gd name="connsiteX8" fmla="*/ 431800 w 736600"/>
              <a:gd name="connsiteY8" fmla="*/ 25400 h 533400"/>
              <a:gd name="connsiteX9" fmla="*/ 533400 w 736600"/>
              <a:gd name="connsiteY9" fmla="*/ 0 h 533400"/>
              <a:gd name="connsiteX10" fmla="*/ 609600 w 736600"/>
              <a:gd name="connsiteY10" fmla="*/ 12700 h 533400"/>
              <a:gd name="connsiteX11" fmla="*/ 622300 w 736600"/>
              <a:gd name="connsiteY11" fmla="*/ 50800 h 533400"/>
              <a:gd name="connsiteX12" fmla="*/ 647700 w 736600"/>
              <a:gd name="connsiteY12" fmla="*/ 88900 h 533400"/>
              <a:gd name="connsiteX13" fmla="*/ 660400 w 736600"/>
              <a:gd name="connsiteY13" fmla="*/ 165100 h 533400"/>
              <a:gd name="connsiteX14" fmla="*/ 698500 w 736600"/>
              <a:gd name="connsiteY14" fmla="*/ 177800 h 533400"/>
              <a:gd name="connsiteX15" fmla="*/ 736600 w 736600"/>
              <a:gd name="connsiteY15" fmla="*/ 2032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600" h="533400">
                <a:moveTo>
                  <a:pt x="0" y="533400"/>
                </a:moveTo>
                <a:cubicBezTo>
                  <a:pt x="33867" y="529167"/>
                  <a:pt x="69525" y="532364"/>
                  <a:pt x="101600" y="520700"/>
                </a:cubicBezTo>
                <a:cubicBezTo>
                  <a:pt x="118479" y="514562"/>
                  <a:pt x="124000" y="491322"/>
                  <a:pt x="139700" y="482600"/>
                </a:cubicBezTo>
                <a:cubicBezTo>
                  <a:pt x="163105" y="469597"/>
                  <a:pt x="215900" y="457200"/>
                  <a:pt x="215900" y="457200"/>
                </a:cubicBezTo>
                <a:cubicBezTo>
                  <a:pt x="220133" y="444500"/>
                  <a:pt x="222099" y="430802"/>
                  <a:pt x="228600" y="419100"/>
                </a:cubicBezTo>
                <a:cubicBezTo>
                  <a:pt x="243425" y="392415"/>
                  <a:pt x="279400" y="342900"/>
                  <a:pt x="279400" y="342900"/>
                </a:cubicBezTo>
                <a:cubicBezTo>
                  <a:pt x="283304" y="292150"/>
                  <a:pt x="279908" y="161747"/>
                  <a:pt x="317500" y="101600"/>
                </a:cubicBezTo>
                <a:cubicBezTo>
                  <a:pt x="325590" y="88657"/>
                  <a:pt x="343874" y="85971"/>
                  <a:pt x="355600" y="76200"/>
                </a:cubicBezTo>
                <a:cubicBezTo>
                  <a:pt x="409310" y="31442"/>
                  <a:pt x="372082" y="41687"/>
                  <a:pt x="431800" y="25400"/>
                </a:cubicBezTo>
                <a:cubicBezTo>
                  <a:pt x="465479" y="16215"/>
                  <a:pt x="533400" y="0"/>
                  <a:pt x="533400" y="0"/>
                </a:cubicBezTo>
                <a:cubicBezTo>
                  <a:pt x="558800" y="4233"/>
                  <a:pt x="587242" y="-76"/>
                  <a:pt x="609600" y="12700"/>
                </a:cubicBezTo>
                <a:cubicBezTo>
                  <a:pt x="621223" y="19342"/>
                  <a:pt x="616313" y="38826"/>
                  <a:pt x="622300" y="50800"/>
                </a:cubicBezTo>
                <a:cubicBezTo>
                  <a:pt x="629126" y="64452"/>
                  <a:pt x="639233" y="76200"/>
                  <a:pt x="647700" y="88900"/>
                </a:cubicBezTo>
                <a:cubicBezTo>
                  <a:pt x="651933" y="114300"/>
                  <a:pt x="647624" y="142742"/>
                  <a:pt x="660400" y="165100"/>
                </a:cubicBezTo>
                <a:cubicBezTo>
                  <a:pt x="667042" y="176723"/>
                  <a:pt x="686526" y="171813"/>
                  <a:pt x="698500" y="177800"/>
                </a:cubicBezTo>
                <a:cubicBezTo>
                  <a:pt x="712152" y="184626"/>
                  <a:pt x="736600" y="203200"/>
                  <a:pt x="736600" y="2032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0" name="Straight Arrow Connector 9"/>
          <p:cNvCxnSpPr>
            <a:stCxn id="9" idx="8"/>
          </p:cNvCxnSpPr>
          <p:nvPr/>
        </p:nvCxnSpPr>
        <p:spPr>
          <a:xfrm flipH="1" flipV="1">
            <a:off x="3467100" y="2311400"/>
            <a:ext cx="342900" cy="9398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1778000" y="45720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3365500" y="4521200"/>
            <a:ext cx="800100" cy="368300"/>
          </a:xfrm>
          <a:custGeom>
            <a:avLst/>
            <a:gdLst>
              <a:gd name="connsiteX0" fmla="*/ 0 w 800100"/>
              <a:gd name="connsiteY0" fmla="*/ 50800 h 368300"/>
              <a:gd name="connsiteX1" fmla="*/ 139700 w 800100"/>
              <a:gd name="connsiteY1" fmla="*/ 25400 h 368300"/>
              <a:gd name="connsiteX2" fmla="*/ 215900 w 800100"/>
              <a:gd name="connsiteY2" fmla="*/ 0 h 368300"/>
              <a:gd name="connsiteX3" fmla="*/ 254000 w 800100"/>
              <a:gd name="connsiteY3" fmla="*/ 12700 h 368300"/>
              <a:gd name="connsiteX4" fmla="*/ 292100 w 800100"/>
              <a:gd name="connsiteY4" fmla="*/ 101600 h 368300"/>
              <a:gd name="connsiteX5" fmla="*/ 317500 w 800100"/>
              <a:gd name="connsiteY5" fmla="*/ 139700 h 368300"/>
              <a:gd name="connsiteX6" fmla="*/ 330200 w 800100"/>
              <a:gd name="connsiteY6" fmla="*/ 190500 h 368300"/>
              <a:gd name="connsiteX7" fmla="*/ 368300 w 800100"/>
              <a:gd name="connsiteY7" fmla="*/ 368300 h 368300"/>
              <a:gd name="connsiteX8" fmla="*/ 482600 w 800100"/>
              <a:gd name="connsiteY8" fmla="*/ 342900 h 368300"/>
              <a:gd name="connsiteX9" fmla="*/ 558800 w 800100"/>
              <a:gd name="connsiteY9" fmla="*/ 279400 h 368300"/>
              <a:gd name="connsiteX10" fmla="*/ 584200 w 800100"/>
              <a:gd name="connsiteY10" fmla="*/ 203200 h 368300"/>
              <a:gd name="connsiteX11" fmla="*/ 622300 w 800100"/>
              <a:gd name="connsiteY11" fmla="*/ 127000 h 368300"/>
              <a:gd name="connsiteX12" fmla="*/ 660400 w 800100"/>
              <a:gd name="connsiteY12" fmla="*/ 114300 h 368300"/>
              <a:gd name="connsiteX13" fmla="*/ 749300 w 800100"/>
              <a:gd name="connsiteY13" fmla="*/ 25400 h 368300"/>
              <a:gd name="connsiteX14" fmla="*/ 800100 w 800100"/>
              <a:gd name="connsiteY14" fmla="*/ 254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100" h="368300">
                <a:moveTo>
                  <a:pt x="0" y="50800"/>
                </a:moveTo>
                <a:cubicBezTo>
                  <a:pt x="24894" y="46651"/>
                  <a:pt x="111807" y="33007"/>
                  <a:pt x="139700" y="25400"/>
                </a:cubicBezTo>
                <a:cubicBezTo>
                  <a:pt x="165531" y="18355"/>
                  <a:pt x="215900" y="0"/>
                  <a:pt x="215900" y="0"/>
                </a:cubicBezTo>
                <a:cubicBezTo>
                  <a:pt x="228600" y="4233"/>
                  <a:pt x="243547" y="4337"/>
                  <a:pt x="254000" y="12700"/>
                </a:cubicBezTo>
                <a:cubicBezTo>
                  <a:pt x="288657" y="40425"/>
                  <a:pt x="276185" y="64464"/>
                  <a:pt x="292100" y="101600"/>
                </a:cubicBezTo>
                <a:cubicBezTo>
                  <a:pt x="298113" y="115629"/>
                  <a:pt x="309033" y="127000"/>
                  <a:pt x="317500" y="139700"/>
                </a:cubicBezTo>
                <a:cubicBezTo>
                  <a:pt x="321733" y="156633"/>
                  <a:pt x="326275" y="173493"/>
                  <a:pt x="330200" y="190500"/>
                </a:cubicBezTo>
                <a:cubicBezTo>
                  <a:pt x="352762" y="288269"/>
                  <a:pt x="352105" y="287326"/>
                  <a:pt x="368300" y="368300"/>
                </a:cubicBezTo>
                <a:cubicBezTo>
                  <a:pt x="406400" y="359833"/>
                  <a:pt x="445573" y="355242"/>
                  <a:pt x="482600" y="342900"/>
                </a:cubicBezTo>
                <a:cubicBezTo>
                  <a:pt x="509122" y="334059"/>
                  <a:pt x="541115" y="297085"/>
                  <a:pt x="558800" y="279400"/>
                </a:cubicBezTo>
                <a:lnTo>
                  <a:pt x="584200" y="203200"/>
                </a:lnTo>
                <a:cubicBezTo>
                  <a:pt x="592566" y="178101"/>
                  <a:pt x="599919" y="144905"/>
                  <a:pt x="622300" y="127000"/>
                </a:cubicBezTo>
                <a:cubicBezTo>
                  <a:pt x="632753" y="118637"/>
                  <a:pt x="647700" y="118533"/>
                  <a:pt x="660400" y="114300"/>
                </a:cubicBezTo>
                <a:cubicBezTo>
                  <a:pt x="697163" y="59155"/>
                  <a:pt x="691652" y="33635"/>
                  <a:pt x="749300" y="25400"/>
                </a:cubicBezTo>
                <a:cubicBezTo>
                  <a:pt x="766063" y="23005"/>
                  <a:pt x="783167" y="25400"/>
                  <a:pt x="800100" y="254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48139" name="TextBox 10"/>
          <p:cNvSpPr txBox="1">
            <a:spLocks noChangeArrowheads="1"/>
          </p:cNvSpPr>
          <p:nvPr/>
        </p:nvSpPr>
        <p:spPr bwMode="auto">
          <a:xfrm>
            <a:off x="1333500" y="39497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a:t>
            </a:r>
            <a:r>
              <a:rPr lang="en-US" sz="1800" baseline="30000">
                <a:latin typeface="Arial" charset="0"/>
              </a:rPr>
              <a:t>-</a:t>
            </a:r>
          </a:p>
        </p:txBody>
      </p:sp>
      <p:sp>
        <p:nvSpPr>
          <p:cNvPr id="14" name="TextBox 13"/>
          <p:cNvSpPr txBox="1">
            <a:spLocks noChangeArrowheads="1"/>
          </p:cNvSpPr>
          <p:nvPr/>
        </p:nvSpPr>
        <p:spPr bwMode="auto">
          <a:xfrm>
            <a:off x="3517900" y="2159000"/>
            <a:ext cx="90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a:t>
            </a:r>
          </a:p>
        </p:txBody>
      </p:sp>
      <p:sp>
        <p:nvSpPr>
          <p:cNvPr id="48141" name="TextBox 12"/>
          <p:cNvSpPr txBox="1">
            <a:spLocks noChangeArrowheads="1"/>
          </p:cNvSpPr>
          <p:nvPr/>
        </p:nvSpPr>
        <p:spPr bwMode="auto">
          <a:xfrm>
            <a:off x="3467100" y="594360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Target</a:t>
            </a:r>
          </a:p>
        </p:txBody>
      </p:sp>
      <p:sp>
        <p:nvSpPr>
          <p:cNvPr id="16" name="Oval 15"/>
          <p:cNvSpPr/>
          <p:nvPr/>
        </p:nvSpPr>
        <p:spPr>
          <a:xfrm>
            <a:off x="7810500" y="2908300"/>
            <a:ext cx="355600" cy="2387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43" name="TextBox 26"/>
          <p:cNvSpPr txBox="1">
            <a:spLocks noChangeArrowheads="1"/>
          </p:cNvSpPr>
          <p:nvPr/>
        </p:nvSpPr>
        <p:spPr bwMode="auto">
          <a:xfrm>
            <a:off x="6299200" y="5245100"/>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18" name="Straight Arrow Connector 17"/>
          <p:cNvCxnSpPr>
            <a:stCxn id="9" idx="5"/>
          </p:cNvCxnSpPr>
          <p:nvPr/>
        </p:nvCxnSpPr>
        <p:spPr>
          <a:xfrm>
            <a:off x="3657600" y="3568700"/>
            <a:ext cx="596900" cy="6350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9" idx="14"/>
          </p:cNvCxnSpPr>
          <p:nvPr/>
        </p:nvCxnSpPr>
        <p:spPr>
          <a:xfrm flipV="1">
            <a:off x="4076700" y="3035300"/>
            <a:ext cx="927100" cy="3683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0" name="TextBox 19"/>
          <p:cNvSpPr txBox="1">
            <a:spLocks noChangeArrowheads="1"/>
          </p:cNvSpPr>
          <p:nvPr/>
        </p:nvSpPr>
        <p:spPr bwMode="auto">
          <a:xfrm>
            <a:off x="4711700" y="26162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1" name="TextBox 20"/>
          <p:cNvSpPr txBox="1">
            <a:spLocks noChangeArrowheads="1"/>
          </p:cNvSpPr>
          <p:nvPr/>
        </p:nvSpPr>
        <p:spPr bwMode="auto">
          <a:xfrm>
            <a:off x="4254500" y="37338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cxnSp>
        <p:nvCxnSpPr>
          <p:cNvPr id="22" name="Straight Arrow Connector 21"/>
          <p:cNvCxnSpPr>
            <a:stCxn id="12" idx="7"/>
          </p:cNvCxnSpPr>
          <p:nvPr/>
        </p:nvCxnSpPr>
        <p:spPr>
          <a:xfrm flipH="1">
            <a:off x="2959100" y="4889500"/>
            <a:ext cx="774700" cy="3302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2" idx="12"/>
          </p:cNvCxnSpPr>
          <p:nvPr/>
        </p:nvCxnSpPr>
        <p:spPr>
          <a:xfrm>
            <a:off x="4025900" y="4635500"/>
            <a:ext cx="850900" cy="406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12" idx="2"/>
          </p:cNvCxnSpPr>
          <p:nvPr/>
        </p:nvCxnSpPr>
        <p:spPr>
          <a:xfrm flipV="1">
            <a:off x="3581400" y="3860800"/>
            <a:ext cx="101600" cy="660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5" name="TextBox 24"/>
          <p:cNvSpPr txBox="1">
            <a:spLocks noChangeArrowheads="1"/>
          </p:cNvSpPr>
          <p:nvPr/>
        </p:nvSpPr>
        <p:spPr bwMode="auto">
          <a:xfrm>
            <a:off x="4635500" y="49784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6" name="TextBox 25"/>
          <p:cNvSpPr txBox="1">
            <a:spLocks noChangeArrowheads="1"/>
          </p:cNvSpPr>
          <p:nvPr/>
        </p:nvSpPr>
        <p:spPr bwMode="auto">
          <a:xfrm>
            <a:off x="2705100" y="36957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7" name="TextBox 26"/>
          <p:cNvSpPr txBox="1">
            <a:spLocks noChangeArrowheads="1"/>
          </p:cNvSpPr>
          <p:nvPr/>
        </p:nvSpPr>
        <p:spPr bwMode="auto">
          <a:xfrm>
            <a:off x="2159000" y="51435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8" name="TextBox 27"/>
          <p:cNvSpPr txBox="1">
            <a:spLocks noChangeArrowheads="1"/>
          </p:cNvSpPr>
          <p:nvPr/>
        </p:nvSpPr>
        <p:spPr bwMode="auto">
          <a:xfrm>
            <a:off x="2514600" y="2019300"/>
            <a:ext cx="1058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/f)</a:t>
            </a:r>
          </a:p>
        </p:txBody>
      </p:sp>
      <p:sp>
        <p:nvSpPr>
          <p:cNvPr id="29" name="TextBox 28"/>
          <p:cNvSpPr txBox="1">
            <a:spLocks noChangeArrowheads="1"/>
          </p:cNvSpPr>
          <p:nvPr/>
        </p:nvSpPr>
        <p:spPr bwMode="auto">
          <a:xfrm>
            <a:off x="596900" y="2946400"/>
            <a:ext cx="75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Times" charset="0"/>
                <a:cs typeface="Times" charset="0"/>
              </a:rPr>
              <a:t>σ</a:t>
            </a:r>
            <a:r>
              <a:rPr lang="en-US" sz="1800" i="1" baseline="-25000">
                <a:latin typeface="Times" charset="0"/>
                <a:cs typeface="Times" charset="0"/>
              </a:rPr>
              <a:t>Brems</a:t>
            </a:r>
          </a:p>
        </p:txBody>
      </p:sp>
      <p:cxnSp>
        <p:nvCxnSpPr>
          <p:cNvPr id="30" name="Straight Arrow Connector 29"/>
          <p:cNvCxnSpPr/>
          <p:nvPr/>
        </p:nvCxnSpPr>
        <p:spPr>
          <a:xfrm flipV="1">
            <a:off x="1347788" y="3127375"/>
            <a:ext cx="315912" cy="63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a:spLocks noChangeArrowheads="1"/>
          </p:cNvSpPr>
          <p:nvPr/>
        </p:nvSpPr>
        <p:spPr bwMode="auto">
          <a:xfrm>
            <a:off x="1752600" y="2946400"/>
            <a:ext cx="871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Times" charset="0"/>
                <a:cs typeface="Times" charset="0"/>
              </a:rPr>
              <a:t>f σ</a:t>
            </a:r>
            <a:r>
              <a:rPr lang="en-US" sz="1800" i="1" baseline="-25000">
                <a:latin typeface="Times" charset="0"/>
                <a:cs typeface="Times" charset="0"/>
              </a:rPr>
              <a:t>Brems</a:t>
            </a:r>
          </a:p>
        </p:txBody>
      </p:sp>
      <p:sp>
        <p:nvSpPr>
          <p:cNvPr id="48158"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Enhanced cross section, particle splitting and Russian roulette</a:t>
            </a:r>
          </a:p>
        </p:txBody>
      </p:sp>
      <p:sp>
        <p:nvSpPr>
          <p:cNvPr id="34" name="TextBox 33"/>
          <p:cNvSpPr txBox="1">
            <a:spLocks noChangeArrowheads="1"/>
          </p:cNvSpPr>
          <p:nvPr/>
        </p:nvSpPr>
        <p:spPr bwMode="auto">
          <a:xfrm>
            <a:off x="5872163" y="1776413"/>
            <a:ext cx="310356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aramond" charset="0"/>
                <a:cs typeface="Garamond" charset="0"/>
              </a:rPr>
              <a:t>Useful when secondary particles are of interest, but their production is low frequent, e.g Bremsstrahlung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par>
                                <p:cTn id="38" presetID="1" presetClass="exit"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par>
                                <p:cTn id="43" presetID="9"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dissolve">
                                      <p:cBhvr>
                                        <p:cTn id="45" dur="500"/>
                                        <p:tgtEl>
                                          <p:spTgt spid="3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dissolve">
                                      <p:cBhvr>
                                        <p:cTn id="48" dur="500"/>
                                        <p:tgtEl>
                                          <p:spTgt spid="3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dissolve">
                                      <p:cBhvr>
                                        <p:cTn id="5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5" grpId="0"/>
      <p:bldP spid="26" grpId="0"/>
      <p:bldP spid="27" grpId="0"/>
      <p:bldP spid="28" grpId="0"/>
      <p:bldP spid="29" grpId="0"/>
      <p:bldP spid="31"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1F486048-9470-324E-A89E-2FA172F84111}" type="slidenum">
              <a:rPr lang="en-US" smtClean="0"/>
              <a:pPr>
                <a:defRPr/>
              </a:pPr>
              <a:t>36</a:t>
            </a:fld>
            <a:endParaRPr lang="en-US" dirty="0"/>
          </a:p>
        </p:txBody>
      </p:sp>
      <p:sp>
        <p:nvSpPr>
          <p:cNvPr id="8" name="Rectangle 7"/>
          <p:cNvSpPr/>
          <p:nvPr/>
        </p:nvSpPr>
        <p:spPr>
          <a:xfrm>
            <a:off x="3365500" y="2679700"/>
            <a:ext cx="1041400" cy="3124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flipV="1">
            <a:off x="1790700" y="37465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0" name="Freeform 9"/>
          <p:cNvSpPr/>
          <p:nvPr/>
        </p:nvSpPr>
        <p:spPr>
          <a:xfrm>
            <a:off x="3378200" y="3225800"/>
            <a:ext cx="736600" cy="533400"/>
          </a:xfrm>
          <a:custGeom>
            <a:avLst/>
            <a:gdLst>
              <a:gd name="connsiteX0" fmla="*/ 0 w 736600"/>
              <a:gd name="connsiteY0" fmla="*/ 533400 h 533400"/>
              <a:gd name="connsiteX1" fmla="*/ 101600 w 736600"/>
              <a:gd name="connsiteY1" fmla="*/ 520700 h 533400"/>
              <a:gd name="connsiteX2" fmla="*/ 139700 w 736600"/>
              <a:gd name="connsiteY2" fmla="*/ 482600 h 533400"/>
              <a:gd name="connsiteX3" fmla="*/ 215900 w 736600"/>
              <a:gd name="connsiteY3" fmla="*/ 457200 h 533400"/>
              <a:gd name="connsiteX4" fmla="*/ 228600 w 736600"/>
              <a:gd name="connsiteY4" fmla="*/ 419100 h 533400"/>
              <a:gd name="connsiteX5" fmla="*/ 279400 w 736600"/>
              <a:gd name="connsiteY5" fmla="*/ 342900 h 533400"/>
              <a:gd name="connsiteX6" fmla="*/ 317500 w 736600"/>
              <a:gd name="connsiteY6" fmla="*/ 101600 h 533400"/>
              <a:gd name="connsiteX7" fmla="*/ 355600 w 736600"/>
              <a:gd name="connsiteY7" fmla="*/ 76200 h 533400"/>
              <a:gd name="connsiteX8" fmla="*/ 431800 w 736600"/>
              <a:gd name="connsiteY8" fmla="*/ 25400 h 533400"/>
              <a:gd name="connsiteX9" fmla="*/ 533400 w 736600"/>
              <a:gd name="connsiteY9" fmla="*/ 0 h 533400"/>
              <a:gd name="connsiteX10" fmla="*/ 609600 w 736600"/>
              <a:gd name="connsiteY10" fmla="*/ 12700 h 533400"/>
              <a:gd name="connsiteX11" fmla="*/ 622300 w 736600"/>
              <a:gd name="connsiteY11" fmla="*/ 50800 h 533400"/>
              <a:gd name="connsiteX12" fmla="*/ 647700 w 736600"/>
              <a:gd name="connsiteY12" fmla="*/ 88900 h 533400"/>
              <a:gd name="connsiteX13" fmla="*/ 660400 w 736600"/>
              <a:gd name="connsiteY13" fmla="*/ 165100 h 533400"/>
              <a:gd name="connsiteX14" fmla="*/ 698500 w 736600"/>
              <a:gd name="connsiteY14" fmla="*/ 177800 h 533400"/>
              <a:gd name="connsiteX15" fmla="*/ 736600 w 736600"/>
              <a:gd name="connsiteY15" fmla="*/ 2032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600" h="533400">
                <a:moveTo>
                  <a:pt x="0" y="533400"/>
                </a:moveTo>
                <a:cubicBezTo>
                  <a:pt x="33867" y="529167"/>
                  <a:pt x="69525" y="532364"/>
                  <a:pt x="101600" y="520700"/>
                </a:cubicBezTo>
                <a:cubicBezTo>
                  <a:pt x="118479" y="514562"/>
                  <a:pt x="124000" y="491322"/>
                  <a:pt x="139700" y="482600"/>
                </a:cubicBezTo>
                <a:cubicBezTo>
                  <a:pt x="163105" y="469597"/>
                  <a:pt x="215900" y="457200"/>
                  <a:pt x="215900" y="457200"/>
                </a:cubicBezTo>
                <a:cubicBezTo>
                  <a:pt x="220133" y="444500"/>
                  <a:pt x="222099" y="430802"/>
                  <a:pt x="228600" y="419100"/>
                </a:cubicBezTo>
                <a:cubicBezTo>
                  <a:pt x="243425" y="392415"/>
                  <a:pt x="279400" y="342900"/>
                  <a:pt x="279400" y="342900"/>
                </a:cubicBezTo>
                <a:cubicBezTo>
                  <a:pt x="283304" y="292150"/>
                  <a:pt x="279908" y="161747"/>
                  <a:pt x="317500" y="101600"/>
                </a:cubicBezTo>
                <a:cubicBezTo>
                  <a:pt x="325590" y="88657"/>
                  <a:pt x="343874" y="85971"/>
                  <a:pt x="355600" y="76200"/>
                </a:cubicBezTo>
                <a:cubicBezTo>
                  <a:pt x="409310" y="31442"/>
                  <a:pt x="372082" y="41687"/>
                  <a:pt x="431800" y="25400"/>
                </a:cubicBezTo>
                <a:cubicBezTo>
                  <a:pt x="465479" y="16215"/>
                  <a:pt x="533400" y="0"/>
                  <a:pt x="533400" y="0"/>
                </a:cubicBezTo>
                <a:cubicBezTo>
                  <a:pt x="558800" y="4233"/>
                  <a:pt x="587242" y="-76"/>
                  <a:pt x="609600" y="12700"/>
                </a:cubicBezTo>
                <a:cubicBezTo>
                  <a:pt x="621223" y="19342"/>
                  <a:pt x="616313" y="38826"/>
                  <a:pt x="622300" y="50800"/>
                </a:cubicBezTo>
                <a:cubicBezTo>
                  <a:pt x="629126" y="64452"/>
                  <a:pt x="639233" y="76200"/>
                  <a:pt x="647700" y="88900"/>
                </a:cubicBezTo>
                <a:cubicBezTo>
                  <a:pt x="651933" y="114300"/>
                  <a:pt x="647624" y="142742"/>
                  <a:pt x="660400" y="165100"/>
                </a:cubicBezTo>
                <a:cubicBezTo>
                  <a:pt x="667042" y="176723"/>
                  <a:pt x="686526" y="171813"/>
                  <a:pt x="698500" y="177800"/>
                </a:cubicBezTo>
                <a:cubicBezTo>
                  <a:pt x="712152" y="184626"/>
                  <a:pt x="736600" y="203200"/>
                  <a:pt x="736600" y="2032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11" name="Straight Arrow Connector 10"/>
          <p:cNvCxnSpPr>
            <a:stCxn id="10" idx="8"/>
          </p:cNvCxnSpPr>
          <p:nvPr/>
        </p:nvCxnSpPr>
        <p:spPr>
          <a:xfrm flipH="1" flipV="1">
            <a:off x="3467100" y="2311400"/>
            <a:ext cx="342900" cy="9398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1778000" y="4572000"/>
            <a:ext cx="1587500" cy="12700"/>
          </a:xfrm>
          <a:prstGeom prst="straightConnector1">
            <a:avLst/>
          </a:prstGeom>
          <a:ln w="28575" cmpd="sng">
            <a:solidFill>
              <a:srgbClr val="0000FF"/>
            </a:solidFill>
            <a:tailEnd type="arrow"/>
          </a:ln>
        </p:spPr>
        <p:style>
          <a:lnRef idx="1">
            <a:schemeClr val="dk1"/>
          </a:lnRef>
          <a:fillRef idx="0">
            <a:schemeClr val="dk1"/>
          </a:fillRef>
          <a:effectRef idx="0">
            <a:schemeClr val="dk1"/>
          </a:effectRef>
          <a:fontRef idx="minor">
            <a:schemeClr val="tx1"/>
          </a:fontRef>
        </p:style>
      </p:cxnSp>
      <p:sp>
        <p:nvSpPr>
          <p:cNvPr id="13" name="Freeform 12"/>
          <p:cNvSpPr/>
          <p:nvPr/>
        </p:nvSpPr>
        <p:spPr>
          <a:xfrm>
            <a:off x="3365500" y="4521200"/>
            <a:ext cx="800100" cy="368300"/>
          </a:xfrm>
          <a:custGeom>
            <a:avLst/>
            <a:gdLst>
              <a:gd name="connsiteX0" fmla="*/ 0 w 800100"/>
              <a:gd name="connsiteY0" fmla="*/ 50800 h 368300"/>
              <a:gd name="connsiteX1" fmla="*/ 139700 w 800100"/>
              <a:gd name="connsiteY1" fmla="*/ 25400 h 368300"/>
              <a:gd name="connsiteX2" fmla="*/ 215900 w 800100"/>
              <a:gd name="connsiteY2" fmla="*/ 0 h 368300"/>
              <a:gd name="connsiteX3" fmla="*/ 254000 w 800100"/>
              <a:gd name="connsiteY3" fmla="*/ 12700 h 368300"/>
              <a:gd name="connsiteX4" fmla="*/ 292100 w 800100"/>
              <a:gd name="connsiteY4" fmla="*/ 101600 h 368300"/>
              <a:gd name="connsiteX5" fmla="*/ 317500 w 800100"/>
              <a:gd name="connsiteY5" fmla="*/ 139700 h 368300"/>
              <a:gd name="connsiteX6" fmla="*/ 330200 w 800100"/>
              <a:gd name="connsiteY6" fmla="*/ 190500 h 368300"/>
              <a:gd name="connsiteX7" fmla="*/ 368300 w 800100"/>
              <a:gd name="connsiteY7" fmla="*/ 368300 h 368300"/>
              <a:gd name="connsiteX8" fmla="*/ 482600 w 800100"/>
              <a:gd name="connsiteY8" fmla="*/ 342900 h 368300"/>
              <a:gd name="connsiteX9" fmla="*/ 558800 w 800100"/>
              <a:gd name="connsiteY9" fmla="*/ 279400 h 368300"/>
              <a:gd name="connsiteX10" fmla="*/ 584200 w 800100"/>
              <a:gd name="connsiteY10" fmla="*/ 203200 h 368300"/>
              <a:gd name="connsiteX11" fmla="*/ 622300 w 800100"/>
              <a:gd name="connsiteY11" fmla="*/ 127000 h 368300"/>
              <a:gd name="connsiteX12" fmla="*/ 660400 w 800100"/>
              <a:gd name="connsiteY12" fmla="*/ 114300 h 368300"/>
              <a:gd name="connsiteX13" fmla="*/ 749300 w 800100"/>
              <a:gd name="connsiteY13" fmla="*/ 25400 h 368300"/>
              <a:gd name="connsiteX14" fmla="*/ 800100 w 800100"/>
              <a:gd name="connsiteY14" fmla="*/ 254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0100" h="368300">
                <a:moveTo>
                  <a:pt x="0" y="50800"/>
                </a:moveTo>
                <a:cubicBezTo>
                  <a:pt x="24894" y="46651"/>
                  <a:pt x="111807" y="33007"/>
                  <a:pt x="139700" y="25400"/>
                </a:cubicBezTo>
                <a:cubicBezTo>
                  <a:pt x="165531" y="18355"/>
                  <a:pt x="215900" y="0"/>
                  <a:pt x="215900" y="0"/>
                </a:cubicBezTo>
                <a:cubicBezTo>
                  <a:pt x="228600" y="4233"/>
                  <a:pt x="243547" y="4337"/>
                  <a:pt x="254000" y="12700"/>
                </a:cubicBezTo>
                <a:cubicBezTo>
                  <a:pt x="288657" y="40425"/>
                  <a:pt x="276185" y="64464"/>
                  <a:pt x="292100" y="101600"/>
                </a:cubicBezTo>
                <a:cubicBezTo>
                  <a:pt x="298113" y="115629"/>
                  <a:pt x="309033" y="127000"/>
                  <a:pt x="317500" y="139700"/>
                </a:cubicBezTo>
                <a:cubicBezTo>
                  <a:pt x="321733" y="156633"/>
                  <a:pt x="326275" y="173493"/>
                  <a:pt x="330200" y="190500"/>
                </a:cubicBezTo>
                <a:cubicBezTo>
                  <a:pt x="352762" y="288269"/>
                  <a:pt x="352105" y="287326"/>
                  <a:pt x="368300" y="368300"/>
                </a:cubicBezTo>
                <a:cubicBezTo>
                  <a:pt x="406400" y="359833"/>
                  <a:pt x="445573" y="355242"/>
                  <a:pt x="482600" y="342900"/>
                </a:cubicBezTo>
                <a:cubicBezTo>
                  <a:pt x="509122" y="334059"/>
                  <a:pt x="541115" y="297085"/>
                  <a:pt x="558800" y="279400"/>
                </a:cubicBezTo>
                <a:lnTo>
                  <a:pt x="584200" y="203200"/>
                </a:lnTo>
                <a:cubicBezTo>
                  <a:pt x="592566" y="178101"/>
                  <a:pt x="599919" y="144905"/>
                  <a:pt x="622300" y="127000"/>
                </a:cubicBezTo>
                <a:cubicBezTo>
                  <a:pt x="632753" y="118637"/>
                  <a:pt x="647700" y="118533"/>
                  <a:pt x="660400" y="114300"/>
                </a:cubicBezTo>
                <a:cubicBezTo>
                  <a:pt x="697163" y="59155"/>
                  <a:pt x="691652" y="33635"/>
                  <a:pt x="749300" y="25400"/>
                </a:cubicBezTo>
                <a:cubicBezTo>
                  <a:pt x="766063" y="23005"/>
                  <a:pt x="783167" y="25400"/>
                  <a:pt x="800100" y="254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50187" name="TextBox 10"/>
          <p:cNvSpPr txBox="1">
            <a:spLocks noChangeArrowheads="1"/>
          </p:cNvSpPr>
          <p:nvPr/>
        </p:nvSpPr>
        <p:spPr bwMode="auto">
          <a:xfrm>
            <a:off x="1333500" y="39497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a:t>
            </a:r>
            <a:r>
              <a:rPr lang="en-US" sz="1800" baseline="30000">
                <a:latin typeface="Arial" charset="0"/>
              </a:rPr>
              <a:t>-</a:t>
            </a:r>
          </a:p>
        </p:txBody>
      </p:sp>
      <p:sp>
        <p:nvSpPr>
          <p:cNvPr id="15" name="TextBox 14"/>
          <p:cNvSpPr txBox="1">
            <a:spLocks noChangeArrowheads="1"/>
          </p:cNvSpPr>
          <p:nvPr/>
        </p:nvSpPr>
        <p:spPr bwMode="auto">
          <a:xfrm>
            <a:off x="3517900" y="2159000"/>
            <a:ext cx="90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a:t>
            </a:r>
          </a:p>
        </p:txBody>
      </p:sp>
      <p:sp>
        <p:nvSpPr>
          <p:cNvPr id="50189" name="TextBox 12"/>
          <p:cNvSpPr txBox="1">
            <a:spLocks noChangeArrowheads="1"/>
          </p:cNvSpPr>
          <p:nvPr/>
        </p:nvSpPr>
        <p:spPr bwMode="auto">
          <a:xfrm>
            <a:off x="3467100" y="594360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Target</a:t>
            </a:r>
          </a:p>
        </p:txBody>
      </p:sp>
      <p:cxnSp>
        <p:nvCxnSpPr>
          <p:cNvPr id="17" name="Straight Arrow Connector 16"/>
          <p:cNvCxnSpPr/>
          <p:nvPr/>
        </p:nvCxnSpPr>
        <p:spPr>
          <a:xfrm>
            <a:off x="3810000" y="3251200"/>
            <a:ext cx="596900" cy="6350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3797300" y="3251200"/>
            <a:ext cx="1066800" cy="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19" name="TextBox 18"/>
          <p:cNvSpPr txBox="1">
            <a:spLocks noChangeArrowheads="1"/>
          </p:cNvSpPr>
          <p:nvPr/>
        </p:nvSpPr>
        <p:spPr bwMode="auto">
          <a:xfrm>
            <a:off x="4711700" y="2616200"/>
            <a:ext cx="1243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0" name="TextBox 19"/>
          <p:cNvSpPr txBox="1">
            <a:spLocks noChangeArrowheads="1"/>
          </p:cNvSpPr>
          <p:nvPr/>
        </p:nvSpPr>
        <p:spPr bwMode="auto">
          <a:xfrm>
            <a:off x="4749800" y="3416300"/>
            <a:ext cx="1243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cxnSp>
        <p:nvCxnSpPr>
          <p:cNvPr id="21" name="Straight Arrow Connector 20"/>
          <p:cNvCxnSpPr/>
          <p:nvPr/>
        </p:nvCxnSpPr>
        <p:spPr>
          <a:xfrm flipH="1">
            <a:off x="3073400" y="3251200"/>
            <a:ext cx="774700" cy="3302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3810000" y="3251200"/>
            <a:ext cx="850900" cy="406400"/>
          </a:xfrm>
          <a:prstGeom prst="straightConnector1">
            <a:avLst/>
          </a:prstGeom>
          <a:ln w="12700" cmpd="sng">
            <a:solidFill>
              <a:srgbClr val="17C309"/>
            </a:solidFill>
            <a:tailEnd type="arrow"/>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4051300" y="3924300"/>
            <a:ext cx="1243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4" name="TextBox 23"/>
          <p:cNvSpPr txBox="1">
            <a:spLocks noChangeArrowheads="1"/>
          </p:cNvSpPr>
          <p:nvPr/>
        </p:nvSpPr>
        <p:spPr bwMode="auto">
          <a:xfrm>
            <a:off x="2387600" y="2171700"/>
            <a:ext cx="1279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5" name="TextBox 24"/>
          <p:cNvSpPr txBox="1">
            <a:spLocks noChangeArrowheads="1"/>
          </p:cNvSpPr>
          <p:nvPr/>
        </p:nvSpPr>
        <p:spPr bwMode="auto">
          <a:xfrm>
            <a:off x="1993900" y="3263900"/>
            <a:ext cx="12430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i="1">
                <a:latin typeface="Times" charset="0"/>
                <a:cs typeface="Times" charset="0"/>
              </a:rPr>
              <a:t>γ(w</a:t>
            </a:r>
            <a:r>
              <a:rPr lang="en-US" sz="2200" i="1" baseline="-25000">
                <a:latin typeface="Times" charset="0"/>
                <a:cs typeface="Times" charset="0"/>
              </a:rPr>
              <a:t>0</a:t>
            </a:r>
            <a:r>
              <a:rPr lang="en-US" sz="2200" i="1">
                <a:latin typeface="Times" charset="0"/>
                <a:cs typeface="Times" charset="0"/>
              </a:rPr>
              <a:t>/N</a:t>
            </a:r>
            <a:r>
              <a:rPr lang="en-US" sz="2200" i="1" baseline="-25000">
                <a:latin typeface="Times" charset="0"/>
                <a:cs typeface="Times" charset="0"/>
              </a:rPr>
              <a:t>s</a:t>
            </a:r>
            <a:r>
              <a:rPr lang="en-US" sz="2200" i="1">
                <a:latin typeface="Times" charset="0"/>
                <a:cs typeface="Times" charset="0"/>
              </a:rPr>
              <a:t>)</a:t>
            </a:r>
          </a:p>
        </p:txBody>
      </p:sp>
      <p:sp>
        <p:nvSpPr>
          <p:cNvPr id="26" name="Oval 25"/>
          <p:cNvSpPr/>
          <p:nvPr/>
        </p:nvSpPr>
        <p:spPr>
          <a:xfrm>
            <a:off x="7810500" y="2908300"/>
            <a:ext cx="355600" cy="2387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200" name="TextBox 37"/>
          <p:cNvSpPr txBox="1">
            <a:spLocks noChangeArrowheads="1"/>
          </p:cNvSpPr>
          <p:nvPr/>
        </p:nvSpPr>
        <p:spPr bwMode="auto">
          <a:xfrm>
            <a:off x="6299200" y="5245100"/>
            <a:ext cx="1673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28" name="Straight Connector 27"/>
          <p:cNvCxnSpPr>
            <a:endCxn id="26" idx="1"/>
          </p:cNvCxnSpPr>
          <p:nvPr/>
        </p:nvCxnSpPr>
        <p:spPr>
          <a:xfrm>
            <a:off x="4864100" y="3251200"/>
            <a:ext cx="2998788" cy="6350"/>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648200" y="3657600"/>
            <a:ext cx="3289300" cy="1485900"/>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30" name="TextBox 29"/>
          <p:cNvSpPr txBox="1">
            <a:spLocks noChangeArrowheads="1"/>
          </p:cNvSpPr>
          <p:nvPr/>
        </p:nvSpPr>
        <p:spPr bwMode="auto">
          <a:xfrm>
            <a:off x="3492500" y="2603500"/>
            <a:ext cx="37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1" name="TextBox 30"/>
          <p:cNvSpPr txBox="1">
            <a:spLocks noChangeArrowheads="1"/>
          </p:cNvSpPr>
          <p:nvPr/>
        </p:nvSpPr>
        <p:spPr bwMode="auto">
          <a:xfrm>
            <a:off x="3251200" y="3200400"/>
            <a:ext cx="37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2" name="TextBox 31"/>
          <p:cNvSpPr txBox="1">
            <a:spLocks noChangeArrowheads="1"/>
          </p:cNvSpPr>
          <p:nvPr/>
        </p:nvSpPr>
        <p:spPr bwMode="auto">
          <a:xfrm>
            <a:off x="4000500" y="3429000"/>
            <a:ext cx="3730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200">
                <a:latin typeface="Helvetica" charset="0"/>
                <a:cs typeface="Helvetica" charset="0"/>
              </a:rPr>
              <a:t>X</a:t>
            </a:r>
          </a:p>
        </p:txBody>
      </p:sp>
      <p:sp>
        <p:nvSpPr>
          <p:cNvPr id="33" name="TextBox 32"/>
          <p:cNvSpPr txBox="1">
            <a:spLocks noChangeArrowheads="1"/>
          </p:cNvSpPr>
          <p:nvPr/>
        </p:nvSpPr>
        <p:spPr bwMode="auto">
          <a:xfrm>
            <a:off x="-57150" y="4654550"/>
            <a:ext cx="36337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Courier New" charset="0"/>
                <a:cs typeface="Courier New" charset="0"/>
              </a:rPr>
              <a:t>If not points toward Region</a:t>
            </a:r>
          </a:p>
          <a:p>
            <a:pPr eaLnBrk="1" hangingPunct="1"/>
            <a:r>
              <a:rPr lang="en-US" sz="1600">
                <a:latin typeface="Courier New" charset="0"/>
                <a:cs typeface="Courier New" charset="0"/>
              </a:rPr>
              <a:t>  If UniformRand() &lt; 1-1/N</a:t>
            </a:r>
            <a:r>
              <a:rPr lang="en-US" sz="1600" baseline="-25000">
                <a:latin typeface="Courier New" charset="0"/>
                <a:cs typeface="Courier New" charset="0"/>
              </a:rPr>
              <a:t>s</a:t>
            </a:r>
          </a:p>
          <a:p>
            <a:pPr eaLnBrk="1" hangingPunct="1"/>
            <a:r>
              <a:rPr lang="en-US" sz="1600">
                <a:latin typeface="Courier New" charset="0"/>
                <a:cs typeface="Courier New" charset="0"/>
              </a:rPr>
              <a:t>        Terminate track</a:t>
            </a:r>
          </a:p>
          <a:p>
            <a:pPr eaLnBrk="1" hangingPunct="1"/>
            <a:r>
              <a:rPr lang="en-US" sz="1600">
                <a:latin typeface="Courier New" charset="0"/>
                <a:cs typeface="Courier New" charset="0"/>
              </a:rPr>
              <a:t>  Else</a:t>
            </a:r>
          </a:p>
          <a:p>
            <a:pPr eaLnBrk="1" hangingPunct="1"/>
            <a:r>
              <a:rPr lang="en-US" sz="1600">
                <a:latin typeface="Courier New" charset="0"/>
                <a:cs typeface="Courier New" charset="0"/>
              </a:rPr>
              <a:t>        w</a:t>
            </a:r>
            <a:r>
              <a:rPr lang="en-US" sz="1600" baseline="-25000">
                <a:latin typeface="Courier New" charset="0"/>
                <a:cs typeface="Courier New" charset="0"/>
              </a:rPr>
              <a:t>i</a:t>
            </a:r>
            <a:r>
              <a:rPr lang="en-US" sz="1600">
                <a:latin typeface="Courier New" charset="0"/>
                <a:cs typeface="Courier New" charset="0"/>
              </a:rPr>
              <a:t> = N</a:t>
            </a:r>
            <a:r>
              <a:rPr lang="en-US" sz="1600" baseline="-25000">
                <a:latin typeface="Courier New" charset="0"/>
                <a:cs typeface="Courier New" charset="0"/>
              </a:rPr>
              <a:t>s</a:t>
            </a:r>
            <a:r>
              <a:rPr lang="en-US" sz="1600">
                <a:latin typeface="Courier New" charset="0"/>
                <a:cs typeface="Courier New" charset="0"/>
              </a:rPr>
              <a:t>*w</a:t>
            </a:r>
            <a:r>
              <a:rPr lang="en-US" sz="1600" baseline="-25000">
                <a:latin typeface="Courier New" charset="0"/>
                <a:cs typeface="Courier New" charset="0"/>
              </a:rPr>
              <a:t>0</a:t>
            </a:r>
          </a:p>
          <a:p>
            <a:pPr eaLnBrk="1" hangingPunct="1"/>
            <a:r>
              <a:rPr lang="en-US" sz="1600">
                <a:latin typeface="Courier New" charset="0"/>
                <a:cs typeface="Courier New" charset="0"/>
              </a:rPr>
              <a:t>        Continue track</a:t>
            </a:r>
          </a:p>
        </p:txBody>
      </p:sp>
      <p:sp>
        <p:nvSpPr>
          <p:cNvPr id="50207"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Enhanced cross section, particle splitting and Russian roulette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par>
                                <p:cTn id="11" presetID="9"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par>
                                <p:cTn id="14" presetID="9"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dissolve">
                                      <p:cBhvr>
                                        <p:cTn id="38" dur="500"/>
                                        <p:tgtEl>
                                          <p:spTgt spid="28"/>
                                        </p:tgtEl>
                                      </p:cBhvr>
                                    </p:animEffect>
                                  </p:childTnLst>
                                </p:cTn>
                              </p:par>
                              <p:par>
                                <p:cTn id="39" presetID="9"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dissolve">
                                      <p:cBhvr>
                                        <p:cTn id="41" dur="500"/>
                                        <p:tgtEl>
                                          <p:spTgt spid="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dissolve">
                                      <p:cBhvr>
                                        <p:cTn id="52" dur="500"/>
                                        <p:tgtEl>
                                          <p:spTgt spid="3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3" grpId="0"/>
      <p:bldP spid="24" grpId="0"/>
      <p:bldP spid="25" grpId="0"/>
      <p:bldP spid="30" grpId="0"/>
      <p:bldP spid="31" grpId="0"/>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atin typeface="Garamond" charset="0"/>
              </a:rPr>
              <a:t>Variance reduction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08F47161-908A-E543-9870-75B599A06EDD}" type="slidenum">
              <a:rPr lang="en-US" smtClean="0"/>
              <a:pPr>
                <a:defRPr/>
              </a:pPr>
              <a:t>37</a:t>
            </a:fld>
            <a:endParaRPr lang="en-US" dirty="0"/>
          </a:p>
        </p:txBody>
      </p:sp>
      <p:pic>
        <p:nvPicPr>
          <p:cNvPr id="51205" name="Picture 13" descr="ImportanceSampl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874963"/>
            <a:ext cx="45720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eightWin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540000"/>
            <a:ext cx="41148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2"/>
          <p:cNvSpPr txBox="1">
            <a:spLocks noChangeArrowheads="1"/>
          </p:cNvSpPr>
          <p:nvPr/>
        </p:nvSpPr>
        <p:spPr bwMode="auto">
          <a:xfrm>
            <a:off x="649288" y="1309688"/>
            <a:ext cx="8494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Importance sampling and weight window. </a:t>
            </a:r>
          </a:p>
        </p:txBody>
      </p:sp>
      <p:sp>
        <p:nvSpPr>
          <p:cNvPr id="11" name="TextBox 2"/>
          <p:cNvSpPr txBox="1">
            <a:spLocks noChangeArrowheads="1"/>
          </p:cNvSpPr>
          <p:nvPr/>
        </p:nvSpPr>
        <p:spPr bwMode="auto">
          <a:xfrm>
            <a:off x="561975" y="1803400"/>
            <a:ext cx="84947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Useful for enhance the penetration of particles through dense media: shielding.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rPr>
              <a:t>Approximate efficiency enhancing techniques</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32C52590-06FC-324C-B9A9-D2E780A5048A}" type="slidenum">
              <a:rPr lang="en-US" smtClean="0"/>
              <a:pPr>
                <a:defRPr/>
              </a:pPr>
              <a:t>38</a:t>
            </a:fld>
            <a:endParaRPr lang="en-US" dirty="0"/>
          </a:p>
        </p:txBody>
      </p:sp>
      <p:cxnSp>
        <p:nvCxnSpPr>
          <p:cNvPr id="7" name="Straight Connector 6"/>
          <p:cNvCxnSpPr/>
          <p:nvPr/>
        </p:nvCxnSpPr>
        <p:spPr>
          <a:xfrm>
            <a:off x="2641600" y="2425700"/>
            <a:ext cx="0" cy="2895600"/>
          </a:xfrm>
          <a:prstGeom prst="line">
            <a:avLst/>
          </a:prstGeom>
        </p:spPr>
        <p:style>
          <a:lnRef idx="1">
            <a:schemeClr val="dk1"/>
          </a:lnRef>
          <a:fillRef idx="0">
            <a:schemeClr val="dk1"/>
          </a:fillRef>
          <a:effectRef idx="0">
            <a:schemeClr val="dk1"/>
          </a:effectRef>
          <a:fontRef idx="minor">
            <a:schemeClr val="tx1"/>
          </a:fontRef>
        </p:style>
      </p:cxnSp>
      <p:sp>
        <p:nvSpPr>
          <p:cNvPr id="52230" name="TextBox 11"/>
          <p:cNvSpPr txBox="1">
            <a:spLocks noChangeArrowheads="1"/>
          </p:cNvSpPr>
          <p:nvPr/>
        </p:nvSpPr>
        <p:spPr bwMode="auto">
          <a:xfrm>
            <a:off x="1181100" y="262096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Region 1</a:t>
            </a:r>
          </a:p>
        </p:txBody>
      </p:sp>
      <p:sp>
        <p:nvSpPr>
          <p:cNvPr id="52231" name="TextBox 20"/>
          <p:cNvSpPr txBox="1">
            <a:spLocks noChangeArrowheads="1"/>
          </p:cNvSpPr>
          <p:nvPr/>
        </p:nvSpPr>
        <p:spPr bwMode="auto">
          <a:xfrm>
            <a:off x="2814638" y="2620963"/>
            <a:ext cx="1763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Scoring Region</a:t>
            </a:r>
          </a:p>
        </p:txBody>
      </p:sp>
      <p:cxnSp>
        <p:nvCxnSpPr>
          <p:cNvPr id="10" name="Straight Arrow Connector 9"/>
          <p:cNvCxnSpPr/>
          <p:nvPr/>
        </p:nvCxnSpPr>
        <p:spPr>
          <a:xfrm>
            <a:off x="2038350" y="3524250"/>
            <a:ext cx="793750" cy="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sp>
        <p:nvSpPr>
          <p:cNvPr id="52233" name="TextBox 24"/>
          <p:cNvSpPr txBox="1">
            <a:spLocks noChangeArrowheads="1"/>
          </p:cNvSpPr>
          <p:nvPr/>
        </p:nvSpPr>
        <p:spPr bwMode="auto">
          <a:xfrm>
            <a:off x="1670050" y="3911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400">
                <a:latin typeface="Arial" charset="0"/>
              </a:rPr>
              <a:t>Projected </a:t>
            </a:r>
          </a:p>
          <a:p>
            <a:pPr algn="ctr" eaLnBrk="1" hangingPunct="1"/>
            <a:r>
              <a:rPr lang="en-US" sz="1400">
                <a:latin typeface="Arial" charset="0"/>
              </a:rPr>
              <a:t>range</a:t>
            </a:r>
          </a:p>
        </p:txBody>
      </p:sp>
      <p:cxnSp>
        <p:nvCxnSpPr>
          <p:cNvPr id="12" name="Straight Arrow Connector 11"/>
          <p:cNvCxnSpPr/>
          <p:nvPr/>
        </p:nvCxnSpPr>
        <p:spPr>
          <a:xfrm flipV="1">
            <a:off x="1619250" y="4787900"/>
            <a:ext cx="615950" cy="6350"/>
          </a:xfrm>
          <a:prstGeom prst="straightConnector1">
            <a:avLst/>
          </a:prstGeom>
          <a:ln>
            <a:prstDash val="sysDash"/>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52233" idx="0"/>
          </p:cNvCxnSpPr>
          <p:nvPr/>
        </p:nvCxnSpPr>
        <p:spPr>
          <a:xfrm flipV="1">
            <a:off x="2141538" y="3587750"/>
            <a:ext cx="214312" cy="3238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52233" idx="2"/>
          </p:cNvCxnSpPr>
          <p:nvPr/>
        </p:nvCxnSpPr>
        <p:spPr>
          <a:xfrm flipH="1">
            <a:off x="1981200" y="4435475"/>
            <a:ext cx="160338" cy="257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Oval 14"/>
          <p:cNvSpPr/>
          <p:nvPr/>
        </p:nvSpPr>
        <p:spPr>
          <a:xfrm>
            <a:off x="2019300" y="35052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Oval 15"/>
          <p:cNvSpPr/>
          <p:nvPr/>
        </p:nvSpPr>
        <p:spPr>
          <a:xfrm>
            <a:off x="1600200" y="476885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2239" name="TextBox 23"/>
          <p:cNvSpPr txBox="1">
            <a:spLocks noChangeArrowheads="1"/>
          </p:cNvSpPr>
          <p:nvPr/>
        </p:nvSpPr>
        <p:spPr bwMode="auto">
          <a:xfrm>
            <a:off x="2959100" y="3371850"/>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Transport</a:t>
            </a:r>
          </a:p>
        </p:txBody>
      </p:sp>
      <p:sp>
        <p:nvSpPr>
          <p:cNvPr id="52240" name="TextBox 35"/>
          <p:cNvSpPr txBox="1">
            <a:spLocks noChangeArrowheads="1"/>
          </p:cNvSpPr>
          <p:nvPr/>
        </p:nvSpPr>
        <p:spPr bwMode="auto">
          <a:xfrm>
            <a:off x="2755900" y="4470400"/>
            <a:ext cx="1198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Terminate</a:t>
            </a:r>
          </a:p>
          <a:p>
            <a:pPr eaLnBrk="1" hangingPunct="1"/>
            <a:r>
              <a:rPr lang="en-US" sz="1800">
                <a:latin typeface="Arial" charset="0"/>
              </a:rPr>
              <a:t>transport</a:t>
            </a:r>
          </a:p>
        </p:txBody>
      </p:sp>
      <p:sp>
        <p:nvSpPr>
          <p:cNvPr id="19" name="Oval 18"/>
          <p:cNvSpPr/>
          <p:nvPr/>
        </p:nvSpPr>
        <p:spPr>
          <a:xfrm>
            <a:off x="6362700" y="38481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 name="Oval 19"/>
          <p:cNvSpPr/>
          <p:nvPr/>
        </p:nvSpPr>
        <p:spPr>
          <a:xfrm>
            <a:off x="6985000" y="3771900"/>
            <a:ext cx="46038" cy="460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52243" name="TextBox 29"/>
          <p:cNvSpPr txBox="1">
            <a:spLocks noChangeArrowheads="1"/>
          </p:cNvSpPr>
          <p:nvPr/>
        </p:nvSpPr>
        <p:spPr bwMode="auto">
          <a:xfrm>
            <a:off x="7962900" y="3746500"/>
            <a:ext cx="95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Particle</a:t>
            </a:r>
          </a:p>
        </p:txBody>
      </p:sp>
      <p:sp>
        <p:nvSpPr>
          <p:cNvPr id="52244" name="TextBox 30"/>
          <p:cNvSpPr txBox="1">
            <a:spLocks noChangeArrowheads="1"/>
          </p:cNvSpPr>
          <p:nvPr/>
        </p:nvSpPr>
        <p:spPr bwMode="auto">
          <a:xfrm>
            <a:off x="6832600" y="1841500"/>
            <a:ext cx="1816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Expected range lower than user-defined threshold; thus do not create</a:t>
            </a:r>
          </a:p>
        </p:txBody>
      </p:sp>
      <p:sp>
        <p:nvSpPr>
          <p:cNvPr id="52245" name="TextBox 46"/>
          <p:cNvSpPr txBox="1">
            <a:spLocks noChangeArrowheads="1"/>
          </p:cNvSpPr>
          <p:nvPr/>
        </p:nvSpPr>
        <p:spPr bwMode="auto">
          <a:xfrm>
            <a:off x="4762500" y="4375150"/>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Transport</a:t>
            </a:r>
          </a:p>
        </p:txBody>
      </p:sp>
      <p:sp>
        <p:nvSpPr>
          <p:cNvPr id="24" name="Freeform 23"/>
          <p:cNvSpPr/>
          <p:nvPr/>
        </p:nvSpPr>
        <p:spPr>
          <a:xfrm>
            <a:off x="774700" y="3543300"/>
            <a:ext cx="1257300" cy="292100"/>
          </a:xfrm>
          <a:custGeom>
            <a:avLst/>
            <a:gdLst>
              <a:gd name="connsiteX0" fmla="*/ 0 w 1257300"/>
              <a:gd name="connsiteY0" fmla="*/ 178068 h 292368"/>
              <a:gd name="connsiteX1" fmla="*/ 419100 w 1257300"/>
              <a:gd name="connsiteY1" fmla="*/ 216168 h 292368"/>
              <a:gd name="connsiteX2" fmla="*/ 596900 w 1257300"/>
              <a:gd name="connsiteY2" fmla="*/ 266968 h 292368"/>
              <a:gd name="connsiteX3" fmla="*/ 635000 w 1257300"/>
              <a:gd name="connsiteY3" fmla="*/ 279668 h 292368"/>
              <a:gd name="connsiteX4" fmla="*/ 673100 w 1257300"/>
              <a:gd name="connsiteY4" fmla="*/ 292368 h 292368"/>
              <a:gd name="connsiteX5" fmla="*/ 939800 w 1257300"/>
              <a:gd name="connsiteY5" fmla="*/ 266968 h 292368"/>
              <a:gd name="connsiteX6" fmla="*/ 977900 w 1257300"/>
              <a:gd name="connsiteY6" fmla="*/ 241568 h 292368"/>
              <a:gd name="connsiteX7" fmla="*/ 1028700 w 1257300"/>
              <a:gd name="connsiteY7" fmla="*/ 152668 h 292368"/>
              <a:gd name="connsiteX8" fmla="*/ 1079500 w 1257300"/>
              <a:gd name="connsiteY8" fmla="*/ 127268 h 292368"/>
              <a:gd name="connsiteX9" fmla="*/ 1104900 w 1257300"/>
              <a:gd name="connsiteY9" fmla="*/ 89168 h 292368"/>
              <a:gd name="connsiteX10" fmla="*/ 1143000 w 1257300"/>
              <a:gd name="connsiteY10" fmla="*/ 63768 h 292368"/>
              <a:gd name="connsiteX11" fmla="*/ 1155700 w 1257300"/>
              <a:gd name="connsiteY11" fmla="*/ 25668 h 292368"/>
              <a:gd name="connsiteX12" fmla="*/ 1257300 w 1257300"/>
              <a:gd name="connsiteY12" fmla="*/ 268 h 2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92368">
                <a:moveTo>
                  <a:pt x="0" y="178068"/>
                </a:moveTo>
                <a:cubicBezTo>
                  <a:pt x="20718" y="179662"/>
                  <a:pt x="312931" y="194934"/>
                  <a:pt x="419100" y="216168"/>
                </a:cubicBezTo>
                <a:cubicBezTo>
                  <a:pt x="498834" y="232115"/>
                  <a:pt x="524274" y="242759"/>
                  <a:pt x="596900" y="266968"/>
                </a:cubicBezTo>
                <a:lnTo>
                  <a:pt x="635000" y="279668"/>
                </a:lnTo>
                <a:lnTo>
                  <a:pt x="673100" y="292368"/>
                </a:lnTo>
                <a:cubicBezTo>
                  <a:pt x="762000" y="283901"/>
                  <a:pt x="851713" y="281649"/>
                  <a:pt x="939800" y="266968"/>
                </a:cubicBezTo>
                <a:cubicBezTo>
                  <a:pt x="954856" y="264459"/>
                  <a:pt x="968129" y="253294"/>
                  <a:pt x="977900" y="241568"/>
                </a:cubicBezTo>
                <a:cubicBezTo>
                  <a:pt x="999473" y="215680"/>
                  <a:pt x="1001387" y="175429"/>
                  <a:pt x="1028700" y="152668"/>
                </a:cubicBezTo>
                <a:cubicBezTo>
                  <a:pt x="1043244" y="140548"/>
                  <a:pt x="1062567" y="135735"/>
                  <a:pt x="1079500" y="127268"/>
                </a:cubicBezTo>
                <a:cubicBezTo>
                  <a:pt x="1087967" y="114568"/>
                  <a:pt x="1094107" y="99961"/>
                  <a:pt x="1104900" y="89168"/>
                </a:cubicBezTo>
                <a:cubicBezTo>
                  <a:pt x="1115693" y="78375"/>
                  <a:pt x="1133465" y="75687"/>
                  <a:pt x="1143000" y="63768"/>
                </a:cubicBezTo>
                <a:cubicBezTo>
                  <a:pt x="1151363" y="53315"/>
                  <a:pt x="1145416" y="34238"/>
                  <a:pt x="1155700" y="25668"/>
                </a:cubicBezTo>
                <a:cubicBezTo>
                  <a:pt x="1191840" y="-4449"/>
                  <a:pt x="1218214" y="268"/>
                  <a:pt x="1257300" y="268"/>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5" name="Freeform 24"/>
          <p:cNvSpPr/>
          <p:nvPr/>
        </p:nvSpPr>
        <p:spPr>
          <a:xfrm>
            <a:off x="1016000" y="4419600"/>
            <a:ext cx="596900" cy="381000"/>
          </a:xfrm>
          <a:custGeom>
            <a:avLst/>
            <a:gdLst>
              <a:gd name="connsiteX0" fmla="*/ 0 w 597078"/>
              <a:gd name="connsiteY0" fmla="*/ 114300 h 381000"/>
              <a:gd name="connsiteX1" fmla="*/ 101600 w 597078"/>
              <a:gd name="connsiteY1" fmla="*/ 38100 h 381000"/>
              <a:gd name="connsiteX2" fmla="*/ 190500 w 597078"/>
              <a:gd name="connsiteY2" fmla="*/ 12700 h 381000"/>
              <a:gd name="connsiteX3" fmla="*/ 228600 w 597078"/>
              <a:gd name="connsiteY3" fmla="*/ 0 h 381000"/>
              <a:gd name="connsiteX4" fmla="*/ 457200 w 597078"/>
              <a:gd name="connsiteY4" fmla="*/ 12700 h 381000"/>
              <a:gd name="connsiteX5" fmla="*/ 495300 w 597078"/>
              <a:gd name="connsiteY5" fmla="*/ 88900 h 381000"/>
              <a:gd name="connsiteX6" fmla="*/ 533400 w 597078"/>
              <a:gd name="connsiteY6" fmla="*/ 254000 h 381000"/>
              <a:gd name="connsiteX7" fmla="*/ 546100 w 597078"/>
              <a:gd name="connsiteY7" fmla="*/ 292100 h 381000"/>
              <a:gd name="connsiteX8" fmla="*/ 584200 w 597078"/>
              <a:gd name="connsiteY8" fmla="*/ 317500 h 381000"/>
              <a:gd name="connsiteX9" fmla="*/ 596900 w 597078"/>
              <a:gd name="connsiteY9"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7078" h="381000">
                <a:moveTo>
                  <a:pt x="0" y="114300"/>
                </a:moveTo>
                <a:cubicBezTo>
                  <a:pt x="15577" y="101839"/>
                  <a:pt x="74643" y="51579"/>
                  <a:pt x="101600" y="38100"/>
                </a:cubicBezTo>
                <a:cubicBezTo>
                  <a:pt x="121900" y="27950"/>
                  <a:pt x="171511" y="18125"/>
                  <a:pt x="190500" y="12700"/>
                </a:cubicBezTo>
                <a:cubicBezTo>
                  <a:pt x="203372" y="9022"/>
                  <a:pt x="215900" y="4233"/>
                  <a:pt x="228600" y="0"/>
                </a:cubicBezTo>
                <a:cubicBezTo>
                  <a:pt x="304800" y="4233"/>
                  <a:pt x="382365" y="-2267"/>
                  <a:pt x="457200" y="12700"/>
                </a:cubicBezTo>
                <a:cubicBezTo>
                  <a:pt x="473537" y="15967"/>
                  <a:pt x="492235" y="76639"/>
                  <a:pt x="495300" y="88900"/>
                </a:cubicBezTo>
                <a:cubicBezTo>
                  <a:pt x="504108" y="124132"/>
                  <a:pt x="520347" y="208316"/>
                  <a:pt x="533400" y="254000"/>
                </a:cubicBezTo>
                <a:cubicBezTo>
                  <a:pt x="537078" y="266872"/>
                  <a:pt x="537737" y="281647"/>
                  <a:pt x="546100" y="292100"/>
                </a:cubicBezTo>
                <a:cubicBezTo>
                  <a:pt x="555635" y="304019"/>
                  <a:pt x="571500" y="309033"/>
                  <a:pt x="584200" y="317500"/>
                </a:cubicBezTo>
                <a:cubicBezTo>
                  <a:pt x="599577" y="363632"/>
                  <a:pt x="596900" y="342213"/>
                  <a:pt x="596900" y="381000"/>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6" name="Freeform 25"/>
          <p:cNvSpPr/>
          <p:nvPr/>
        </p:nvSpPr>
        <p:spPr>
          <a:xfrm>
            <a:off x="5003800" y="3721100"/>
            <a:ext cx="3175000" cy="228600"/>
          </a:xfrm>
          <a:custGeom>
            <a:avLst/>
            <a:gdLst>
              <a:gd name="connsiteX0" fmla="*/ 0 w 3175000"/>
              <a:gd name="connsiteY0" fmla="*/ 228609 h 228609"/>
              <a:gd name="connsiteX1" fmla="*/ 889000 w 3175000"/>
              <a:gd name="connsiteY1" fmla="*/ 203209 h 228609"/>
              <a:gd name="connsiteX2" fmla="*/ 1181100 w 3175000"/>
              <a:gd name="connsiteY2" fmla="*/ 190509 h 228609"/>
              <a:gd name="connsiteX3" fmla="*/ 1549400 w 3175000"/>
              <a:gd name="connsiteY3" fmla="*/ 152409 h 228609"/>
              <a:gd name="connsiteX4" fmla="*/ 1676400 w 3175000"/>
              <a:gd name="connsiteY4" fmla="*/ 127009 h 228609"/>
              <a:gd name="connsiteX5" fmla="*/ 1790700 w 3175000"/>
              <a:gd name="connsiteY5" fmla="*/ 114309 h 228609"/>
              <a:gd name="connsiteX6" fmla="*/ 1917700 w 3175000"/>
              <a:gd name="connsiteY6" fmla="*/ 88909 h 228609"/>
              <a:gd name="connsiteX7" fmla="*/ 2159000 w 3175000"/>
              <a:gd name="connsiteY7" fmla="*/ 50809 h 228609"/>
              <a:gd name="connsiteX8" fmla="*/ 2247900 w 3175000"/>
              <a:gd name="connsiteY8" fmla="*/ 38109 h 228609"/>
              <a:gd name="connsiteX9" fmla="*/ 2476500 w 3175000"/>
              <a:gd name="connsiteY9" fmla="*/ 12709 h 228609"/>
              <a:gd name="connsiteX10" fmla="*/ 3175000 w 3175000"/>
              <a:gd name="connsiteY10" fmla="*/ 9 h 2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000" h="228609">
                <a:moveTo>
                  <a:pt x="0" y="228609"/>
                </a:moveTo>
                <a:cubicBezTo>
                  <a:pt x="619248" y="200461"/>
                  <a:pt x="-112069" y="231408"/>
                  <a:pt x="889000" y="203209"/>
                </a:cubicBezTo>
                <a:cubicBezTo>
                  <a:pt x="986420" y="200465"/>
                  <a:pt x="1083733" y="194742"/>
                  <a:pt x="1181100" y="190509"/>
                </a:cubicBezTo>
                <a:cubicBezTo>
                  <a:pt x="1191455" y="189523"/>
                  <a:pt x="1470145" y="165618"/>
                  <a:pt x="1549400" y="152409"/>
                </a:cubicBezTo>
                <a:cubicBezTo>
                  <a:pt x="1591984" y="145312"/>
                  <a:pt x="1633757" y="133742"/>
                  <a:pt x="1676400" y="127009"/>
                </a:cubicBezTo>
                <a:cubicBezTo>
                  <a:pt x="1714265" y="121030"/>
                  <a:pt x="1752835" y="120288"/>
                  <a:pt x="1790700" y="114309"/>
                </a:cubicBezTo>
                <a:cubicBezTo>
                  <a:pt x="1833343" y="107576"/>
                  <a:pt x="1875156" y="96244"/>
                  <a:pt x="1917700" y="88909"/>
                </a:cubicBezTo>
                <a:cubicBezTo>
                  <a:pt x="1997946" y="75074"/>
                  <a:pt x="2078517" y="63191"/>
                  <a:pt x="2159000" y="50809"/>
                </a:cubicBezTo>
                <a:cubicBezTo>
                  <a:pt x="2188586" y="46257"/>
                  <a:pt x="2218149" y="41415"/>
                  <a:pt x="2247900" y="38109"/>
                </a:cubicBezTo>
                <a:cubicBezTo>
                  <a:pt x="2324100" y="29642"/>
                  <a:pt x="2399915" y="16299"/>
                  <a:pt x="2476500" y="12709"/>
                </a:cubicBezTo>
                <a:cubicBezTo>
                  <a:pt x="2765099" y="-819"/>
                  <a:pt x="2931193" y="9"/>
                  <a:pt x="3175000" y="9"/>
                </a:cubicBezTo>
              </a:path>
            </a:pathLst>
          </a:custGeom>
          <a:ln w="28575"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Freeform 26"/>
          <p:cNvSpPr/>
          <p:nvPr/>
        </p:nvSpPr>
        <p:spPr>
          <a:xfrm rot="18196354">
            <a:off x="5524500" y="4343400"/>
            <a:ext cx="1257300" cy="292100"/>
          </a:xfrm>
          <a:custGeom>
            <a:avLst/>
            <a:gdLst>
              <a:gd name="connsiteX0" fmla="*/ 0 w 1257300"/>
              <a:gd name="connsiteY0" fmla="*/ 178068 h 292368"/>
              <a:gd name="connsiteX1" fmla="*/ 419100 w 1257300"/>
              <a:gd name="connsiteY1" fmla="*/ 216168 h 292368"/>
              <a:gd name="connsiteX2" fmla="*/ 596900 w 1257300"/>
              <a:gd name="connsiteY2" fmla="*/ 266968 h 292368"/>
              <a:gd name="connsiteX3" fmla="*/ 635000 w 1257300"/>
              <a:gd name="connsiteY3" fmla="*/ 279668 h 292368"/>
              <a:gd name="connsiteX4" fmla="*/ 673100 w 1257300"/>
              <a:gd name="connsiteY4" fmla="*/ 292368 h 292368"/>
              <a:gd name="connsiteX5" fmla="*/ 939800 w 1257300"/>
              <a:gd name="connsiteY5" fmla="*/ 266968 h 292368"/>
              <a:gd name="connsiteX6" fmla="*/ 977900 w 1257300"/>
              <a:gd name="connsiteY6" fmla="*/ 241568 h 292368"/>
              <a:gd name="connsiteX7" fmla="*/ 1028700 w 1257300"/>
              <a:gd name="connsiteY7" fmla="*/ 152668 h 292368"/>
              <a:gd name="connsiteX8" fmla="*/ 1079500 w 1257300"/>
              <a:gd name="connsiteY8" fmla="*/ 127268 h 292368"/>
              <a:gd name="connsiteX9" fmla="*/ 1104900 w 1257300"/>
              <a:gd name="connsiteY9" fmla="*/ 89168 h 292368"/>
              <a:gd name="connsiteX10" fmla="*/ 1143000 w 1257300"/>
              <a:gd name="connsiteY10" fmla="*/ 63768 h 292368"/>
              <a:gd name="connsiteX11" fmla="*/ 1155700 w 1257300"/>
              <a:gd name="connsiteY11" fmla="*/ 25668 h 292368"/>
              <a:gd name="connsiteX12" fmla="*/ 1257300 w 1257300"/>
              <a:gd name="connsiteY12" fmla="*/ 268 h 2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7300" h="292368">
                <a:moveTo>
                  <a:pt x="0" y="178068"/>
                </a:moveTo>
                <a:cubicBezTo>
                  <a:pt x="20718" y="179662"/>
                  <a:pt x="312931" y="194934"/>
                  <a:pt x="419100" y="216168"/>
                </a:cubicBezTo>
                <a:cubicBezTo>
                  <a:pt x="498834" y="232115"/>
                  <a:pt x="524274" y="242759"/>
                  <a:pt x="596900" y="266968"/>
                </a:cubicBezTo>
                <a:lnTo>
                  <a:pt x="635000" y="279668"/>
                </a:lnTo>
                <a:lnTo>
                  <a:pt x="673100" y="292368"/>
                </a:lnTo>
                <a:cubicBezTo>
                  <a:pt x="762000" y="283901"/>
                  <a:pt x="851713" y="281649"/>
                  <a:pt x="939800" y="266968"/>
                </a:cubicBezTo>
                <a:cubicBezTo>
                  <a:pt x="954856" y="264459"/>
                  <a:pt x="968129" y="253294"/>
                  <a:pt x="977900" y="241568"/>
                </a:cubicBezTo>
                <a:cubicBezTo>
                  <a:pt x="999473" y="215680"/>
                  <a:pt x="1001387" y="175429"/>
                  <a:pt x="1028700" y="152668"/>
                </a:cubicBezTo>
                <a:cubicBezTo>
                  <a:pt x="1043244" y="140548"/>
                  <a:pt x="1062567" y="135735"/>
                  <a:pt x="1079500" y="127268"/>
                </a:cubicBezTo>
                <a:cubicBezTo>
                  <a:pt x="1087967" y="114568"/>
                  <a:pt x="1094107" y="99961"/>
                  <a:pt x="1104900" y="89168"/>
                </a:cubicBezTo>
                <a:cubicBezTo>
                  <a:pt x="1115693" y="78375"/>
                  <a:pt x="1133465" y="75687"/>
                  <a:pt x="1143000" y="63768"/>
                </a:cubicBezTo>
                <a:cubicBezTo>
                  <a:pt x="1151363" y="53315"/>
                  <a:pt x="1145416" y="34238"/>
                  <a:pt x="1155700" y="25668"/>
                </a:cubicBezTo>
                <a:cubicBezTo>
                  <a:pt x="1191840" y="-4449"/>
                  <a:pt x="1218214" y="268"/>
                  <a:pt x="1257300" y="268"/>
                </a:cubicBezTo>
              </a:path>
            </a:pathLst>
          </a:custGeom>
          <a:ln w="28575" cmpd="sng">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28" name="Freeform 27"/>
          <p:cNvSpPr/>
          <p:nvPr/>
        </p:nvSpPr>
        <p:spPr>
          <a:xfrm rot="14695034">
            <a:off x="6780213" y="3551237"/>
            <a:ext cx="306388" cy="144463"/>
          </a:xfrm>
          <a:custGeom>
            <a:avLst/>
            <a:gdLst>
              <a:gd name="connsiteX0" fmla="*/ 0 w 597078"/>
              <a:gd name="connsiteY0" fmla="*/ 114300 h 381000"/>
              <a:gd name="connsiteX1" fmla="*/ 101600 w 597078"/>
              <a:gd name="connsiteY1" fmla="*/ 38100 h 381000"/>
              <a:gd name="connsiteX2" fmla="*/ 190500 w 597078"/>
              <a:gd name="connsiteY2" fmla="*/ 12700 h 381000"/>
              <a:gd name="connsiteX3" fmla="*/ 228600 w 597078"/>
              <a:gd name="connsiteY3" fmla="*/ 0 h 381000"/>
              <a:gd name="connsiteX4" fmla="*/ 457200 w 597078"/>
              <a:gd name="connsiteY4" fmla="*/ 12700 h 381000"/>
              <a:gd name="connsiteX5" fmla="*/ 495300 w 597078"/>
              <a:gd name="connsiteY5" fmla="*/ 88900 h 381000"/>
              <a:gd name="connsiteX6" fmla="*/ 533400 w 597078"/>
              <a:gd name="connsiteY6" fmla="*/ 254000 h 381000"/>
              <a:gd name="connsiteX7" fmla="*/ 546100 w 597078"/>
              <a:gd name="connsiteY7" fmla="*/ 292100 h 381000"/>
              <a:gd name="connsiteX8" fmla="*/ 584200 w 597078"/>
              <a:gd name="connsiteY8" fmla="*/ 317500 h 381000"/>
              <a:gd name="connsiteX9" fmla="*/ 596900 w 597078"/>
              <a:gd name="connsiteY9"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7078" h="381000">
                <a:moveTo>
                  <a:pt x="0" y="114300"/>
                </a:moveTo>
                <a:cubicBezTo>
                  <a:pt x="15577" y="101839"/>
                  <a:pt x="74643" y="51579"/>
                  <a:pt x="101600" y="38100"/>
                </a:cubicBezTo>
                <a:cubicBezTo>
                  <a:pt x="121900" y="27950"/>
                  <a:pt x="171511" y="18125"/>
                  <a:pt x="190500" y="12700"/>
                </a:cubicBezTo>
                <a:cubicBezTo>
                  <a:pt x="203372" y="9022"/>
                  <a:pt x="215900" y="4233"/>
                  <a:pt x="228600" y="0"/>
                </a:cubicBezTo>
                <a:cubicBezTo>
                  <a:pt x="304800" y="4233"/>
                  <a:pt x="382365" y="-2267"/>
                  <a:pt x="457200" y="12700"/>
                </a:cubicBezTo>
                <a:cubicBezTo>
                  <a:pt x="473537" y="15967"/>
                  <a:pt x="492235" y="76639"/>
                  <a:pt x="495300" y="88900"/>
                </a:cubicBezTo>
                <a:cubicBezTo>
                  <a:pt x="504108" y="124132"/>
                  <a:pt x="520347" y="208316"/>
                  <a:pt x="533400" y="254000"/>
                </a:cubicBezTo>
                <a:cubicBezTo>
                  <a:pt x="537078" y="266872"/>
                  <a:pt x="537737" y="281647"/>
                  <a:pt x="546100" y="292100"/>
                </a:cubicBezTo>
                <a:cubicBezTo>
                  <a:pt x="555635" y="304019"/>
                  <a:pt x="571500" y="309033"/>
                  <a:pt x="584200" y="317500"/>
                </a:cubicBezTo>
                <a:cubicBezTo>
                  <a:pt x="599577" y="363632"/>
                  <a:pt x="596900" y="342213"/>
                  <a:pt x="596900" y="381000"/>
                </a:cubicBezTo>
              </a:path>
            </a:pathLst>
          </a:custGeom>
          <a:ln w="28575" cmpd="sng">
            <a:solidFill>
              <a:srgbClr val="0000FF"/>
            </a:solidFill>
            <a:prstDash val="sysDash"/>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29" name="Straight Arrow Connector 28"/>
          <p:cNvCxnSpPr>
            <a:stCxn id="52244" idx="2"/>
          </p:cNvCxnSpPr>
          <p:nvPr/>
        </p:nvCxnSpPr>
        <p:spPr>
          <a:xfrm flipH="1">
            <a:off x="7112000" y="3319463"/>
            <a:ext cx="628650" cy="3000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252" name="TextBox 29"/>
          <p:cNvSpPr txBox="1">
            <a:spLocks noChangeArrowheads="1"/>
          </p:cNvSpPr>
          <p:nvPr/>
        </p:nvSpPr>
        <p:spPr bwMode="auto">
          <a:xfrm>
            <a:off x="1619250" y="5441950"/>
            <a:ext cx="59753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Garamond" charset="0"/>
                <a:cs typeface="Garamond" charset="0"/>
              </a:rPr>
              <a:t>They are used to reduce the CPU by eliminating or not creating secondary particles of low interest. </a:t>
            </a:r>
            <a:r>
              <a:rPr lang="en-US" sz="1800" b="1">
                <a:latin typeface="Garamond" charset="0"/>
                <a:cs typeface="Garamond" charset="0"/>
              </a:rPr>
              <a:t>But this methods can bias the result, then use with caution.</a:t>
            </a:r>
          </a:p>
        </p:txBody>
      </p:sp>
      <p:sp>
        <p:nvSpPr>
          <p:cNvPr id="52253" name="TextBox 2"/>
          <p:cNvSpPr txBox="1">
            <a:spLocks noChangeArrowheads="1"/>
          </p:cNvSpPr>
          <p:nvPr/>
        </p:nvSpPr>
        <p:spPr bwMode="auto">
          <a:xfrm>
            <a:off x="649288" y="1508125"/>
            <a:ext cx="84947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a:latin typeface="Garamond" charset="0"/>
                <a:cs typeface="Garamond" charset="0"/>
              </a:rPr>
              <a:t>Range rejection and production cuts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Useful reading</a:t>
            </a:r>
          </a:p>
        </p:txBody>
      </p:sp>
      <p:sp>
        <p:nvSpPr>
          <p:cNvPr id="4" name="Date Placeholder 3"/>
          <p:cNvSpPr>
            <a:spLocks noGrp="1"/>
          </p:cNvSpPr>
          <p:nvPr>
            <p:ph type="dt" sz="quarter" idx="10"/>
          </p:nvPr>
        </p:nvSpPr>
        <p:spPr/>
        <p:txBody>
          <a:bodyPr/>
          <a:lstStyle/>
          <a:p>
            <a:pPr>
              <a:defRPr/>
            </a:pPr>
            <a:fld id="{DA95744A-AAE5-9E4E-8AE2-58FCA8B91673}"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7F8640C3-8B74-D849-8722-D76823F01DAC}" type="slidenum">
              <a:rPr lang="en-US" smtClean="0"/>
              <a:pPr>
                <a:defRPr/>
              </a:pPr>
              <a:t>39</a:t>
            </a:fld>
            <a:endParaRPr lang="en-US" dirty="0"/>
          </a:p>
        </p:txBody>
      </p:sp>
      <p:sp>
        <p:nvSpPr>
          <p:cNvPr id="53253" name="TextBox 2"/>
          <p:cNvSpPr txBox="1">
            <a:spLocks noChangeArrowheads="1"/>
          </p:cNvSpPr>
          <p:nvPr/>
        </p:nvSpPr>
        <p:spPr bwMode="auto">
          <a:xfrm>
            <a:off x="306388" y="1301750"/>
            <a:ext cx="849471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buFont typeface="Arial" charset="0"/>
              <a:buChar char="•"/>
            </a:pPr>
            <a:r>
              <a:rPr lang="en-US" sz="2600">
                <a:latin typeface="Garamond" charset="0"/>
                <a:cs typeface="Garamond" charset="0"/>
              </a:rPr>
              <a:t>Alex F Bielajew’s “Fundamentals of the Monte Carlo method for neutral and charged particle transport”. </a:t>
            </a:r>
            <a:r>
              <a:rPr lang="nl-NL" sz="2600" i="1">
                <a:latin typeface="Garamond" charset="0"/>
                <a:cs typeface="Garamond" charset="0"/>
                <a:hlinkClick r:id="rId2"/>
              </a:rPr>
              <a:t>http://www-personal.umich.edu/~bielajew/MCBook/book.pdf</a:t>
            </a:r>
            <a:endParaRPr lang="en-US" sz="2600">
              <a:latin typeface="Garamond" charset="0"/>
              <a:cs typeface="Garamond" charset="0"/>
            </a:endParaRPr>
          </a:p>
          <a:p>
            <a:pPr eaLnBrk="1" hangingPunct="1">
              <a:buFont typeface="Arial" charset="0"/>
              <a:buChar char="•"/>
            </a:pPr>
            <a:r>
              <a:rPr lang="en-US" sz="2600">
                <a:latin typeface="Garamond" charset="0"/>
                <a:cs typeface="Garamond" charset="0"/>
              </a:rPr>
              <a:t>Numerical recipes. The art of scientific computing.  </a:t>
            </a:r>
            <a:r>
              <a:rPr lang="pl-PL" sz="2600">
                <a:latin typeface="Garamond" charset="0"/>
                <a:cs typeface="Garamond" charset="0"/>
                <a:hlinkClick r:id="rId3"/>
              </a:rPr>
              <a:t>http://www.nr.com</a:t>
            </a:r>
            <a:endParaRPr lang="pl-PL" sz="2600">
              <a:latin typeface="Garamond" charset="0"/>
              <a:cs typeface="Garamond" charset="0"/>
            </a:endParaRPr>
          </a:p>
          <a:p>
            <a:pPr eaLnBrk="1" hangingPunct="1">
              <a:buFont typeface="Arial" charset="0"/>
              <a:buChar char="•"/>
            </a:pPr>
            <a:r>
              <a:rPr lang="en-US" sz="2600">
                <a:latin typeface="Garamond" charset="0"/>
                <a:cs typeface="Garamond" charset="0"/>
              </a:rPr>
              <a:t>Donald Knuth “The art of computer programming”</a:t>
            </a:r>
          </a:p>
          <a:p>
            <a:pPr eaLnBrk="1" hangingPunct="1">
              <a:buFont typeface="Arial" charset="0"/>
              <a:buChar char="•"/>
            </a:pPr>
            <a:r>
              <a:rPr lang="en-US" sz="2600">
                <a:latin typeface="Garamond" charset="0"/>
                <a:cs typeface="Garamond" charset="0"/>
              </a:rPr>
              <a:t>Joao Seco and Frank Verhaegen “Monte Carlo Techniques in Radiation Therapy” William R Hendee, CRC Press. 2013</a:t>
            </a:r>
          </a:p>
          <a:p>
            <a:pPr eaLnBrk="1" hangingPunct="1">
              <a:buFont typeface="Arial" charset="0"/>
              <a:buChar char="•"/>
            </a:pPr>
            <a:r>
              <a:rPr lang="en-US" sz="2600">
                <a:latin typeface="Garamond" charset="0"/>
                <a:cs typeface="Garamond" charset="0"/>
              </a:rPr>
              <a:t>Chetty et. Al. Report of the AAPM TG No. 105. Med. Phys. 34(12) 4818-4853, 2007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Garamond" charset="0"/>
              </a:rPr>
              <a:t>What is the Monte Carlo method?</a:t>
            </a:r>
          </a:p>
        </p:txBody>
      </p:sp>
      <p:sp>
        <p:nvSpPr>
          <p:cNvPr id="3" name="Content Placeholder 2"/>
          <p:cNvSpPr>
            <a:spLocks noGrp="1"/>
          </p:cNvSpPr>
          <p:nvPr>
            <p:ph idx="1"/>
          </p:nvPr>
        </p:nvSpPr>
        <p:spPr/>
        <p:txBody>
          <a:bodyPr/>
          <a:lstStyle/>
          <a:p>
            <a:pPr marL="0" indent="0">
              <a:buFont typeface="Arial" charset="0"/>
              <a:buNone/>
              <a:defRPr/>
            </a:pPr>
            <a:r>
              <a:rPr lang="en-US" sz="2600" dirty="0" smtClean="0"/>
              <a:t>   “The </a:t>
            </a:r>
            <a:r>
              <a:rPr lang="en-US" sz="2600" dirty="0"/>
              <a:t>Monte Carlo method is a numerical solution to a problem that models objects </a:t>
            </a:r>
            <a:r>
              <a:rPr lang="en-US" sz="2600" dirty="0" smtClean="0"/>
              <a:t>interacting </a:t>
            </a:r>
            <a:r>
              <a:rPr lang="en-US" sz="2600" dirty="0"/>
              <a:t>with other objects or their environment based upon simple object-object or object- environment </a:t>
            </a:r>
            <a:r>
              <a:rPr lang="en-US" sz="2600" dirty="0" smtClean="0"/>
              <a:t>relationships. </a:t>
            </a:r>
            <a:r>
              <a:rPr lang="en-US" sz="2600" dirty="0"/>
              <a:t>It represents an attempt to model nature through direct </a:t>
            </a:r>
            <a:r>
              <a:rPr lang="en-US" sz="2600" dirty="0" smtClean="0"/>
              <a:t>simulation </a:t>
            </a:r>
            <a:r>
              <a:rPr lang="en-US" sz="2600" dirty="0"/>
              <a:t>of the essential dynamics of the system in question. In this sense the Monte Carlo method is essentially simple in its approach—a solution to a macroscopic system through simulation of its microscopic </a:t>
            </a:r>
            <a:r>
              <a:rPr lang="en-US" sz="2600" dirty="0" smtClean="0"/>
              <a:t>interactions”  </a:t>
            </a:r>
          </a:p>
          <a:p>
            <a:pPr marL="0" indent="0" algn="r">
              <a:buFont typeface="Arial" charset="0"/>
              <a:buNone/>
              <a:defRPr/>
            </a:pPr>
            <a:r>
              <a:rPr lang="en-US" sz="2200" dirty="0" smtClean="0"/>
              <a:t>Alex F </a:t>
            </a:r>
            <a:r>
              <a:rPr lang="en-US" sz="2200" dirty="0" err="1" smtClean="0"/>
              <a:t>Bielajew</a:t>
            </a:r>
            <a:r>
              <a:rPr lang="en-US" sz="2200" dirty="0" smtClean="0"/>
              <a:t> in “</a:t>
            </a:r>
            <a:r>
              <a:rPr lang="en-US" sz="2200" dirty="0" err="1" smtClean="0"/>
              <a:t>Funtamentals</a:t>
            </a:r>
            <a:r>
              <a:rPr lang="en-US" sz="2200" dirty="0" smtClean="0"/>
              <a:t> of the </a:t>
            </a:r>
          </a:p>
          <a:p>
            <a:pPr marL="0" indent="0" algn="r">
              <a:buFont typeface="Arial" charset="0"/>
              <a:buNone/>
              <a:defRPr/>
            </a:pPr>
            <a:r>
              <a:rPr lang="en-US" sz="2200" dirty="0" smtClean="0"/>
              <a:t>Monte Carlo Method for neutral and charged particle</a:t>
            </a:r>
          </a:p>
          <a:p>
            <a:pPr marL="0" indent="0" algn="r">
              <a:buFont typeface="Arial" charset="0"/>
              <a:buNone/>
              <a:defRPr/>
            </a:pPr>
            <a:r>
              <a:rPr lang="en-US" sz="2200" dirty="0" smtClean="0"/>
              <a:t> transport” Available on line</a:t>
            </a:r>
          </a:p>
          <a:p>
            <a:pPr>
              <a:defRPr/>
            </a:pPr>
            <a:endParaRPr lang="en-US" dirty="0"/>
          </a:p>
        </p:txBody>
      </p:sp>
      <p:sp>
        <p:nvSpPr>
          <p:cNvPr id="4" name="Date Placeholder 3"/>
          <p:cNvSpPr>
            <a:spLocks noGrp="1"/>
          </p:cNvSpPr>
          <p:nvPr>
            <p:ph type="dt" sz="quarter" idx="10"/>
          </p:nvPr>
        </p:nvSpPr>
        <p:spPr/>
        <p:txBody>
          <a:bodyPr/>
          <a:lstStyle/>
          <a:p>
            <a:pPr>
              <a:defRPr/>
            </a:pPr>
            <a:fld id="{F96ECE9E-9D5C-D042-A090-07FD0D90A211}" type="datetime1">
              <a:rPr lang="en-US" smtClean="0"/>
              <a:pPr>
                <a:defRPr/>
              </a:pPr>
              <a:t>11/2/15</a:t>
            </a:fld>
            <a:endParaRPr lang="en-US" dirty="0"/>
          </a:p>
        </p:txBody>
      </p:sp>
      <p:sp>
        <p:nvSpPr>
          <p:cNvPr id="5" name="Footer Placeholder 4"/>
          <p:cNvSpPr>
            <a:spLocks noGrp="1"/>
          </p:cNvSpPr>
          <p:nvPr>
            <p:ph type="ftr" sz="quarter" idx="11"/>
          </p:nvPr>
        </p:nvSpPr>
        <p:spPr/>
        <p:txBody>
          <a:bodyPr/>
          <a:lstStyle/>
          <a:p>
            <a:pPr>
              <a:defRPr/>
            </a:pPr>
            <a:r>
              <a:rPr lang="en-US" smtClean="0"/>
              <a:t>FCFM-BUAP, Puebla, Pue.</a:t>
            </a:r>
            <a:endParaRPr lang="en-US"/>
          </a:p>
        </p:txBody>
      </p:sp>
      <p:sp>
        <p:nvSpPr>
          <p:cNvPr id="6" name="Slide Number Placeholder 5"/>
          <p:cNvSpPr>
            <a:spLocks noGrp="1"/>
          </p:cNvSpPr>
          <p:nvPr>
            <p:ph type="sldNum" sz="quarter" idx="12"/>
          </p:nvPr>
        </p:nvSpPr>
        <p:spPr/>
        <p:txBody>
          <a:bodyPr/>
          <a:lstStyle/>
          <a:p>
            <a:pPr>
              <a:defRPr/>
            </a:pPr>
            <a:fld id="{C33FC1D8-BE0F-EB4F-A280-CD0A0993D7EF}" type="slidenum">
              <a:rPr lang="en-US" smtClean="0"/>
              <a:pPr>
                <a:defRPr/>
              </a:pPr>
              <a:t>5</a:t>
            </a:fld>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atin typeface="Garamond" charset="0"/>
              </a:rPr>
              <a:t>A short review of MC history</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2CD68B8D-465B-C048-B01B-EC37D318F94E}" type="slidenum">
              <a:rPr lang="en-US" smtClean="0"/>
              <a:pPr>
                <a:defRPr/>
              </a:pPr>
              <a:t>6</a:t>
            </a:fld>
            <a:endParaRPr lang="en-US"/>
          </a:p>
        </p:txBody>
      </p:sp>
      <p:sp>
        <p:nvSpPr>
          <p:cNvPr id="18437" name="TextBox 2"/>
          <p:cNvSpPr txBox="1">
            <a:spLocks noChangeArrowheads="1"/>
          </p:cNvSpPr>
          <p:nvPr/>
        </p:nvSpPr>
        <p:spPr bwMode="auto">
          <a:xfrm>
            <a:off x="649288" y="1295400"/>
            <a:ext cx="8108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40000"/>
              </a:lnSpc>
              <a:buFont typeface="Arial" charset="0"/>
              <a:buChar char="•"/>
            </a:pPr>
            <a:r>
              <a:rPr lang="en-US">
                <a:latin typeface="Arial" charset="0"/>
              </a:rPr>
              <a:t>A first reference with Comte de Buffon, 1777</a:t>
            </a:r>
          </a:p>
          <a:p>
            <a:pPr eaLnBrk="1" hangingPunct="1">
              <a:lnSpc>
                <a:spcPct val="140000"/>
              </a:lnSpc>
              <a:buFont typeface="Arial" charset="0"/>
              <a:buChar char="•"/>
            </a:pPr>
            <a:r>
              <a:rPr lang="en-US">
                <a:latin typeface="Arial" charset="0"/>
              </a:rPr>
              <a:t>The seminal paper of Metropolis and Ulam, 1949</a:t>
            </a:r>
          </a:p>
          <a:p>
            <a:pPr eaLnBrk="1" hangingPunct="1">
              <a:lnSpc>
                <a:spcPct val="140000"/>
              </a:lnSpc>
              <a:buFont typeface="Arial" charset="0"/>
              <a:buChar char="•"/>
            </a:pPr>
            <a:r>
              <a:rPr lang="en-US">
                <a:latin typeface="Arial" charset="0"/>
              </a:rPr>
              <a:t>Berger’s contribution to charged particle transport, 1963</a:t>
            </a:r>
          </a:p>
        </p:txBody>
      </p:sp>
      <p:cxnSp>
        <p:nvCxnSpPr>
          <p:cNvPr id="8" name="Straight Connector 7"/>
          <p:cNvCxnSpPr/>
          <p:nvPr/>
        </p:nvCxnSpPr>
        <p:spPr>
          <a:xfrm>
            <a:off x="4349750" y="35306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375150" y="40767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375150" y="46101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375150" y="5156200"/>
            <a:ext cx="4064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375150" y="5715000"/>
            <a:ext cx="4064000" cy="0"/>
          </a:xfrm>
          <a:prstGeom prst="line">
            <a:avLst/>
          </a:prstGeom>
        </p:spPr>
        <p:style>
          <a:lnRef idx="1">
            <a:schemeClr val="dk1"/>
          </a:lnRef>
          <a:fillRef idx="0">
            <a:schemeClr val="dk1"/>
          </a:fillRef>
          <a:effectRef idx="0">
            <a:schemeClr val="dk1"/>
          </a:effectRef>
          <a:fontRef idx="minor">
            <a:schemeClr val="tx1"/>
          </a:fontRef>
        </p:style>
      </p:cxnSp>
      <p:sp>
        <p:nvSpPr>
          <p:cNvPr id="13" name="Freeform 12"/>
          <p:cNvSpPr/>
          <p:nvPr/>
        </p:nvSpPr>
        <p:spPr>
          <a:xfrm>
            <a:off x="5708650" y="3622675"/>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4" name="Freeform 13"/>
          <p:cNvSpPr/>
          <p:nvPr/>
        </p:nvSpPr>
        <p:spPr>
          <a:xfrm rot="13696584">
            <a:off x="5675313" y="4427538"/>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 name="Freeform 14"/>
          <p:cNvSpPr/>
          <p:nvPr/>
        </p:nvSpPr>
        <p:spPr>
          <a:xfrm rot="2902508">
            <a:off x="7080250" y="37830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6" name="Freeform 15"/>
          <p:cNvSpPr/>
          <p:nvPr/>
        </p:nvSpPr>
        <p:spPr>
          <a:xfrm rot="17143156">
            <a:off x="6623050" y="5045075"/>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7" name="Freeform 16"/>
          <p:cNvSpPr/>
          <p:nvPr/>
        </p:nvSpPr>
        <p:spPr>
          <a:xfrm rot="4748771">
            <a:off x="4989513" y="4681538"/>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 name="Freeform 17"/>
          <p:cNvSpPr/>
          <p:nvPr/>
        </p:nvSpPr>
        <p:spPr>
          <a:xfrm rot="11291846">
            <a:off x="6224588" y="41894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9" name="Freeform 18"/>
          <p:cNvSpPr/>
          <p:nvPr/>
        </p:nvSpPr>
        <p:spPr>
          <a:xfrm rot="20325147">
            <a:off x="6750050" y="4443413"/>
            <a:ext cx="479425" cy="377825"/>
          </a:xfrm>
          <a:custGeom>
            <a:avLst/>
            <a:gdLst>
              <a:gd name="connsiteX0" fmla="*/ 0 w 450705"/>
              <a:gd name="connsiteY0" fmla="*/ 377688 h 377688"/>
              <a:gd name="connsiteX1" fmla="*/ 203200 w 450705"/>
              <a:gd name="connsiteY1" fmla="*/ 199888 h 377688"/>
              <a:gd name="connsiteX2" fmla="*/ 381000 w 450705"/>
              <a:gd name="connsiteY2" fmla="*/ 9388 h 377688"/>
              <a:gd name="connsiteX3" fmla="*/ 431800 w 450705"/>
              <a:gd name="connsiteY3" fmla="*/ 60188 h 377688"/>
              <a:gd name="connsiteX4" fmla="*/ 76200 w 450705"/>
              <a:gd name="connsiteY4" fmla="*/ 326888 h 377688"/>
              <a:gd name="connsiteX0" fmla="*/ 6350 w 463000"/>
              <a:gd name="connsiteY0" fmla="*/ 379202 h 379202"/>
              <a:gd name="connsiteX1" fmla="*/ 209550 w 463000"/>
              <a:gd name="connsiteY1" fmla="*/ 201402 h 379202"/>
              <a:gd name="connsiteX2" fmla="*/ 387350 w 463000"/>
              <a:gd name="connsiteY2" fmla="*/ 10902 h 379202"/>
              <a:gd name="connsiteX3" fmla="*/ 438150 w 463000"/>
              <a:gd name="connsiteY3" fmla="*/ 61702 h 379202"/>
              <a:gd name="connsiteX4" fmla="*/ 0 w 463000"/>
              <a:gd name="connsiteY4" fmla="*/ 379202 h 379202"/>
              <a:gd name="connsiteX0" fmla="*/ 6350 w 479664"/>
              <a:gd name="connsiteY0" fmla="*/ 378041 h 378041"/>
              <a:gd name="connsiteX1" fmla="*/ 209550 w 479664"/>
              <a:gd name="connsiteY1" fmla="*/ 200241 h 378041"/>
              <a:gd name="connsiteX2" fmla="*/ 387350 w 479664"/>
              <a:gd name="connsiteY2" fmla="*/ 9741 h 378041"/>
              <a:gd name="connsiteX3" fmla="*/ 438150 w 479664"/>
              <a:gd name="connsiteY3" fmla="*/ 60541 h 378041"/>
              <a:gd name="connsiteX4" fmla="*/ 0 w 479664"/>
              <a:gd name="connsiteY4" fmla="*/ 378041 h 37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664" h="378041">
                <a:moveTo>
                  <a:pt x="6350" y="378041"/>
                </a:moveTo>
                <a:cubicBezTo>
                  <a:pt x="76200" y="319832"/>
                  <a:pt x="146050" y="261624"/>
                  <a:pt x="209550" y="200241"/>
                </a:cubicBezTo>
                <a:cubicBezTo>
                  <a:pt x="273050" y="138858"/>
                  <a:pt x="349250" y="33024"/>
                  <a:pt x="387350" y="9741"/>
                </a:cubicBezTo>
                <a:cubicBezTo>
                  <a:pt x="425450" y="-13542"/>
                  <a:pt x="540808" y="5508"/>
                  <a:pt x="438150" y="60541"/>
                </a:cubicBezTo>
                <a:cubicBezTo>
                  <a:pt x="335492" y="115574"/>
                  <a:pt x="0" y="378041"/>
                  <a:pt x="0" y="378041"/>
                </a:cubicBezTo>
              </a:path>
            </a:pathLst>
          </a:cu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8450" name="TextBox 3"/>
          <p:cNvSpPr txBox="1">
            <a:spLocks noChangeArrowheads="1"/>
          </p:cNvSpPr>
          <p:nvPr/>
        </p:nvSpPr>
        <p:spPr bwMode="auto">
          <a:xfrm>
            <a:off x="7916863" y="5257800"/>
            <a:ext cx="404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rPr>
              <a:t>D</a:t>
            </a:r>
          </a:p>
        </p:txBody>
      </p:sp>
      <p:cxnSp>
        <p:nvCxnSpPr>
          <p:cNvPr id="21" name="Straight Arrow Connector 20"/>
          <p:cNvCxnSpPr/>
          <p:nvPr/>
        </p:nvCxnSpPr>
        <p:spPr>
          <a:xfrm>
            <a:off x="7772400" y="5207000"/>
            <a:ext cx="7938" cy="4572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Connector 21"/>
          <p:cNvCxnSpPr>
            <a:stCxn id="13" idx="4"/>
          </p:cNvCxnSpPr>
          <p:nvPr/>
        </p:nvCxnSpPr>
        <p:spPr>
          <a:xfrm>
            <a:off x="5708650" y="4000500"/>
            <a:ext cx="482600" cy="0"/>
          </a:xfrm>
          <a:prstGeom prst="line">
            <a:avLst/>
          </a:prstGeom>
          <a:ln>
            <a:prstDash val="dot"/>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5784850" y="377825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θ</a:t>
            </a:r>
          </a:p>
        </p:txBody>
      </p:sp>
      <p:cxnSp>
        <p:nvCxnSpPr>
          <p:cNvPr id="24" name="Straight Arrow Connector 23"/>
          <p:cNvCxnSpPr/>
          <p:nvPr/>
        </p:nvCxnSpPr>
        <p:spPr>
          <a:xfrm>
            <a:off x="5664200" y="3517900"/>
            <a:ext cx="0" cy="50165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5" name="TextBox 24"/>
          <p:cNvSpPr txBox="1">
            <a:spLocks noChangeArrowheads="1"/>
          </p:cNvSpPr>
          <p:nvPr/>
        </p:nvSpPr>
        <p:spPr bwMode="auto">
          <a:xfrm>
            <a:off x="5734050" y="3568700"/>
            <a:ext cx="274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L</a:t>
            </a:r>
          </a:p>
        </p:txBody>
      </p:sp>
      <p:sp>
        <p:nvSpPr>
          <p:cNvPr id="26" name="TextBox 25"/>
          <p:cNvSpPr txBox="1">
            <a:spLocks noChangeArrowheads="1"/>
          </p:cNvSpPr>
          <p:nvPr/>
        </p:nvSpPr>
        <p:spPr bwMode="auto">
          <a:xfrm>
            <a:off x="5403850" y="3613150"/>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200">
                <a:latin typeface="Arial" charset="0"/>
              </a:rPr>
              <a:t>y</a:t>
            </a:r>
          </a:p>
        </p:txBody>
      </p:sp>
      <p:sp>
        <p:nvSpPr>
          <p:cNvPr id="27" name="TextBox 26"/>
          <p:cNvSpPr txBox="1">
            <a:spLocks noChangeArrowheads="1"/>
          </p:cNvSpPr>
          <p:nvPr/>
        </p:nvSpPr>
        <p:spPr bwMode="auto">
          <a:xfrm>
            <a:off x="698500" y="4508500"/>
            <a:ext cx="318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The probability of cross a line</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4140200"/>
            <a:ext cx="10223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3251200"/>
            <a:ext cx="11874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762000" y="3479800"/>
            <a:ext cx="3008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 needle intersects a line if:</a:t>
            </a: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3975100"/>
            <a:ext cx="16557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54600"/>
            <a:ext cx="1173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dissolve">
                                      <p:cBhvr>
                                        <p:cTn id="46" dur="500"/>
                                        <p:tgtEl>
                                          <p:spTgt spid="23"/>
                                        </p:tgtEl>
                                      </p:cBhvr>
                                    </p:animEffect>
                                  </p:childTnLst>
                                </p:cTn>
                              </p:par>
                              <p:par>
                                <p:cTn id="47" presetID="9"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par>
                                <p:cTn id="53" presetID="9"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9"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dissolve">
                                      <p:cBhvr>
                                        <p:cTn id="61" dur="500"/>
                                        <p:tgtEl>
                                          <p:spTgt spid="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dissolve">
                                      <p:cBhvr>
                                        <p:cTn id="66" dur="500"/>
                                        <p:tgtEl>
                                          <p:spTgt spid="30"/>
                                        </p:tgtEl>
                                      </p:cBhvr>
                                    </p:animEffect>
                                  </p:childTnLst>
                                </p:cTn>
                              </p:par>
                              <p:par>
                                <p:cTn id="67" presetID="9"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dissolve">
                                      <p:cBhvr>
                                        <p:cTn id="69" dur="500"/>
                                        <p:tgtEl>
                                          <p:spTgt spid="31"/>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dissolve">
                                      <p:cBhvr>
                                        <p:cTn id="72" dur="500"/>
                                        <p:tgtEl>
                                          <p:spTgt spid="27"/>
                                        </p:tgtEl>
                                      </p:cBhvr>
                                    </p:animEffect>
                                  </p:childTnLst>
                                </p:cTn>
                              </p:par>
                              <p:par>
                                <p:cTn id="73" presetID="9"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Garamond" charset="0"/>
              </a:rPr>
              <a:t>Keep in mind that…</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C39A6ED3-7B39-C842-89C4-777949425036}" type="slidenum">
              <a:rPr lang="en-US" smtClean="0"/>
              <a:pPr>
                <a:defRPr/>
              </a:pPr>
              <a:t>7</a:t>
            </a:fld>
            <a:endParaRPr lang="en-US"/>
          </a:p>
        </p:txBody>
      </p:sp>
      <p:sp>
        <p:nvSpPr>
          <p:cNvPr id="7" name="Explosion 1 6"/>
          <p:cNvSpPr/>
          <p:nvPr/>
        </p:nvSpPr>
        <p:spPr>
          <a:xfrm>
            <a:off x="3960813" y="4692650"/>
            <a:ext cx="231775" cy="201613"/>
          </a:xfrm>
          <a:prstGeom prst="irregularSeal1">
            <a:avLst/>
          </a:prstGeom>
          <a:solidFill>
            <a:srgbClr val="FF0000"/>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19462" name="TextBox 2"/>
          <p:cNvSpPr txBox="1">
            <a:spLocks noChangeArrowheads="1"/>
          </p:cNvSpPr>
          <p:nvPr/>
        </p:nvSpPr>
        <p:spPr bwMode="auto">
          <a:xfrm>
            <a:off x="1317625" y="2008188"/>
            <a:ext cx="2665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atin typeface="Arial" charset="0"/>
              </a:rPr>
              <a:t>Random sampling</a:t>
            </a:r>
          </a:p>
        </p:txBody>
      </p:sp>
      <p:sp>
        <p:nvSpPr>
          <p:cNvPr id="19463" name="TextBox 2"/>
          <p:cNvSpPr txBox="1">
            <a:spLocks noChangeArrowheads="1"/>
          </p:cNvSpPr>
          <p:nvPr/>
        </p:nvSpPr>
        <p:spPr bwMode="auto">
          <a:xfrm>
            <a:off x="4948238" y="1871663"/>
            <a:ext cx="2682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a:latin typeface="Arial" charset="0"/>
              </a:rPr>
              <a:t>Probability density </a:t>
            </a:r>
          </a:p>
          <a:p>
            <a:pPr algn="ctr" eaLnBrk="1" hangingPunct="1"/>
            <a:r>
              <a:rPr lang="en-US">
                <a:latin typeface="Arial" charset="0"/>
              </a:rPr>
              <a:t>function</a:t>
            </a:r>
          </a:p>
        </p:txBody>
      </p:sp>
      <p:sp>
        <p:nvSpPr>
          <p:cNvPr id="10" name="TextBox 2"/>
          <p:cNvSpPr txBox="1">
            <a:spLocks noChangeArrowheads="1"/>
          </p:cNvSpPr>
          <p:nvPr/>
        </p:nvSpPr>
        <p:spPr bwMode="auto">
          <a:xfrm>
            <a:off x="3032125" y="3143250"/>
            <a:ext cx="333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Statistical uncertainties</a:t>
            </a:r>
          </a:p>
        </p:txBody>
      </p:sp>
      <p:cxnSp>
        <p:nvCxnSpPr>
          <p:cNvPr id="11" name="Straight Arrow Connector 10"/>
          <p:cNvCxnSpPr/>
          <p:nvPr/>
        </p:nvCxnSpPr>
        <p:spPr bwMode="auto">
          <a:xfrm>
            <a:off x="4068763" y="2278063"/>
            <a:ext cx="69215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Oval 11"/>
          <p:cNvSpPr/>
          <p:nvPr/>
        </p:nvSpPr>
        <p:spPr>
          <a:xfrm>
            <a:off x="2259013" y="4533900"/>
            <a:ext cx="100012" cy="128588"/>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 name="Oval 12"/>
          <p:cNvSpPr/>
          <p:nvPr/>
        </p:nvSpPr>
        <p:spPr>
          <a:xfrm>
            <a:off x="2411413" y="4686300"/>
            <a:ext cx="100012" cy="128588"/>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 name="Oval 13"/>
          <p:cNvSpPr/>
          <p:nvPr/>
        </p:nvSpPr>
        <p:spPr>
          <a:xfrm>
            <a:off x="2130425" y="4953000"/>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Oval 14"/>
          <p:cNvSpPr/>
          <p:nvPr/>
        </p:nvSpPr>
        <p:spPr>
          <a:xfrm>
            <a:off x="2022475" y="4787900"/>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6" name="Oval 15"/>
          <p:cNvSpPr/>
          <p:nvPr/>
        </p:nvSpPr>
        <p:spPr>
          <a:xfrm>
            <a:off x="2511425" y="4786313"/>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7" name="Oval 16"/>
          <p:cNvSpPr/>
          <p:nvPr/>
        </p:nvSpPr>
        <p:spPr>
          <a:xfrm>
            <a:off x="2057400" y="508317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8" name="Oval 17"/>
          <p:cNvSpPr/>
          <p:nvPr/>
        </p:nvSpPr>
        <p:spPr>
          <a:xfrm>
            <a:off x="2441575" y="5294313"/>
            <a:ext cx="100013" cy="128587"/>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9" name="Oval 18"/>
          <p:cNvSpPr/>
          <p:nvPr/>
        </p:nvSpPr>
        <p:spPr>
          <a:xfrm>
            <a:off x="1958975" y="4565650"/>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0" name="Oval 19"/>
          <p:cNvSpPr/>
          <p:nvPr/>
        </p:nvSpPr>
        <p:spPr>
          <a:xfrm>
            <a:off x="2584450" y="4627563"/>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1" name="Oval 20"/>
          <p:cNvSpPr/>
          <p:nvPr/>
        </p:nvSpPr>
        <p:spPr>
          <a:xfrm>
            <a:off x="2578100" y="5026025"/>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2" name="Oval 21"/>
          <p:cNvSpPr/>
          <p:nvPr/>
        </p:nvSpPr>
        <p:spPr>
          <a:xfrm>
            <a:off x="1719263" y="4903788"/>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3" name="Oval 22"/>
          <p:cNvSpPr/>
          <p:nvPr/>
        </p:nvSpPr>
        <p:spPr>
          <a:xfrm>
            <a:off x="1885950" y="5084763"/>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4" name="Oval 23"/>
          <p:cNvSpPr/>
          <p:nvPr/>
        </p:nvSpPr>
        <p:spPr>
          <a:xfrm>
            <a:off x="2419350" y="5068888"/>
            <a:ext cx="100013"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5" name="Oval 24"/>
          <p:cNvSpPr/>
          <p:nvPr/>
        </p:nvSpPr>
        <p:spPr>
          <a:xfrm>
            <a:off x="2209800" y="523557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6" name="Oval 25"/>
          <p:cNvSpPr/>
          <p:nvPr/>
        </p:nvSpPr>
        <p:spPr>
          <a:xfrm>
            <a:off x="2757488" y="4860925"/>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27" name="Oval 26"/>
          <p:cNvSpPr/>
          <p:nvPr/>
        </p:nvSpPr>
        <p:spPr>
          <a:xfrm>
            <a:off x="2370138" y="4933950"/>
            <a:ext cx="101600" cy="130175"/>
          </a:xfrm>
          <a:prstGeom prst="ellipse">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28" name="Straight Arrow Connector 27"/>
          <p:cNvCxnSpPr/>
          <p:nvPr/>
        </p:nvCxnSpPr>
        <p:spPr>
          <a:xfrm flipV="1">
            <a:off x="2797175" y="4786313"/>
            <a:ext cx="1281113" cy="13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Oval 28"/>
          <p:cNvSpPr/>
          <p:nvPr/>
        </p:nvSpPr>
        <p:spPr>
          <a:xfrm>
            <a:off x="4616450" y="4132263"/>
            <a:ext cx="100013" cy="128587"/>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cxnSp>
        <p:nvCxnSpPr>
          <p:cNvPr id="30" name="Straight Arrow Connector 29"/>
          <p:cNvCxnSpPr>
            <a:endCxn id="29" idx="3"/>
          </p:cNvCxnSpPr>
          <p:nvPr/>
        </p:nvCxnSpPr>
        <p:spPr>
          <a:xfrm flipV="1">
            <a:off x="4167188" y="4241800"/>
            <a:ext cx="463550" cy="517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4105275" y="4797425"/>
            <a:ext cx="935038" cy="4191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14"/>
          <p:cNvSpPr txBox="1">
            <a:spLocks noChangeArrowheads="1"/>
          </p:cNvSpPr>
          <p:nvPr/>
        </p:nvSpPr>
        <p:spPr bwMode="auto">
          <a:xfrm>
            <a:off x="3321050" y="4464050"/>
            <a:ext cx="38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sz="1800" baseline="-25000">
                <a:latin typeface="Arial" charset="0"/>
              </a:rPr>
              <a:t>1</a:t>
            </a:r>
          </a:p>
        </p:txBody>
      </p:sp>
      <p:sp>
        <p:nvSpPr>
          <p:cNvPr id="33" name="Rectangle 22"/>
          <p:cNvSpPr>
            <a:spLocks noChangeArrowheads="1"/>
          </p:cNvSpPr>
          <p:nvPr/>
        </p:nvSpPr>
        <p:spPr bwMode="auto">
          <a:xfrm>
            <a:off x="4360863" y="4953000"/>
            <a:ext cx="38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λ</a:t>
            </a:r>
            <a:r>
              <a:rPr lang="en-US" baseline="-25000"/>
              <a:t>2</a:t>
            </a:r>
          </a:p>
        </p:txBody>
      </p:sp>
      <p:sp>
        <p:nvSpPr>
          <p:cNvPr id="34" name="TextBox 2047"/>
          <p:cNvSpPr txBox="1">
            <a:spLocks noChangeArrowheads="1"/>
          </p:cNvSpPr>
          <p:nvPr/>
        </p:nvSpPr>
        <p:spPr bwMode="auto">
          <a:xfrm>
            <a:off x="4076700" y="4108450"/>
            <a:ext cx="43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altLang="ja-JP" sz="1800" baseline="-25000">
                <a:latin typeface="Arial" charset="0"/>
              </a:rPr>
              <a:t>1</a:t>
            </a:r>
            <a:endParaRPr lang="en-US" sz="1800" baseline="-25000">
              <a:latin typeface="Arial" charset="0"/>
            </a:endParaRPr>
          </a:p>
        </p:txBody>
      </p:sp>
      <p:cxnSp>
        <p:nvCxnSpPr>
          <p:cNvPr id="35" name="Straight Arrow Connector 34"/>
          <p:cNvCxnSpPr/>
          <p:nvPr/>
        </p:nvCxnSpPr>
        <p:spPr>
          <a:xfrm flipV="1">
            <a:off x="5095875" y="4699000"/>
            <a:ext cx="1000125" cy="498475"/>
          </a:xfrm>
          <a:prstGeom prst="straightConnector1">
            <a:avLst/>
          </a:prstGeom>
          <a:ln>
            <a:prstDash val="solid"/>
            <a:tailEnd type="arrow"/>
          </a:ln>
        </p:spPr>
        <p:style>
          <a:lnRef idx="1">
            <a:schemeClr val="dk1"/>
          </a:lnRef>
          <a:fillRef idx="0">
            <a:schemeClr val="dk1"/>
          </a:fillRef>
          <a:effectRef idx="0">
            <a:schemeClr val="dk1"/>
          </a:effectRef>
          <a:fontRef idx="minor">
            <a:schemeClr val="tx1"/>
          </a:fontRef>
        </p:style>
      </p:cxnSp>
      <p:sp>
        <p:nvSpPr>
          <p:cNvPr id="36" name="Oval 35"/>
          <p:cNvSpPr/>
          <p:nvPr/>
        </p:nvSpPr>
        <p:spPr>
          <a:xfrm>
            <a:off x="4038600" y="47355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37" name="Group 36"/>
          <p:cNvGrpSpPr>
            <a:grpSpLocks/>
          </p:cNvGrpSpPr>
          <p:nvPr/>
        </p:nvGrpSpPr>
        <p:grpSpPr bwMode="auto">
          <a:xfrm>
            <a:off x="4926013" y="5105400"/>
            <a:ext cx="231775" cy="201613"/>
            <a:chOff x="5472113" y="5867400"/>
            <a:chExt cx="231775" cy="201613"/>
          </a:xfrm>
        </p:grpSpPr>
        <p:sp>
          <p:nvSpPr>
            <p:cNvPr id="38" name="Explosion 1 37"/>
            <p:cNvSpPr/>
            <p:nvPr/>
          </p:nvSpPr>
          <p:spPr>
            <a:xfrm>
              <a:off x="5472113" y="5867400"/>
              <a:ext cx="231775" cy="201613"/>
            </a:xfrm>
            <a:prstGeom prst="irregularSeal1">
              <a:avLst/>
            </a:prstGeom>
            <a:solidFill>
              <a:srgbClr val="FF0000"/>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en-US"/>
            </a:p>
          </p:txBody>
        </p:sp>
        <p:sp>
          <p:nvSpPr>
            <p:cNvPr id="39" name="Oval 38"/>
            <p:cNvSpPr/>
            <p:nvPr/>
          </p:nvSpPr>
          <p:spPr>
            <a:xfrm>
              <a:off x="5543550" y="59166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sp>
        <p:nvSpPr>
          <p:cNvPr id="40" name="Oval 39"/>
          <p:cNvSpPr/>
          <p:nvPr/>
        </p:nvSpPr>
        <p:spPr>
          <a:xfrm>
            <a:off x="6070600" y="5275263"/>
            <a:ext cx="100013" cy="128587"/>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1" name="TextBox 52"/>
          <p:cNvSpPr txBox="1">
            <a:spLocks noChangeArrowheads="1"/>
          </p:cNvSpPr>
          <p:nvPr/>
        </p:nvSpPr>
        <p:spPr bwMode="auto">
          <a:xfrm>
            <a:off x="5429250" y="5226050"/>
            <a:ext cx="48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λ’’</a:t>
            </a:r>
            <a:r>
              <a:rPr lang="en-US" altLang="ja-JP" sz="1800" baseline="-25000">
                <a:latin typeface="Arial" charset="0"/>
              </a:rPr>
              <a:t>1</a:t>
            </a:r>
            <a:endParaRPr lang="en-US" sz="1800" baseline="-25000">
              <a:latin typeface="Arial" charset="0"/>
            </a:endParaRPr>
          </a:p>
        </p:txBody>
      </p:sp>
      <p:cxnSp>
        <p:nvCxnSpPr>
          <p:cNvPr id="42" name="Straight Arrow Connector 41"/>
          <p:cNvCxnSpPr/>
          <p:nvPr/>
        </p:nvCxnSpPr>
        <p:spPr>
          <a:xfrm>
            <a:off x="5102225" y="5254625"/>
            <a:ext cx="962025" cy="1047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Oval 42"/>
          <p:cNvSpPr/>
          <p:nvPr/>
        </p:nvSpPr>
        <p:spPr>
          <a:xfrm>
            <a:off x="6076950" y="4608513"/>
            <a:ext cx="100013" cy="130175"/>
          </a:xfrm>
          <a:prstGeom prst="ellipse">
            <a:avLst/>
          </a:prstGeom>
          <a:solidFill>
            <a:srgbClr val="0000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44" name="Donut 43"/>
          <p:cNvSpPr/>
          <p:nvPr/>
        </p:nvSpPr>
        <p:spPr>
          <a:xfrm>
            <a:off x="2692400" y="3987800"/>
            <a:ext cx="4140200" cy="1841500"/>
          </a:xfrm>
          <a:prstGeom prst="donut">
            <a:avLst>
              <a:gd name="adj" fmla="val 0"/>
            </a:avLst>
          </a:prstGeom>
          <a:ln>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chemeClr val="tx1"/>
              </a:solidFill>
            </a:endParaRPr>
          </a:p>
        </p:txBody>
      </p:sp>
      <p:sp>
        <p:nvSpPr>
          <p:cNvPr id="45" name="TextBox 44"/>
          <p:cNvSpPr txBox="1">
            <a:spLocks noChangeArrowheads="1"/>
          </p:cNvSpPr>
          <p:nvPr/>
        </p:nvSpPr>
        <p:spPr bwMode="auto">
          <a:xfrm>
            <a:off x="6350000" y="38227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 history</a:t>
            </a:r>
          </a:p>
        </p:txBody>
      </p:sp>
      <p:sp>
        <p:nvSpPr>
          <p:cNvPr id="46" name="Left Brace 45"/>
          <p:cNvSpPr/>
          <p:nvPr/>
        </p:nvSpPr>
        <p:spPr>
          <a:xfrm rot="16200000">
            <a:off x="4552950" y="793750"/>
            <a:ext cx="304800" cy="4305300"/>
          </a:xfrm>
          <a:prstGeom prst="leftBrace">
            <a:avLst>
              <a:gd name="adj1" fmla="val 60185"/>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47" name="Freeform 46"/>
          <p:cNvSpPr/>
          <p:nvPr/>
        </p:nvSpPr>
        <p:spPr>
          <a:xfrm>
            <a:off x="1604963" y="4432300"/>
            <a:ext cx="1366837" cy="1079500"/>
          </a:xfrm>
          <a:custGeom>
            <a:avLst/>
            <a:gdLst>
              <a:gd name="connsiteX0" fmla="*/ 1075209 w 1367309"/>
              <a:gd name="connsiteY0" fmla="*/ 114300 h 990600"/>
              <a:gd name="connsiteX1" fmla="*/ 973609 w 1367309"/>
              <a:gd name="connsiteY1" fmla="*/ 101600 h 990600"/>
              <a:gd name="connsiteX2" fmla="*/ 872009 w 1367309"/>
              <a:gd name="connsiteY2" fmla="*/ 38100 h 990600"/>
              <a:gd name="connsiteX3" fmla="*/ 745009 w 1367309"/>
              <a:gd name="connsiteY3" fmla="*/ 12700 h 990600"/>
              <a:gd name="connsiteX4" fmla="*/ 643409 w 1367309"/>
              <a:gd name="connsiteY4" fmla="*/ 0 h 990600"/>
              <a:gd name="connsiteX5" fmla="*/ 389409 w 1367309"/>
              <a:gd name="connsiteY5" fmla="*/ 12700 h 990600"/>
              <a:gd name="connsiteX6" fmla="*/ 351309 w 1367309"/>
              <a:gd name="connsiteY6" fmla="*/ 50800 h 990600"/>
              <a:gd name="connsiteX7" fmla="*/ 325909 w 1367309"/>
              <a:gd name="connsiteY7" fmla="*/ 88900 h 990600"/>
              <a:gd name="connsiteX8" fmla="*/ 287809 w 1367309"/>
              <a:gd name="connsiteY8" fmla="*/ 127000 h 990600"/>
              <a:gd name="connsiteX9" fmla="*/ 262409 w 1367309"/>
              <a:gd name="connsiteY9" fmla="*/ 165100 h 990600"/>
              <a:gd name="connsiteX10" fmla="*/ 148109 w 1367309"/>
              <a:gd name="connsiteY10" fmla="*/ 266700 h 990600"/>
              <a:gd name="connsiteX11" fmla="*/ 71909 w 1367309"/>
              <a:gd name="connsiteY11" fmla="*/ 304800 h 990600"/>
              <a:gd name="connsiteX12" fmla="*/ 46509 w 1367309"/>
              <a:gd name="connsiteY12" fmla="*/ 342900 h 990600"/>
              <a:gd name="connsiteX13" fmla="*/ 8409 w 1367309"/>
              <a:gd name="connsiteY13" fmla="*/ 381000 h 990600"/>
              <a:gd name="connsiteX14" fmla="*/ 33809 w 1367309"/>
              <a:gd name="connsiteY14" fmla="*/ 622300 h 990600"/>
              <a:gd name="connsiteX15" fmla="*/ 46509 w 1367309"/>
              <a:gd name="connsiteY15" fmla="*/ 673100 h 990600"/>
              <a:gd name="connsiteX16" fmla="*/ 71909 w 1367309"/>
              <a:gd name="connsiteY16" fmla="*/ 711200 h 990600"/>
              <a:gd name="connsiteX17" fmla="*/ 84609 w 1367309"/>
              <a:gd name="connsiteY17" fmla="*/ 762000 h 990600"/>
              <a:gd name="connsiteX18" fmla="*/ 135409 w 1367309"/>
              <a:gd name="connsiteY18" fmla="*/ 787400 h 990600"/>
              <a:gd name="connsiteX19" fmla="*/ 198909 w 1367309"/>
              <a:gd name="connsiteY19" fmla="*/ 825500 h 990600"/>
              <a:gd name="connsiteX20" fmla="*/ 237009 w 1367309"/>
              <a:gd name="connsiteY20" fmla="*/ 838200 h 990600"/>
              <a:gd name="connsiteX21" fmla="*/ 287809 w 1367309"/>
              <a:gd name="connsiteY21" fmla="*/ 863600 h 990600"/>
              <a:gd name="connsiteX22" fmla="*/ 325909 w 1367309"/>
              <a:gd name="connsiteY22" fmla="*/ 889000 h 990600"/>
              <a:gd name="connsiteX23" fmla="*/ 427509 w 1367309"/>
              <a:gd name="connsiteY23" fmla="*/ 914400 h 990600"/>
              <a:gd name="connsiteX24" fmla="*/ 630709 w 1367309"/>
              <a:gd name="connsiteY24" fmla="*/ 965200 h 990600"/>
              <a:gd name="connsiteX25" fmla="*/ 1024409 w 1367309"/>
              <a:gd name="connsiteY25" fmla="*/ 990600 h 990600"/>
              <a:gd name="connsiteX26" fmla="*/ 1151409 w 1367309"/>
              <a:gd name="connsiteY26" fmla="*/ 977900 h 990600"/>
              <a:gd name="connsiteX27" fmla="*/ 1189509 w 1367309"/>
              <a:gd name="connsiteY27" fmla="*/ 965200 h 990600"/>
              <a:gd name="connsiteX28" fmla="*/ 1227609 w 1367309"/>
              <a:gd name="connsiteY28" fmla="*/ 914400 h 990600"/>
              <a:gd name="connsiteX29" fmla="*/ 1240309 w 1367309"/>
              <a:gd name="connsiteY29" fmla="*/ 838200 h 990600"/>
              <a:gd name="connsiteX30" fmla="*/ 1265709 w 1367309"/>
              <a:gd name="connsiteY30" fmla="*/ 673100 h 990600"/>
              <a:gd name="connsiteX31" fmla="*/ 1316509 w 1367309"/>
              <a:gd name="connsiteY31" fmla="*/ 571500 h 990600"/>
              <a:gd name="connsiteX32" fmla="*/ 1329209 w 1367309"/>
              <a:gd name="connsiteY32" fmla="*/ 533400 h 990600"/>
              <a:gd name="connsiteX33" fmla="*/ 1367309 w 1367309"/>
              <a:gd name="connsiteY33" fmla="*/ 457200 h 990600"/>
              <a:gd name="connsiteX34" fmla="*/ 1316509 w 1367309"/>
              <a:gd name="connsiteY34" fmla="*/ 254000 h 990600"/>
              <a:gd name="connsiteX35" fmla="*/ 1278409 w 1367309"/>
              <a:gd name="connsiteY35" fmla="*/ 228600 h 990600"/>
              <a:gd name="connsiteX36" fmla="*/ 1227609 w 1367309"/>
              <a:gd name="connsiteY36" fmla="*/ 203200 h 990600"/>
              <a:gd name="connsiteX37" fmla="*/ 1151409 w 1367309"/>
              <a:gd name="connsiteY37" fmla="*/ 177800 h 990600"/>
              <a:gd name="connsiteX38" fmla="*/ 1113309 w 1367309"/>
              <a:gd name="connsiteY38" fmla="*/ 152400 h 990600"/>
              <a:gd name="connsiteX39" fmla="*/ 1075209 w 1367309"/>
              <a:gd name="connsiteY39" fmla="*/ 114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67309" h="990600">
                <a:moveTo>
                  <a:pt x="1075209" y="114300"/>
                </a:moveTo>
                <a:cubicBezTo>
                  <a:pt x="1051926" y="105833"/>
                  <a:pt x="1006720" y="109878"/>
                  <a:pt x="973609" y="101600"/>
                </a:cubicBezTo>
                <a:cubicBezTo>
                  <a:pt x="925344" y="89534"/>
                  <a:pt x="913953" y="62068"/>
                  <a:pt x="872009" y="38100"/>
                </a:cubicBezTo>
                <a:cubicBezTo>
                  <a:pt x="842644" y="21320"/>
                  <a:pt x="764129" y="15249"/>
                  <a:pt x="745009" y="12700"/>
                </a:cubicBezTo>
                <a:lnTo>
                  <a:pt x="643409" y="0"/>
                </a:lnTo>
                <a:cubicBezTo>
                  <a:pt x="558742" y="4233"/>
                  <a:pt x="472928" y="-1825"/>
                  <a:pt x="389409" y="12700"/>
                </a:cubicBezTo>
                <a:cubicBezTo>
                  <a:pt x="371714" y="15777"/>
                  <a:pt x="362807" y="37002"/>
                  <a:pt x="351309" y="50800"/>
                </a:cubicBezTo>
                <a:cubicBezTo>
                  <a:pt x="341538" y="62526"/>
                  <a:pt x="335680" y="77174"/>
                  <a:pt x="325909" y="88900"/>
                </a:cubicBezTo>
                <a:cubicBezTo>
                  <a:pt x="314411" y="102698"/>
                  <a:pt x="299307" y="113202"/>
                  <a:pt x="287809" y="127000"/>
                </a:cubicBezTo>
                <a:cubicBezTo>
                  <a:pt x="278038" y="138726"/>
                  <a:pt x="272550" y="153692"/>
                  <a:pt x="262409" y="165100"/>
                </a:cubicBezTo>
                <a:cubicBezTo>
                  <a:pt x="235482" y="195393"/>
                  <a:pt x="190574" y="245468"/>
                  <a:pt x="148109" y="266700"/>
                </a:cubicBezTo>
                <a:cubicBezTo>
                  <a:pt x="42949" y="319280"/>
                  <a:pt x="181098" y="232007"/>
                  <a:pt x="71909" y="304800"/>
                </a:cubicBezTo>
                <a:cubicBezTo>
                  <a:pt x="63442" y="317500"/>
                  <a:pt x="56280" y="331174"/>
                  <a:pt x="46509" y="342900"/>
                </a:cubicBezTo>
                <a:cubicBezTo>
                  <a:pt x="35011" y="356698"/>
                  <a:pt x="10289" y="363138"/>
                  <a:pt x="8409" y="381000"/>
                </a:cubicBezTo>
                <a:cubicBezTo>
                  <a:pt x="-11266" y="567915"/>
                  <a:pt x="6199" y="525665"/>
                  <a:pt x="33809" y="622300"/>
                </a:cubicBezTo>
                <a:cubicBezTo>
                  <a:pt x="38604" y="639083"/>
                  <a:pt x="39633" y="657057"/>
                  <a:pt x="46509" y="673100"/>
                </a:cubicBezTo>
                <a:cubicBezTo>
                  <a:pt x="52522" y="687129"/>
                  <a:pt x="63442" y="698500"/>
                  <a:pt x="71909" y="711200"/>
                </a:cubicBezTo>
                <a:cubicBezTo>
                  <a:pt x="76142" y="728133"/>
                  <a:pt x="73435" y="748591"/>
                  <a:pt x="84609" y="762000"/>
                </a:cubicBezTo>
                <a:cubicBezTo>
                  <a:pt x="96729" y="776544"/>
                  <a:pt x="118859" y="778206"/>
                  <a:pt x="135409" y="787400"/>
                </a:cubicBezTo>
                <a:cubicBezTo>
                  <a:pt x="156987" y="799388"/>
                  <a:pt x="176831" y="814461"/>
                  <a:pt x="198909" y="825500"/>
                </a:cubicBezTo>
                <a:cubicBezTo>
                  <a:pt x="210883" y="831487"/>
                  <a:pt x="224704" y="832927"/>
                  <a:pt x="237009" y="838200"/>
                </a:cubicBezTo>
                <a:cubicBezTo>
                  <a:pt x="254410" y="845658"/>
                  <a:pt x="271371" y="854207"/>
                  <a:pt x="287809" y="863600"/>
                </a:cubicBezTo>
                <a:cubicBezTo>
                  <a:pt x="301061" y="871173"/>
                  <a:pt x="312257" y="882174"/>
                  <a:pt x="325909" y="889000"/>
                </a:cubicBezTo>
                <a:cubicBezTo>
                  <a:pt x="351944" y="902017"/>
                  <a:pt x="403357" y="909570"/>
                  <a:pt x="427509" y="914400"/>
                </a:cubicBezTo>
                <a:cubicBezTo>
                  <a:pt x="509782" y="969249"/>
                  <a:pt x="458390" y="942724"/>
                  <a:pt x="630709" y="965200"/>
                </a:cubicBezTo>
                <a:cubicBezTo>
                  <a:pt x="767050" y="982984"/>
                  <a:pt x="880932" y="983768"/>
                  <a:pt x="1024409" y="990600"/>
                </a:cubicBezTo>
                <a:cubicBezTo>
                  <a:pt x="1066742" y="986367"/>
                  <a:pt x="1109359" y="984369"/>
                  <a:pt x="1151409" y="977900"/>
                </a:cubicBezTo>
                <a:cubicBezTo>
                  <a:pt x="1164640" y="975864"/>
                  <a:pt x="1179225" y="973770"/>
                  <a:pt x="1189509" y="965200"/>
                </a:cubicBezTo>
                <a:cubicBezTo>
                  <a:pt x="1205770" y="951649"/>
                  <a:pt x="1214909" y="931333"/>
                  <a:pt x="1227609" y="914400"/>
                </a:cubicBezTo>
                <a:cubicBezTo>
                  <a:pt x="1231842" y="889000"/>
                  <a:pt x="1236667" y="863692"/>
                  <a:pt x="1240309" y="838200"/>
                </a:cubicBezTo>
                <a:cubicBezTo>
                  <a:pt x="1245942" y="798768"/>
                  <a:pt x="1252478" y="717202"/>
                  <a:pt x="1265709" y="673100"/>
                </a:cubicBezTo>
                <a:cubicBezTo>
                  <a:pt x="1298669" y="563234"/>
                  <a:pt x="1277197" y="650123"/>
                  <a:pt x="1316509" y="571500"/>
                </a:cubicBezTo>
                <a:cubicBezTo>
                  <a:pt x="1322496" y="559526"/>
                  <a:pt x="1323222" y="545374"/>
                  <a:pt x="1329209" y="533400"/>
                </a:cubicBezTo>
                <a:cubicBezTo>
                  <a:pt x="1378448" y="434923"/>
                  <a:pt x="1335387" y="552965"/>
                  <a:pt x="1367309" y="457200"/>
                </a:cubicBezTo>
                <a:cubicBezTo>
                  <a:pt x="1358254" y="398346"/>
                  <a:pt x="1367678" y="305169"/>
                  <a:pt x="1316509" y="254000"/>
                </a:cubicBezTo>
                <a:cubicBezTo>
                  <a:pt x="1305716" y="243207"/>
                  <a:pt x="1291661" y="236173"/>
                  <a:pt x="1278409" y="228600"/>
                </a:cubicBezTo>
                <a:cubicBezTo>
                  <a:pt x="1261971" y="219207"/>
                  <a:pt x="1245187" y="210231"/>
                  <a:pt x="1227609" y="203200"/>
                </a:cubicBezTo>
                <a:cubicBezTo>
                  <a:pt x="1202750" y="193256"/>
                  <a:pt x="1173686" y="192652"/>
                  <a:pt x="1151409" y="177800"/>
                </a:cubicBezTo>
                <a:cubicBezTo>
                  <a:pt x="1138709" y="169333"/>
                  <a:pt x="1125035" y="162171"/>
                  <a:pt x="1113309" y="152400"/>
                </a:cubicBezTo>
                <a:cubicBezTo>
                  <a:pt x="1099511" y="140902"/>
                  <a:pt x="1098492" y="122767"/>
                  <a:pt x="1075209" y="114300"/>
                </a:cubicBezTo>
                <a:close/>
              </a:path>
            </a:pathLst>
          </a:cu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nodeType="clickEffect">
                                  <p:stCondLst>
                                    <p:cond delay="0"/>
                                  </p:stCondLst>
                                  <p:childTnLst>
                                    <p:set>
                                      <p:cBhvr>
                                        <p:cTn id="87" dur="1" fill="hold">
                                          <p:stCondLst>
                                            <p:cond delay="0"/>
                                          </p:stCondLst>
                                        </p:cTn>
                                        <p:tgtEl>
                                          <p:spTgt spid="4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dissolve">
                                      <p:cBhvr>
                                        <p:cTn id="96" dur="500"/>
                                        <p:tgtEl>
                                          <p:spTgt spid="4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dissolve">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2" grpId="0"/>
      <p:bldP spid="33" grpId="0"/>
      <p:bldP spid="34" grpId="0"/>
      <p:bldP spid="36" grpId="0" animBg="1"/>
      <p:bldP spid="40" grpId="0" animBg="1"/>
      <p:bldP spid="41" grpId="0"/>
      <p:bldP spid="43" grpId="0" animBg="1"/>
      <p:bldP spid="45" grpId="0"/>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Garamond" charset="0"/>
              </a:rPr>
              <a:t>… and that…</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6DA0F2E8-EAB4-FD48-9BE3-04D2DC29B5FC}" type="slidenum">
              <a:rPr lang="en-US" smtClean="0"/>
              <a:pPr>
                <a:defRPr/>
              </a:pPr>
              <a:t>8</a:t>
            </a:fld>
            <a:endParaRPr lang="en-US"/>
          </a:p>
        </p:txBody>
      </p:sp>
      <p:sp>
        <p:nvSpPr>
          <p:cNvPr id="7" name="TextBox 2"/>
          <p:cNvSpPr txBox="1">
            <a:spLocks noChangeArrowheads="1"/>
          </p:cNvSpPr>
          <p:nvPr/>
        </p:nvSpPr>
        <p:spPr bwMode="auto">
          <a:xfrm>
            <a:off x="479425" y="2403475"/>
            <a:ext cx="3429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Statistical uncertainties</a:t>
            </a:r>
          </a:p>
          <a:p>
            <a:pPr eaLnBrk="1" hangingPunct="1"/>
            <a:r>
              <a:rPr lang="en-US">
                <a:solidFill>
                  <a:srgbClr val="FF0000"/>
                </a:solidFill>
                <a:latin typeface="Arial" charset="0"/>
              </a:rPr>
              <a:t>(physics, geometry, etc)</a:t>
            </a:r>
          </a:p>
        </p:txBody>
      </p:sp>
      <p:sp>
        <p:nvSpPr>
          <p:cNvPr id="8" name="TextBox 2"/>
          <p:cNvSpPr txBox="1">
            <a:spLocks noChangeArrowheads="1"/>
          </p:cNvSpPr>
          <p:nvPr/>
        </p:nvSpPr>
        <p:spPr bwMode="auto">
          <a:xfrm>
            <a:off x="644525" y="3965575"/>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rgbClr val="FF0000"/>
                </a:solidFill>
                <a:latin typeface="Arial" charset="0"/>
              </a:rPr>
              <a:t>Long time execution</a:t>
            </a:r>
          </a:p>
        </p:txBody>
      </p:sp>
      <p:sp>
        <p:nvSpPr>
          <p:cNvPr id="10" name="Right Arrow 9"/>
          <p:cNvSpPr/>
          <p:nvPr/>
        </p:nvSpPr>
        <p:spPr>
          <a:xfrm>
            <a:off x="4089400" y="2549525"/>
            <a:ext cx="1181100" cy="5969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2"/>
          <p:cNvSpPr txBox="1">
            <a:spLocks noChangeArrowheads="1"/>
          </p:cNvSpPr>
          <p:nvPr/>
        </p:nvSpPr>
        <p:spPr bwMode="auto">
          <a:xfrm>
            <a:off x="5432425" y="2251075"/>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chemeClr val="accent2"/>
                </a:solidFill>
                <a:latin typeface="Arial" charset="0"/>
              </a:rPr>
              <a:t>More accurate physical</a:t>
            </a:r>
          </a:p>
          <a:p>
            <a:pPr eaLnBrk="1" hangingPunct="1"/>
            <a:r>
              <a:rPr lang="en-US">
                <a:solidFill>
                  <a:schemeClr val="accent2"/>
                </a:solidFill>
                <a:latin typeface="Arial" charset="0"/>
              </a:rPr>
              <a:t>models or more detailed</a:t>
            </a:r>
          </a:p>
          <a:p>
            <a:pPr eaLnBrk="1" hangingPunct="1"/>
            <a:r>
              <a:rPr lang="en-US">
                <a:solidFill>
                  <a:schemeClr val="accent2"/>
                </a:solidFill>
                <a:latin typeface="Arial" charset="0"/>
              </a:rPr>
              <a:t>geometries.</a:t>
            </a:r>
          </a:p>
        </p:txBody>
      </p:sp>
      <p:sp>
        <p:nvSpPr>
          <p:cNvPr id="12" name="Right Arrow 11"/>
          <p:cNvSpPr/>
          <p:nvPr/>
        </p:nvSpPr>
        <p:spPr>
          <a:xfrm>
            <a:off x="4051300" y="3933825"/>
            <a:ext cx="1181100" cy="5969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2"/>
          <p:cNvSpPr txBox="1">
            <a:spLocks noChangeArrowheads="1"/>
          </p:cNvSpPr>
          <p:nvPr/>
        </p:nvSpPr>
        <p:spPr bwMode="auto">
          <a:xfrm>
            <a:off x="5470525" y="3838575"/>
            <a:ext cx="3041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solidFill>
                  <a:schemeClr val="accent2"/>
                </a:solidFill>
                <a:latin typeface="Arial" charset="0"/>
              </a:rPr>
              <a:t>Variance reduction, </a:t>
            </a:r>
          </a:p>
          <a:p>
            <a:pPr eaLnBrk="1" hangingPunct="1"/>
            <a:r>
              <a:rPr lang="en-US">
                <a:solidFill>
                  <a:schemeClr val="accent2"/>
                </a:solidFill>
                <a:latin typeface="Arial" charset="0"/>
              </a:rPr>
              <a:t>Multithreading, GPU.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Garamond" charset="0"/>
              </a:rPr>
              <a:t>The eternal question</a:t>
            </a:r>
          </a:p>
        </p:txBody>
      </p:sp>
      <p:sp>
        <p:nvSpPr>
          <p:cNvPr id="4" name="Date Placeholder 3"/>
          <p:cNvSpPr>
            <a:spLocks noGrp="1"/>
          </p:cNvSpPr>
          <p:nvPr>
            <p:ph type="dt" sz="quarter" idx="10"/>
          </p:nvPr>
        </p:nvSpPr>
        <p:spPr/>
        <p:txBody>
          <a:bodyPr/>
          <a:lstStyle/>
          <a:p>
            <a:pPr>
              <a:defRPr/>
            </a:pPr>
            <a:fld id="{737A41E0-64B6-BF40-ADE0-FBE7CA6B3944}"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E05AD985-EB2D-D64E-AC23-0FEB3018DD42}" type="slidenum">
              <a:rPr lang="en-US" smtClean="0"/>
              <a:pPr>
                <a:defRPr/>
              </a:pPr>
              <a:t>9</a:t>
            </a:fld>
            <a:endParaRPr lang="en-US"/>
          </a:p>
        </p:txBody>
      </p:sp>
      <p:graphicFrame>
        <p:nvGraphicFramePr>
          <p:cNvPr id="7" name="Diagram 6"/>
          <p:cNvGraphicFramePr/>
          <p:nvPr/>
        </p:nvGraphicFramePr>
        <p:xfrm>
          <a:off x="3774175" y="1187466"/>
          <a:ext cx="5202062" cy="3762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99112" y="2078990"/>
            <a:ext cx="3983375" cy="1938992"/>
          </a:xfrm>
          <a:prstGeom prst="rect">
            <a:avLst/>
          </a:prstGeom>
          <a:noFill/>
        </p:spPr>
        <p:txBody>
          <a:bodyPr>
            <a:spAutoFit/>
          </a:bodyPr>
          <a:lstStyle/>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Monte Carlo</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Deterministic?</a:t>
            </a:r>
          </a:p>
        </p:txBody>
      </p:sp>
      <p:sp>
        <p:nvSpPr>
          <p:cNvPr id="21511" name="TextBox 1"/>
          <p:cNvSpPr txBox="1">
            <a:spLocks noChangeArrowheads="1"/>
          </p:cNvSpPr>
          <p:nvPr/>
        </p:nvSpPr>
        <p:spPr bwMode="auto">
          <a:xfrm>
            <a:off x="2025650" y="4972050"/>
            <a:ext cx="601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000">
                <a:latin typeface="Garamond" charset="0"/>
                <a:cs typeface="Garamond" charset="0"/>
              </a:rPr>
              <a:t>What do I want to accomplish?</a:t>
            </a:r>
          </a:p>
          <a:p>
            <a:pPr eaLnBrk="1" hangingPunct="1"/>
            <a:r>
              <a:rPr lang="en-US" sz="3000">
                <a:latin typeface="Garamond" charset="0"/>
                <a:cs typeface="Garamond" charset="0"/>
              </a:rPr>
              <a:t>What is the most efficient way to do it?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Basics of The Monte Carlo Method</a:t>
            </a:r>
            <a:endParaRPr lang="en-US" dirty="0"/>
          </a:p>
        </p:txBody>
      </p:sp>
      <p:sp>
        <p:nvSpPr>
          <p:cNvPr id="3" name="Text Placeholder 2"/>
          <p:cNvSpPr>
            <a:spLocks noGrp="1"/>
          </p:cNvSpPr>
          <p:nvPr>
            <p:ph type="body" idx="1"/>
          </p:nvPr>
        </p:nvSpPr>
        <p:spPr/>
        <p:txBody>
          <a:bodyPr/>
          <a:lstStyle/>
          <a:p>
            <a:pPr eaLnBrk="1" hangingPunct="1">
              <a:defRPr/>
            </a:pPr>
            <a:endParaRPr lang="en-US"/>
          </a:p>
        </p:txBody>
      </p:sp>
      <p:sp>
        <p:nvSpPr>
          <p:cNvPr id="4" name="Date Placeholder 3"/>
          <p:cNvSpPr>
            <a:spLocks noGrp="1"/>
          </p:cNvSpPr>
          <p:nvPr>
            <p:ph type="dt" sz="quarter" idx="10"/>
          </p:nvPr>
        </p:nvSpPr>
        <p:spPr/>
        <p:txBody>
          <a:bodyPr/>
          <a:lstStyle/>
          <a:p>
            <a:pPr>
              <a:defRPr/>
            </a:pPr>
            <a:fld id="{2999AEC1-8C58-474E-AEAD-F82B449EA429}" type="datetime1">
              <a:rPr lang="en-US"/>
              <a:pPr>
                <a:defRPr/>
              </a:pPr>
              <a:t>11/2/15</a:t>
            </a:fld>
            <a:endParaRPr lang="en-US"/>
          </a:p>
        </p:txBody>
      </p:sp>
      <p:sp>
        <p:nvSpPr>
          <p:cNvPr id="5" name="Footer Placeholder 4"/>
          <p:cNvSpPr>
            <a:spLocks noGrp="1"/>
          </p:cNvSpPr>
          <p:nvPr>
            <p:ph type="ftr" sz="quarter" idx="11"/>
          </p:nvPr>
        </p:nvSpPr>
        <p:spPr/>
        <p:txBody>
          <a:bodyPr/>
          <a:lstStyle/>
          <a:p>
            <a:pPr>
              <a:defRPr/>
            </a:pPr>
            <a:r>
              <a:rPr lang="en-US"/>
              <a:t>FCFM-BUAP, Puebla, Pue.</a:t>
            </a:r>
          </a:p>
        </p:txBody>
      </p:sp>
      <p:sp>
        <p:nvSpPr>
          <p:cNvPr id="6" name="Slide Number Placeholder 5"/>
          <p:cNvSpPr>
            <a:spLocks noGrp="1"/>
          </p:cNvSpPr>
          <p:nvPr>
            <p:ph type="sldNum" sz="quarter" idx="12"/>
          </p:nvPr>
        </p:nvSpPr>
        <p:spPr/>
        <p:txBody>
          <a:bodyPr/>
          <a:lstStyle/>
          <a:p>
            <a:pPr>
              <a:defRPr/>
            </a:pPr>
            <a:fld id="{98798F64-A9CF-8D4B-B74C-CE58291E6EF0}" type="slidenum">
              <a:rPr lang="en-US" smtClean="0"/>
              <a:pPr>
                <a:defRPr/>
              </a:pPr>
              <a:t>10</a:t>
            </a:fld>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430</TotalTime>
  <Words>1879</Words>
  <Application>Microsoft Macintosh PowerPoint</Application>
  <PresentationFormat>On-screen Show (4:3)</PresentationFormat>
  <Paragraphs>410</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Basics of Monte Carlo Simulation</vt:lpstr>
      <vt:lpstr>Outline</vt:lpstr>
      <vt:lpstr>Introduction</vt:lpstr>
      <vt:lpstr>What is the Monte Carlo method?</vt:lpstr>
      <vt:lpstr>A short review of MC history</vt:lpstr>
      <vt:lpstr>Keep in mind that…</vt:lpstr>
      <vt:lpstr>… and that…</vt:lpstr>
      <vt:lpstr>The eternal question</vt:lpstr>
      <vt:lpstr>Basics of The Monte Carlo Method</vt:lpstr>
      <vt:lpstr>Outline</vt:lpstr>
      <vt:lpstr>Outline</vt:lpstr>
      <vt:lpstr>What is a PDF?</vt:lpstr>
      <vt:lpstr>But PDFs are hard to use…</vt:lpstr>
      <vt:lpstr>In the practice, we use the discrete form of PDF and CDF</vt:lpstr>
      <vt:lpstr>Outline</vt:lpstr>
      <vt:lpstr>(Pseudo)Random numbers</vt:lpstr>
      <vt:lpstr>Where to use random numbers?</vt:lpstr>
      <vt:lpstr>The idea behind sampling</vt:lpstr>
      <vt:lpstr>Outline</vt:lpstr>
      <vt:lpstr>Sampling Techniques: The Direct Method</vt:lpstr>
      <vt:lpstr>Sampling Techniques: The Direct Method</vt:lpstr>
      <vt:lpstr>For example</vt:lpstr>
      <vt:lpstr>For example</vt:lpstr>
      <vt:lpstr>Sampling Techniques: The rejection Method</vt:lpstr>
      <vt:lpstr>For example</vt:lpstr>
      <vt:lpstr>For example </vt:lpstr>
      <vt:lpstr>Outline</vt:lpstr>
      <vt:lpstr>The error estimation</vt:lpstr>
      <vt:lpstr>The error estimation</vt:lpstr>
      <vt:lpstr>The central limit theorem</vt:lpstr>
      <vt:lpstr>Outline</vt:lpstr>
      <vt:lpstr>Efficiency enhancing</vt:lpstr>
      <vt:lpstr>Computational efficiency</vt:lpstr>
      <vt:lpstr>Variance reduction techniques</vt:lpstr>
      <vt:lpstr>Variance reduction techniques</vt:lpstr>
      <vt:lpstr>Variance reduction techniques</vt:lpstr>
      <vt:lpstr>Approximate efficiency enhancing techniques</vt:lpstr>
      <vt:lpstr>Useful reading</vt:lpstr>
    </vt:vector>
  </TitlesOfParts>
  <Company>GPC &amp; JRM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Ramos</dc:creator>
  <cp:lastModifiedBy>Jose Ramos</cp:lastModifiedBy>
  <cp:revision>38</cp:revision>
  <dcterms:created xsi:type="dcterms:W3CDTF">2015-10-28T17:22:24Z</dcterms:created>
  <dcterms:modified xsi:type="dcterms:W3CDTF">2015-11-02T21:47:47Z</dcterms:modified>
</cp:coreProperties>
</file>