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13"/>
  </p:notesMasterIdLst>
  <p:sldIdLst>
    <p:sldId id="256" r:id="rId2"/>
    <p:sldId id="257" r:id="rId3"/>
    <p:sldId id="310" r:id="rId4"/>
    <p:sldId id="311" r:id="rId5"/>
    <p:sldId id="258" r:id="rId6"/>
    <p:sldId id="305" r:id="rId7"/>
    <p:sldId id="306" r:id="rId8"/>
    <p:sldId id="304" r:id="rId9"/>
    <p:sldId id="308" r:id="rId10"/>
    <p:sldId id="309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31" autoAdjust="0"/>
    <p:restoredTop sz="94660"/>
  </p:normalViewPr>
  <p:slideViewPr>
    <p:cSldViewPr>
      <p:cViewPr>
        <p:scale>
          <a:sx n="73" d="100"/>
          <a:sy n="73" d="100"/>
        </p:scale>
        <p:origin x="-9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0DC65-E58F-428A-A089-46D8ABB720B5}" type="datetimeFigureOut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1F201-A841-4F43-BE01-45AFDDFB37B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F201-A841-4F43-BE01-45AFDDFB37BD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1F201-A841-4F43-BE01-45AFDDFB37BD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3544698-BD03-4008-82D8-406417C7D5F8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DEE8-7E25-430D-BCBC-6165149CCC72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CDA00-B608-4AB5-8E56-F3A768BDD98E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4F1CFF-058A-40F9-97E0-59860A917B92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502655C-71BA-4A22-9E01-FFD55CC2F0D4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6AFA4-0E6D-4A15-91FE-4A60906A087E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F97C9-F44D-4BAE-A088-85BC6A502B76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5E891F-8DFA-4413-A025-33A7692DBED5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6BB1-F91F-494D-B368-465927D9981B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8C42B34-C0F4-4EFE-907D-5352AE8C3132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C0D987-5F42-4D21-9259-B6328BE1034C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891F12-3E33-4DC5-9032-F7CE5A46EED7}" type="datetime1">
              <a:rPr lang="es-ES" smtClean="0"/>
              <a:pPr/>
              <a:t>03/12/2010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B49D11-E61C-459D-A4E5-8A9AF0A1289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89096" y="185733"/>
            <a:ext cx="5765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 smtClean="0"/>
              <a:t>BENEMERITA UNIVERSIDAD AUTONOMA DE PUEBLA</a:t>
            </a:r>
          </a:p>
          <a:p>
            <a:pPr algn="ctr"/>
            <a:endParaRPr lang="es-ES_tradnl" sz="2200" dirty="0" smtClean="0"/>
          </a:p>
          <a:p>
            <a:pPr algn="ctr"/>
            <a:r>
              <a:rPr lang="en-US" b="1" dirty="0" err="1" smtClean="0"/>
              <a:t>Facultad</a:t>
            </a:r>
            <a:r>
              <a:rPr lang="en-US" b="1" dirty="0" smtClean="0"/>
              <a:t> de </a:t>
            </a:r>
            <a:r>
              <a:rPr lang="en-US" b="1" dirty="0" err="1" smtClean="0"/>
              <a:t>Ciencias</a:t>
            </a:r>
            <a:r>
              <a:rPr lang="en-US" b="1" dirty="0" smtClean="0"/>
              <a:t> Físico </a:t>
            </a:r>
            <a:r>
              <a:rPr lang="en-US" b="1" dirty="0" err="1" smtClean="0"/>
              <a:t>Matemáticas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s-ES" b="1" dirty="0" smtClean="0"/>
              <a:t>Maestría en Ciencias Física Aplicada</a:t>
            </a:r>
          </a:p>
          <a:p>
            <a:pPr algn="ctr"/>
            <a:endParaRPr lang="es-ES_tradnl" sz="2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689096" y="1987548"/>
            <a:ext cx="58579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Protocolo de tesis:</a:t>
            </a:r>
            <a:endParaRPr lang="es-ES_tradnl" dirty="0" smtClean="0"/>
          </a:p>
          <a:p>
            <a:pPr algn="ctr"/>
            <a:endParaRPr lang="es-ES_tradnl" dirty="0" smtClean="0"/>
          </a:p>
          <a:p>
            <a:pPr algn="ctr"/>
            <a:endParaRPr lang="es-ES_tradnl" b="1" dirty="0" smtClean="0"/>
          </a:p>
          <a:p>
            <a:pPr algn="ctr"/>
            <a:r>
              <a:rPr lang="es-ES_tradnl" b="1" dirty="0" smtClean="0"/>
              <a:t>“</a:t>
            </a:r>
            <a:r>
              <a:rPr lang="es-ES" dirty="0" smtClean="0"/>
              <a:t>Diseño y construcción de un monitor de radiación en 2D por medio de un tubo fotomultiplicador (PMT) H9500</a:t>
            </a:r>
            <a:r>
              <a:rPr lang="es-ES_tradnl" b="1" dirty="0" smtClean="0"/>
              <a:t>”</a:t>
            </a:r>
          </a:p>
          <a:p>
            <a:pPr algn="ctr"/>
            <a:endParaRPr lang="es-ES" b="1" dirty="0"/>
          </a:p>
          <a:p>
            <a:pPr algn="ctr"/>
            <a:r>
              <a:rPr lang="es-ES_tradnl" dirty="0" smtClean="0"/>
              <a:t>Alumno: </a:t>
            </a:r>
            <a:endParaRPr lang="es-ES" dirty="0" smtClean="0"/>
          </a:p>
          <a:p>
            <a:pPr algn="ctr"/>
            <a:r>
              <a:rPr lang="pt-BR" dirty="0" smtClean="0"/>
              <a:t>Saúl Hernández Mariscal </a:t>
            </a:r>
            <a:endParaRPr lang="es-ES" dirty="0" smtClean="0"/>
          </a:p>
          <a:p>
            <a:pPr algn="ctr"/>
            <a:r>
              <a:rPr lang="es-ES_tradnl" dirty="0"/>
              <a:t> </a:t>
            </a:r>
            <a:endParaRPr lang="es-ES" dirty="0"/>
          </a:p>
          <a:p>
            <a:pPr algn="ctr"/>
            <a:r>
              <a:rPr lang="es-ES_tradnl" dirty="0" smtClean="0"/>
              <a:t>Asesor:</a:t>
            </a:r>
            <a:endParaRPr lang="es-ES" dirty="0" smtClean="0"/>
          </a:p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Humberto</a:t>
            </a:r>
            <a:r>
              <a:rPr lang="en-US" dirty="0" smtClean="0"/>
              <a:t> Salazar I.</a:t>
            </a:r>
          </a:p>
          <a:p>
            <a:pPr algn="ctr"/>
            <a:endParaRPr lang="es-ES" dirty="0"/>
          </a:p>
          <a:p>
            <a:pPr algn="ctr"/>
            <a:endParaRPr lang="es-ES_tradnl" dirty="0" smtClean="0"/>
          </a:p>
          <a:p>
            <a:pPr algn="r"/>
            <a:r>
              <a:rPr lang="es-ES_tradnl" dirty="0" smtClean="0"/>
              <a:t>Diciembre de 2010</a:t>
            </a:r>
            <a:endParaRPr lang="es-ES" dirty="0" smtClean="0"/>
          </a:p>
          <a:p>
            <a:pPr algn="ctr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5" name="3 Marcador de número de diapositiva"/>
          <p:cNvSpPr txBox="1">
            <a:spLocks/>
          </p:cNvSpPr>
          <p:nvPr/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49D11-E61C-459D-A4E5-8A9AF0A12892}" type="slidenum">
              <a:rPr kumimoji="0" lang="es-E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47642" y="1266822"/>
          <a:ext cx="7927986" cy="212064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412868"/>
                <a:gridCol w="689390"/>
                <a:gridCol w="607127"/>
                <a:gridCol w="641941"/>
                <a:gridCol w="503143"/>
                <a:gridCol w="555193"/>
                <a:gridCol w="514422"/>
                <a:gridCol w="567338"/>
                <a:gridCol w="471914"/>
                <a:gridCol w="514422"/>
                <a:gridCol w="450228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ACTIVIDADES (2010)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Mar.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Abr.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Mayo.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Jun.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Jul.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Ago.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Sept.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Oct.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Nov.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Dic.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Revisión bibliográfica.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2273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r>
                        <a:rPr lang="es-ES" sz="1100" dirty="0" smtClean="0"/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r>
                        <a:rPr lang="es-ES" sz="1100" dirty="0" smtClean="0"/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r>
                        <a:rPr lang="es-ES" sz="1100" dirty="0" smtClean="0"/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Prueba de ganancia.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2273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r>
                        <a:rPr lang="es-ES" sz="1100" dirty="0" smtClean="0"/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Respuesta ante un fotoelectrón.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2273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Prueba de uniformidad.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2273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Curso de Instrumentación y detección de Partículas I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2273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X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X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Curso de Instrumentación y detección de Partículas II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2273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Construcción de la electrónica de lectura para eventos largos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22733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47643" y="3789363"/>
          <a:ext cx="6846897" cy="223799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522542"/>
                <a:gridCol w="1081089"/>
                <a:gridCol w="720726"/>
                <a:gridCol w="424078"/>
                <a:gridCol w="495162"/>
                <a:gridCol w="578827"/>
                <a:gridCol w="495162"/>
                <a:gridCol w="529311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ACTIVIDADES (2011)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Ene.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Feb.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Mar.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Abr.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Mayo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Jun.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Jul.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Curso de Instrumentación y detección de Partículas II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Construcción de la electrónica de lectura para eventos largos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X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smtClean="0"/>
                        <a:t>Toma de datos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/>
                        <a:t>X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/>
                        <a:t>X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 smtClean="0"/>
                        <a:t>X</a:t>
                      </a:r>
                      <a:endParaRPr lang="en-US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Construcción de la electrónica para eventos rápidos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Escritura de tesis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Versión final  de tesis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X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X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Defensa de la tesis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/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/>
                        <a:t> X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328733" y="365760"/>
            <a:ext cx="4684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>
                <a:solidFill>
                  <a:schemeClr val="tx2"/>
                </a:solidFill>
                <a:latin typeface="Cambria" pitchFamily="18" charset="0"/>
              </a:rPr>
              <a:t>Cronograma de actividades</a:t>
            </a:r>
            <a:endParaRPr lang="en-US" sz="3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b="1" dirty="0" smtClean="0">
                <a:latin typeface="Cambria" pitchFamily="18" charset="0"/>
              </a:rPr>
              <a:t>Referencias Bibliográficas.</a:t>
            </a:r>
            <a:r>
              <a:rPr lang="es-ES" dirty="0">
                <a:latin typeface="Cambria" pitchFamily="18" charset="0"/>
              </a:rPr>
              <a:t/>
            </a:r>
            <a:br>
              <a:rPr lang="es-ES" dirty="0">
                <a:latin typeface="Cambria" pitchFamily="18" charset="0"/>
              </a:rPr>
            </a:br>
            <a:endParaRPr lang="es-ES" dirty="0"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47645" y="1266822"/>
            <a:ext cx="8288348" cy="520713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en-US" sz="2000" dirty="0" smtClean="0"/>
          </a:p>
          <a:p>
            <a:pPr marL="342900" lvl="0" indent="-342900" algn="just">
              <a:buClrTx/>
              <a:buSzPct val="100000"/>
              <a:buFont typeface="+mj-lt"/>
              <a:buAutoNum type="arabicParenR"/>
            </a:pPr>
            <a:r>
              <a:rPr lang="es-ES" sz="1800" dirty="0" smtClean="0"/>
              <a:t>C. </a:t>
            </a:r>
            <a:r>
              <a:rPr lang="es-ES" sz="1800" dirty="0" err="1" smtClean="0"/>
              <a:t>Trotta</a:t>
            </a:r>
            <a:r>
              <a:rPr lang="es-ES" sz="1800" dirty="0" smtClean="0"/>
              <a:t>, R. </a:t>
            </a:r>
            <a:r>
              <a:rPr lang="es-ES" sz="1800" dirty="0" err="1" smtClean="0"/>
              <a:t>Massari</a:t>
            </a:r>
            <a:r>
              <a:rPr lang="es-ES" sz="1800" dirty="0" smtClean="0"/>
              <a:t>, G. </a:t>
            </a:r>
            <a:r>
              <a:rPr lang="es-ES" sz="1800" dirty="0" err="1" smtClean="0"/>
              <a:t>Trinci</a:t>
            </a:r>
            <a:r>
              <a:rPr lang="es-ES" sz="1800" dirty="0" smtClean="0"/>
              <a:t>, N. Palermo, S. </a:t>
            </a:r>
            <a:r>
              <a:rPr lang="es-ES" sz="1800" dirty="0" err="1" smtClean="0"/>
              <a:t>Boccalini</a:t>
            </a:r>
            <a:r>
              <a:rPr lang="es-ES" sz="1800" dirty="0" smtClean="0"/>
              <a:t>, F. </a:t>
            </a:r>
            <a:r>
              <a:rPr lang="es-ES" sz="1800" dirty="0" err="1" smtClean="0"/>
              <a:t>Scopinaro</a:t>
            </a:r>
            <a:r>
              <a:rPr lang="es-ES" sz="1800" dirty="0" smtClean="0"/>
              <a:t>, A. </a:t>
            </a:r>
            <a:r>
              <a:rPr lang="es-ES" sz="1800" dirty="0" err="1" smtClean="0"/>
              <a:t>Soluri</a:t>
            </a:r>
            <a:r>
              <a:rPr lang="es-ES" sz="1800" dirty="0" smtClean="0"/>
              <a:t>. </a:t>
            </a:r>
            <a:r>
              <a:rPr lang="en-US" sz="1800" dirty="0" smtClean="0"/>
              <a:t>“High-Resolution Imaging System (</a:t>
            </a:r>
            <a:r>
              <a:rPr lang="en-US" sz="1800" dirty="0" err="1" smtClean="0"/>
              <a:t>HiRIS</a:t>
            </a:r>
            <a:r>
              <a:rPr lang="en-US" sz="1800" dirty="0" smtClean="0"/>
              <a:t>) based on H9500 PSPMT”. Nuclear Inst. and Methods in Physics Research, A, 593 (3), p.454-458, Aug 2008.</a:t>
            </a:r>
          </a:p>
          <a:p>
            <a:pPr marL="342900" indent="-342900" algn="just">
              <a:buClrTx/>
              <a:buSzPct val="100000"/>
              <a:buFont typeface="+mj-lt"/>
              <a:buAutoNum type="arabicParenR"/>
            </a:pPr>
            <a:r>
              <a:rPr lang="es-MX" sz="1800" dirty="0" smtClean="0"/>
              <a:t>E. Ponce, B. </a:t>
            </a:r>
            <a:r>
              <a:rPr lang="es-MX" sz="1800" dirty="0" err="1" smtClean="0"/>
              <a:t>Khrenov</a:t>
            </a:r>
            <a:r>
              <a:rPr lang="es-MX" sz="1800" dirty="0" smtClean="0"/>
              <a:t>, M.I. </a:t>
            </a:r>
            <a:r>
              <a:rPr lang="es-MX" sz="1800" dirty="0" err="1" smtClean="0"/>
              <a:t>Panasyuk</a:t>
            </a:r>
            <a:r>
              <a:rPr lang="es-MX" sz="1800" dirty="0" smtClean="0"/>
              <a:t>, </a:t>
            </a:r>
            <a:r>
              <a:rPr lang="es-MX" sz="1800" dirty="0" err="1" smtClean="0"/>
              <a:t>O.Martinez</a:t>
            </a:r>
            <a:r>
              <a:rPr lang="es-MX" sz="1800" dirty="0" smtClean="0"/>
              <a:t>, </a:t>
            </a:r>
            <a:r>
              <a:rPr lang="es-MX" sz="1800" dirty="0" smtClean="0"/>
              <a:t>H. Salazar, G</a:t>
            </a:r>
            <a:r>
              <a:rPr lang="es-MX" sz="1800" dirty="0" smtClean="0"/>
              <a:t>. </a:t>
            </a:r>
            <a:r>
              <a:rPr lang="es-MX" sz="1800" dirty="0" err="1" smtClean="0"/>
              <a:t>Garipov</a:t>
            </a:r>
            <a:r>
              <a:rPr lang="es-MX" sz="1800" dirty="0" smtClean="0"/>
              <a:t>, P. </a:t>
            </a:r>
            <a:r>
              <a:rPr lang="es-MX" sz="1800" dirty="0" err="1" smtClean="0"/>
              <a:t>Klimov</a:t>
            </a:r>
            <a:r>
              <a:rPr lang="es-MX" sz="1800" dirty="0" smtClean="0"/>
              <a:t>. </a:t>
            </a:r>
            <a:r>
              <a:rPr lang="en-US" sz="1800" dirty="0" smtClean="0"/>
              <a:t>“Pinhole camera for study of atmospheric UV flashes as a source of background in the TUS experiment”. </a:t>
            </a:r>
            <a:r>
              <a:rPr lang="en-US" sz="1800" dirty="0" smtClean="0"/>
              <a:t>Nuclear Inst. and Methods in Physics Research, A, </a:t>
            </a:r>
            <a:r>
              <a:rPr lang="en-US" sz="1800" dirty="0" smtClean="0"/>
              <a:t>(en </a:t>
            </a:r>
            <a:r>
              <a:rPr lang="en-US" sz="1800" dirty="0" err="1" smtClean="0"/>
              <a:t>prensa</a:t>
            </a:r>
            <a:r>
              <a:rPr lang="en-US" sz="1800" dirty="0" smtClean="0"/>
              <a:t>)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marL="342900" lvl="0" indent="-342900" algn="just">
              <a:buClrTx/>
              <a:buSzPct val="100000"/>
              <a:buFont typeface="+mj-lt"/>
              <a:buAutoNum type="arabicParenR"/>
            </a:pPr>
            <a:r>
              <a:rPr lang="en-US" sz="1800" dirty="0" smtClean="0"/>
              <a:t>Vladimir Popov, Stan </a:t>
            </a:r>
            <a:r>
              <a:rPr lang="en-US" sz="1800" dirty="0" err="1" smtClean="0"/>
              <a:t>Majewski</a:t>
            </a:r>
            <a:r>
              <a:rPr lang="en-US" sz="1800" dirty="0" smtClean="0"/>
              <a:t>. “A Compact High Performance Readout Electronics Solution for H9500 Hamamatsu 256 </a:t>
            </a:r>
            <a:r>
              <a:rPr lang="en-US" sz="1800" dirty="0" err="1" smtClean="0"/>
              <a:t>Multianode</a:t>
            </a:r>
            <a:r>
              <a:rPr lang="en-US" sz="1800" dirty="0" smtClean="0"/>
              <a:t> Photomultiplier Tube for Application in Gamma Cameras”. </a:t>
            </a:r>
            <a:r>
              <a:rPr lang="es-ES" sz="1800" dirty="0" smtClean="0"/>
              <a:t>IEEE Nuclear </a:t>
            </a:r>
            <a:r>
              <a:rPr lang="es-ES" sz="1800" dirty="0" err="1" smtClean="0"/>
              <a:t>Science</a:t>
            </a:r>
            <a:r>
              <a:rPr lang="es-ES" sz="1800" dirty="0" smtClean="0"/>
              <a:t> </a:t>
            </a:r>
            <a:r>
              <a:rPr lang="es-ES" sz="1800" dirty="0" err="1" smtClean="0"/>
              <a:t>Symposium</a:t>
            </a:r>
            <a:r>
              <a:rPr lang="es-ES" sz="1800" dirty="0" smtClean="0"/>
              <a:t> </a:t>
            </a:r>
            <a:r>
              <a:rPr lang="es-ES" sz="1800" dirty="0" err="1" smtClean="0"/>
              <a:t>Conference</a:t>
            </a:r>
            <a:r>
              <a:rPr lang="es-ES" sz="1800" dirty="0" smtClean="0"/>
              <a:t> Record, volumen 5, p. 2981-2985, </a:t>
            </a:r>
            <a:r>
              <a:rPr lang="es-ES" sz="1800" dirty="0" err="1" smtClean="0"/>
              <a:t>Nov</a:t>
            </a:r>
            <a:r>
              <a:rPr lang="es-ES" sz="1800" dirty="0" smtClean="0"/>
              <a:t> 2006.</a:t>
            </a:r>
            <a:endParaRPr lang="en-US" sz="1800" dirty="0" smtClean="0"/>
          </a:p>
          <a:p>
            <a:pPr marL="342900" lvl="0" indent="-342900" algn="just">
              <a:buClrTx/>
              <a:buSzPct val="100000"/>
              <a:buFont typeface="+mj-lt"/>
              <a:buAutoNum type="arabicParenR"/>
            </a:pPr>
            <a:r>
              <a:rPr lang="es-ES" sz="1800" dirty="0" smtClean="0"/>
              <a:t>Hoja </a:t>
            </a:r>
            <a:r>
              <a:rPr lang="es-ES" sz="1800" dirty="0" err="1" smtClean="0"/>
              <a:t>tecnica</a:t>
            </a:r>
            <a:r>
              <a:rPr lang="es-ES" sz="1800" dirty="0" smtClean="0"/>
              <a:t> de </a:t>
            </a:r>
            <a:r>
              <a:rPr lang="es-ES" sz="1800" dirty="0" err="1" smtClean="0"/>
              <a:t>hammamatsu</a:t>
            </a:r>
            <a:r>
              <a:rPr lang="es-ES" sz="1800" dirty="0" smtClean="0"/>
              <a:t> H9500.</a:t>
            </a:r>
            <a:endParaRPr lang="en-US" sz="1800" dirty="0" smtClean="0"/>
          </a:p>
          <a:p>
            <a:pPr marL="342900" lvl="0" indent="-342900" algn="just">
              <a:buClrTx/>
              <a:buSzPct val="100000"/>
              <a:buFont typeface="+mj-lt"/>
              <a:buAutoNum type="arabicParenR"/>
            </a:pPr>
            <a:r>
              <a:rPr lang="en-US" sz="1800" dirty="0" err="1" smtClean="0"/>
              <a:t>Saldaa</a:t>
            </a:r>
            <a:r>
              <a:rPr lang="en-US" sz="1800" dirty="0" smtClean="0"/>
              <a:t>-Gonzalez, G.; Salazar-</a:t>
            </a:r>
            <a:r>
              <a:rPr lang="en-US" sz="1800" dirty="0" err="1" smtClean="0"/>
              <a:t>Ibarguen</a:t>
            </a:r>
            <a:r>
              <a:rPr lang="en-US" sz="1800" dirty="0" smtClean="0"/>
              <a:t>, H.; Martinez Bravo, O.M.; Moreno-</a:t>
            </a:r>
            <a:r>
              <a:rPr lang="en-US" sz="1800" dirty="0" err="1" smtClean="0"/>
              <a:t>Barbosa</a:t>
            </a:r>
            <a:r>
              <a:rPr lang="en-US" sz="1800" dirty="0" smtClean="0"/>
              <a:t>, E.; , "2D image reconstruction with a FPGA-based architecture in a gamma camera application," </a:t>
            </a:r>
            <a:r>
              <a:rPr lang="en-US" sz="1800" i="1" dirty="0" smtClean="0"/>
              <a:t>Electronics, Communications and Computer (CONIELECOMP), 2010 20th International Conference on</a:t>
            </a:r>
            <a:r>
              <a:rPr lang="en-US" sz="1800" dirty="0" smtClean="0"/>
              <a:t> , vol., no., pp.102-105, 22-24 Feb. 2010 </a:t>
            </a:r>
            <a:endParaRPr lang="en-US" sz="1800" dirty="0" smtClean="0"/>
          </a:p>
          <a:p>
            <a:pPr marL="342900" lvl="0" indent="-342900" algn="just">
              <a:buClrTx/>
              <a:buSzPct val="100000"/>
              <a:buFont typeface="+mj-lt"/>
              <a:buAutoNum type="arabicParenR"/>
            </a:pPr>
            <a:r>
              <a:rPr lang="es-MX" sz="1800" dirty="0" smtClean="0"/>
              <a:t>Griselda </a:t>
            </a:r>
            <a:r>
              <a:rPr lang="es-MX" sz="1800" dirty="0" smtClean="0"/>
              <a:t>Saldaña, </a:t>
            </a:r>
            <a:r>
              <a:rPr lang="es-MX" sz="1800" dirty="0" err="1" smtClean="0"/>
              <a:t>Uvaldo</a:t>
            </a:r>
            <a:r>
              <a:rPr lang="es-MX" sz="1800" dirty="0" smtClean="0"/>
              <a:t> Reyes, Humberto Salazar, Oscar Mario Martínez, Eduardo Moreno</a:t>
            </a:r>
            <a:r>
              <a:rPr lang="es-ES" sz="1800" dirty="0" smtClean="0"/>
              <a:t>.”</a:t>
            </a:r>
            <a:r>
              <a:rPr lang="es-ES" sz="1800" b="1" dirty="0" smtClean="0"/>
              <a:t> </a:t>
            </a:r>
            <a:r>
              <a:rPr lang="en-US" sz="1800" dirty="0" smtClean="0"/>
              <a:t>Novel approach for image reconstruction in a mini gamma camera prototype using FPGAs”. </a:t>
            </a:r>
            <a:r>
              <a:rPr lang="es-ES" sz="1800" dirty="0" smtClean="0"/>
              <a:t>Enviado a </a:t>
            </a:r>
            <a:r>
              <a:rPr lang="es-ES" sz="1800" dirty="0" err="1" smtClean="0"/>
              <a:t>Proccedings</a:t>
            </a:r>
            <a:r>
              <a:rPr lang="es-ES" sz="1800" dirty="0" smtClean="0"/>
              <a:t> de la </a:t>
            </a:r>
            <a:r>
              <a:rPr lang="es-ES" sz="1800" dirty="0" err="1" smtClean="0"/>
              <a:t>reunion</a:t>
            </a:r>
            <a:r>
              <a:rPr lang="es-ES" sz="1800" dirty="0" smtClean="0"/>
              <a:t> </a:t>
            </a:r>
            <a:r>
              <a:rPr lang="es-ES" sz="1800" dirty="0" err="1" smtClean="0"/>
              <a:t>deFisica</a:t>
            </a:r>
            <a:r>
              <a:rPr lang="es-ES" sz="1800" dirty="0" smtClean="0"/>
              <a:t> Medica (2010).</a:t>
            </a:r>
            <a:endParaRPr lang="en-US" sz="1800" dirty="0" smtClean="0"/>
          </a:p>
          <a:p>
            <a:pPr marL="742950" indent="-742950" algn="just">
              <a:buFont typeface="+mj-lt"/>
              <a:buAutoNum type="arabicPeriod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8006" y="1987547"/>
            <a:ext cx="7567623" cy="3895713"/>
          </a:xfrm>
        </p:spPr>
        <p:txBody>
          <a:bodyPr>
            <a:noAutofit/>
          </a:bodyPr>
          <a:lstStyle/>
          <a:p>
            <a:pPr marL="0" algn="just"/>
            <a:r>
              <a:rPr lang="es-ES" sz="2000" dirty="0" smtClean="0"/>
              <a:t>Muchas aplicaciones de medicina nuclear y biología requieren de imágenes con alta resolución, para lo cual se había usado el PMT H8500 [1].</a:t>
            </a:r>
          </a:p>
          <a:p>
            <a:pPr marL="0" algn="just">
              <a:buNone/>
            </a:pPr>
            <a:endParaRPr lang="es-ES" sz="2000" dirty="0" smtClean="0"/>
          </a:p>
          <a:p>
            <a:pPr marL="0" algn="just"/>
            <a:r>
              <a:rPr lang="es-ES" sz="2000" dirty="0" smtClean="0"/>
              <a:t>Para el estudio de imágenes de fenómenos atmosféricos ultrarrápidos el PMT H7546B [2].</a:t>
            </a:r>
          </a:p>
          <a:p>
            <a:pPr marL="0" algn="just"/>
            <a:endParaRPr lang="es-ES" sz="2000" dirty="0" smtClean="0"/>
          </a:p>
          <a:p>
            <a:pPr marL="0" algn="just"/>
            <a:r>
              <a:rPr lang="es-ES" sz="2000" dirty="0" smtClean="0"/>
              <a:t>El PMT H9500 es más sensible a la posición, permite un mejor muestreo de la distribución de carga, pero se requiere de una electrónica de lectura más compleja [3].</a:t>
            </a:r>
          </a:p>
          <a:p>
            <a:pPr marL="0" algn="just">
              <a:buNone/>
            </a:pPr>
            <a:endParaRPr lang="es-ES" sz="2000" dirty="0" smtClean="0"/>
          </a:p>
          <a:p>
            <a:pPr marL="0" algn="just"/>
            <a:endParaRPr lang="es-ES" sz="2000" dirty="0" smtClean="0"/>
          </a:p>
          <a:p>
            <a:pPr marL="0" algn="just">
              <a:buNone/>
            </a:pPr>
            <a:endParaRPr lang="es-ES" sz="2000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049459" y="546096"/>
            <a:ext cx="46847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 smtClean="0">
                <a:solidFill>
                  <a:schemeClr val="tx2"/>
                </a:solidFill>
                <a:latin typeface="Cambria" pitchFamily="18" charset="0"/>
              </a:rPr>
              <a:t>Introducción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5" name="4 Imagen" descr="GAMMA CAM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459" y="1266822"/>
            <a:ext cx="3726856" cy="48301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409822" y="185733"/>
            <a:ext cx="3963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 smtClean="0">
                <a:solidFill>
                  <a:schemeClr val="tx2"/>
                </a:solidFill>
                <a:latin typeface="Cambria" pitchFamily="18" charset="0"/>
              </a:rPr>
              <a:t>La gamma cámara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13452" y="4510089"/>
            <a:ext cx="2522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Figura 1. Principales componentes de una gamma cámara.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409822" y="546096"/>
            <a:ext cx="39639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 smtClean="0">
                <a:solidFill>
                  <a:schemeClr val="tx2"/>
                </a:solidFill>
                <a:latin typeface="Cambria" pitchFamily="18" charset="0"/>
              </a:rPr>
              <a:t>La cámara </a:t>
            </a:r>
            <a:r>
              <a:rPr lang="es-ES_tradnl" sz="3000" b="1" dirty="0" smtClean="0">
                <a:solidFill>
                  <a:schemeClr val="tx2"/>
                </a:solidFill>
                <a:latin typeface="Cambria" pitchFamily="18" charset="0"/>
              </a:rPr>
              <a:t>obscura</a:t>
            </a:r>
            <a:endParaRPr lang="en-US" sz="3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92726" y="1987548"/>
            <a:ext cx="2522541" cy="36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5292726" y="5591178"/>
            <a:ext cx="2522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Figura 3. </a:t>
            </a:r>
            <a:r>
              <a:rPr lang="es-ES" dirty="0" smtClean="0"/>
              <a:t>C</a:t>
            </a:r>
            <a:r>
              <a:rPr lang="es-ES" dirty="0" smtClean="0"/>
              <a:t>ámara obscura</a:t>
            </a:r>
            <a:r>
              <a:rPr lang="es-ES" dirty="0" smtClean="0"/>
              <a:t>.</a:t>
            </a:r>
            <a:endParaRPr lang="en-US" dirty="0"/>
          </a:p>
        </p:txBody>
      </p:sp>
      <p:pic>
        <p:nvPicPr>
          <p:cNvPr id="6" name="5 Imagen" descr="luces atmosfera superi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4" y="1627185"/>
            <a:ext cx="3951302" cy="378936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968370" y="5591178"/>
            <a:ext cx="2522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Figura 2. Fenómenos atmosféricos.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47644" y="1627185"/>
            <a:ext cx="8288349" cy="18018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_tradn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Objetivo </a:t>
            </a:r>
            <a:r>
              <a:rPr lang="es-ES_tradnl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general</a:t>
            </a:r>
          </a:p>
          <a:p>
            <a:pPr algn="just"/>
            <a:r>
              <a:rPr lang="es-ES" sz="2000" dirty="0" smtClean="0"/>
              <a:t>Diseño y construcción de un monitor de radiación en 2D por medio del PMT H9500.</a:t>
            </a:r>
            <a:endParaRPr lang="es-E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BB49D11-E61C-459D-A4E5-8A9AF0A12892}" type="slidenum">
              <a:rPr lang="es-ES" smtClean="0"/>
              <a:pPr/>
              <a:t>5</a:t>
            </a:fld>
            <a:endParaRPr lang="es-ES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47644" y="3068637"/>
            <a:ext cx="8288349" cy="288290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s-ES_tradnl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Objetivos específicos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400" dirty="0" smtClean="0"/>
              <a:t>Caracterizar al PMT H9500.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400" dirty="0" smtClean="0"/>
              <a:t>Construcción de una electrónica de lectura para eventos largos (ms).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400" dirty="0" smtClean="0"/>
              <a:t>Construcción de una electrónica para eventos rápidos (</a:t>
            </a:r>
            <a:r>
              <a:rPr lang="es-ES" sz="2400" dirty="0" err="1" smtClean="0"/>
              <a:t>ns</a:t>
            </a:r>
            <a:r>
              <a:rPr lang="es-ES" sz="2400" dirty="0" smtClean="0"/>
              <a:t>).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es-ES" sz="2400" dirty="0" smtClean="0"/>
              <a:t>Aplicación potencial en detección de eventos atmosféricos </a:t>
            </a:r>
            <a:r>
              <a:rPr lang="es-ES" sz="2400" dirty="0" smtClean="0"/>
              <a:t>transitorios.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70185" y="546096"/>
            <a:ext cx="3243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 smtClean="0">
                <a:solidFill>
                  <a:schemeClr val="tx2"/>
                </a:solidFill>
                <a:latin typeface="Cambria" pitchFamily="18" charset="0"/>
              </a:rPr>
              <a:t>Objetivos</a:t>
            </a:r>
            <a:endParaRPr lang="en-US" sz="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43" y="1869163"/>
            <a:ext cx="4684719" cy="361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770185" y="546096"/>
            <a:ext cx="28829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 smtClean="0">
                <a:solidFill>
                  <a:schemeClr val="tx2"/>
                </a:solidFill>
                <a:latin typeface="Cambria" pitchFamily="18" charset="0"/>
              </a:rPr>
              <a:t>Características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32363" y="1987548"/>
            <a:ext cx="3603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dirty="0" smtClean="0"/>
              <a:t>  Arreglo de pixeles de 16X16</a:t>
            </a:r>
          </a:p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dirty="0" smtClean="0"/>
              <a:t>  Área efectiva de detección de 49x49 mm</a:t>
            </a:r>
            <a:r>
              <a:rPr lang="es-ES" baseline="30000" dirty="0" smtClean="0"/>
              <a:t>2</a:t>
            </a:r>
          </a:p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dirty="0" smtClean="0"/>
              <a:t>  Dimensiones de 3X3 mm</a:t>
            </a:r>
            <a:r>
              <a:rPr lang="es-ES" baseline="30000" dirty="0" smtClean="0"/>
              <a:t>2</a:t>
            </a:r>
          </a:p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dirty="0" smtClean="0"/>
              <a:t>  Respuesta espectral de 300 a 650 </a:t>
            </a:r>
            <a:r>
              <a:rPr lang="es-ES" dirty="0" err="1" smtClean="0"/>
              <a:t>nm</a:t>
            </a:r>
            <a:endParaRPr lang="es-ES" dirty="0" smtClean="0"/>
          </a:p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dirty="0" smtClean="0"/>
              <a:t>  Ganancia pico en 400 </a:t>
            </a:r>
            <a:r>
              <a:rPr lang="es-ES" dirty="0" err="1" smtClean="0"/>
              <a:t>nm</a:t>
            </a:r>
            <a:endParaRPr lang="es-ES" dirty="0" smtClean="0"/>
          </a:p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dirty="0" smtClean="0"/>
              <a:t>  Eficiencia cuántica del 24%</a:t>
            </a:r>
          </a:p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dirty="0" smtClean="0"/>
              <a:t>  Ganancia típica de 1.5x10</a:t>
            </a:r>
            <a:r>
              <a:rPr lang="es-ES" baseline="30000" dirty="0" smtClean="0"/>
              <a:t>6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247644" y="55911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Figura 4. Vista superior del PMT H9500.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5" name="4 Imagen" descr="respuesta fotoelectron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08007" y="2708274"/>
            <a:ext cx="7927986" cy="253123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409822" y="55911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Figura 5. Arreglo para la caracterización de cada ánodo del PMT.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2770184" y="546096"/>
            <a:ext cx="32432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 smtClean="0">
                <a:solidFill>
                  <a:schemeClr val="tx2"/>
                </a:solidFill>
                <a:latin typeface="Cambria" pitchFamily="18" charset="0"/>
              </a:rPr>
              <a:t>Caracterización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7644" y="1627185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sz="2000" dirty="0" smtClean="0"/>
              <a:t>  </a:t>
            </a:r>
            <a:r>
              <a:rPr lang="es-ES" sz="2000" dirty="0" smtClean="0"/>
              <a:t>Respuesta a un </a:t>
            </a:r>
            <a:r>
              <a:rPr lang="es-ES" sz="2000" dirty="0" smtClean="0"/>
              <a:t>fotoelectrón</a:t>
            </a:r>
          </a:p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sz="2000" dirty="0" smtClean="0"/>
              <a:t>  Prueba </a:t>
            </a:r>
            <a:r>
              <a:rPr lang="es-ES" sz="2000" dirty="0" smtClean="0"/>
              <a:t>de ganancia</a:t>
            </a:r>
            <a:endParaRPr lang="es-ES" sz="2000" baseline="30000" dirty="0" smtClean="0"/>
          </a:p>
          <a:p>
            <a:pPr algn="just">
              <a:buClr>
                <a:schemeClr val="tx2"/>
              </a:buClr>
              <a:buFont typeface="Courier New" pitchFamily="49" charset="0"/>
              <a:buChar char="o"/>
            </a:pPr>
            <a:r>
              <a:rPr lang="es-ES" sz="2000" dirty="0" smtClean="0"/>
              <a:t>  No uniformidad</a:t>
            </a:r>
            <a:endParaRPr lang="es-ES" sz="2000" baseline="30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689096" y="546096"/>
            <a:ext cx="54054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 smtClean="0">
                <a:solidFill>
                  <a:schemeClr val="tx2"/>
                </a:solidFill>
                <a:latin typeface="Cambria" pitchFamily="18" charset="0"/>
              </a:rPr>
              <a:t>Electrónica de eventos largos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89096" y="5591178"/>
            <a:ext cx="540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Figura 6. Diagrama a bloques de la electrónica de eventos largos.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10" name="9 Imagen" descr="ARQUITECTURA LEN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3" y="1627185"/>
            <a:ext cx="6486533" cy="3816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B49D11-E61C-459D-A4E5-8A9AF0A12892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049460" y="546096"/>
            <a:ext cx="4684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dirty="0" smtClean="0">
                <a:solidFill>
                  <a:schemeClr val="tx2"/>
                </a:solidFill>
                <a:latin typeface="Cambria" pitchFamily="18" charset="0"/>
              </a:rPr>
              <a:t>Electrónica de lectura de eventos rápidos</a:t>
            </a:r>
            <a:endParaRPr lang="en-US" sz="3000" dirty="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409822" y="55911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/>
              <a:t>Figura 7. Diagrama a bloques de la electrónica de eventos rápidos.</a:t>
            </a:r>
            <a:endParaRPr lang="en-US" dirty="0"/>
          </a:p>
        </p:txBody>
      </p:sp>
      <p:pic>
        <p:nvPicPr>
          <p:cNvPr id="8" name="7 Imagen" descr="arquitectura electronica rap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3" y="1627185"/>
            <a:ext cx="6284277" cy="3851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4531</TotalTime>
  <Words>673</Words>
  <Application>Microsoft Office PowerPoint</Application>
  <PresentationFormat>Presentación en pantalla (4:3)</PresentationFormat>
  <Paragraphs>213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Mirador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Referencias Bibliográficas.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Saul</dc:creator>
  <cp:lastModifiedBy>Saul</cp:lastModifiedBy>
  <cp:revision>1056</cp:revision>
  <dcterms:created xsi:type="dcterms:W3CDTF">2009-02-17T02:36:55Z</dcterms:created>
  <dcterms:modified xsi:type="dcterms:W3CDTF">2010-12-03T20:39:28Z</dcterms:modified>
</cp:coreProperties>
</file>